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7.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82" r:id="rId6"/>
    <p:sldMasterId id="2147483699" r:id="rId7"/>
    <p:sldMasterId id="2147483733" r:id="rId8"/>
    <p:sldMasterId id="2147483740" r:id="rId9"/>
    <p:sldMasterId id="2147483753" r:id="rId10"/>
    <p:sldMasterId id="2147483765" r:id="rId11"/>
    <p:sldMasterId id="2147483777" r:id="rId12"/>
    <p:sldMasterId id="2147483789" r:id="rId13"/>
    <p:sldMasterId id="2147483794" r:id="rId14"/>
  </p:sldMasterIdLst>
  <p:notesMasterIdLst>
    <p:notesMasterId r:id="rId51"/>
  </p:notesMasterIdLst>
  <p:sldIdLst>
    <p:sldId id="2146846164" r:id="rId15"/>
    <p:sldId id="2147376639" r:id="rId16"/>
    <p:sldId id="2147376641" r:id="rId17"/>
    <p:sldId id="288" r:id="rId18"/>
    <p:sldId id="2146846431" r:id="rId19"/>
    <p:sldId id="2146846422" r:id="rId20"/>
    <p:sldId id="2146846439" r:id="rId21"/>
    <p:sldId id="2146846430" r:id="rId22"/>
    <p:sldId id="2147376612" r:id="rId23"/>
    <p:sldId id="2146846432" r:id="rId24"/>
    <p:sldId id="2146845982" r:id="rId25"/>
    <p:sldId id="284" r:id="rId26"/>
    <p:sldId id="2147376585" r:id="rId27"/>
    <p:sldId id="2147376393" r:id="rId28"/>
    <p:sldId id="2147376593" r:id="rId29"/>
    <p:sldId id="2147376594" r:id="rId30"/>
    <p:sldId id="2147376367" r:id="rId31"/>
    <p:sldId id="2147376635" r:id="rId32"/>
    <p:sldId id="2147376615" r:id="rId33"/>
    <p:sldId id="2147376624" r:id="rId34"/>
    <p:sldId id="2147376634" r:id="rId35"/>
    <p:sldId id="2146846433" r:id="rId36"/>
    <p:sldId id="2146846434" r:id="rId37"/>
    <p:sldId id="2147376622" r:id="rId38"/>
    <p:sldId id="2147376633" r:id="rId39"/>
    <p:sldId id="2147376606" r:id="rId40"/>
    <p:sldId id="2147376608" r:id="rId41"/>
    <p:sldId id="2147376614" r:id="rId42"/>
    <p:sldId id="2147376621" r:id="rId43"/>
    <p:sldId id="2147376618" r:id="rId44"/>
    <p:sldId id="2147376348" r:id="rId45"/>
    <p:sldId id="2147376603" r:id="rId46"/>
    <p:sldId id="2147376640" r:id="rId47"/>
    <p:sldId id="2147376638" r:id="rId48"/>
    <p:sldId id="2146846014" r:id="rId49"/>
    <p:sldId id="2144327406"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46" clrIdx="0">
    <p:extLst>
      <p:ext uri="{19B8F6BF-5375-455C-9EA6-DF929625EA0E}">
        <p15:presenceInfo xmlns:p15="http://schemas.microsoft.com/office/powerpoint/2012/main" userId="S::kathyg@thevab.com::22e59b4b-9f3d-435f-a82c-af8fffbcfca0" providerId="AD"/>
      </p:ext>
    </p:extLst>
  </p:cmAuthor>
  <p:cmAuthor id="2" name="Danielle Delauro" initials="DD" lastIdx="16" clrIdx="1">
    <p:extLst>
      <p:ext uri="{19B8F6BF-5375-455C-9EA6-DF929625EA0E}">
        <p15:presenceInfo xmlns:p15="http://schemas.microsoft.com/office/powerpoint/2012/main" userId="S-1-5-21-196352387-3830531953-789369879-1177" providerId="AD"/>
      </p:ext>
    </p:extLst>
  </p:cmAuthor>
  <p:cmAuthor id="3" name="Jason Wiese" initials="JW" lastIdx="10" clrIdx="2">
    <p:extLst>
      <p:ext uri="{19B8F6BF-5375-455C-9EA6-DF929625EA0E}">
        <p15:presenceInfo xmlns:p15="http://schemas.microsoft.com/office/powerpoint/2012/main" userId="S::jasonw@thevab.com::4bff8d5b-7de6-4655-b397-69b0afc81113" providerId="AD"/>
      </p:ext>
    </p:extLst>
  </p:cmAuthor>
  <p:cmAuthor id="4" name="Leah Montner Dixon" initials="LMD" lastIdx="20" clrIdx="3">
    <p:extLst>
      <p:ext uri="{19B8F6BF-5375-455C-9EA6-DF929625EA0E}">
        <p15:presenceInfo xmlns:p15="http://schemas.microsoft.com/office/powerpoint/2012/main" userId="S::leahm@thevab.com::d5b2ae9e-9213-4442-b7df-4db8cbe51e5d" providerId="AD"/>
      </p:ext>
    </p:extLst>
  </p:cmAuthor>
  <p:cmAuthor id="5" name="Karolina Guillen" initials="KG" lastIdx="1" clrIdx="4">
    <p:extLst>
      <p:ext uri="{19B8F6BF-5375-455C-9EA6-DF929625EA0E}">
        <p15:presenceInfo xmlns:p15="http://schemas.microsoft.com/office/powerpoint/2012/main" userId="S::karolinaG@thevab.com::c1c08796-a0be-47c6-af52-5d31fd96ec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EA4"/>
    <a:srgbClr val="ED3C8D"/>
    <a:srgbClr val="1B1464"/>
    <a:srgbClr val="00BFF2"/>
    <a:srgbClr val="7B70E2"/>
    <a:srgbClr val="91D7C6"/>
    <a:srgbClr val="B3E3D8"/>
    <a:srgbClr val="75E1FF"/>
    <a:srgbClr val="BDF1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A88B0-2A48-4B49-8D41-9F0DE479FBE2}" v="381" dt="2025-03-07T20:13:51.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79FF-4EC6-9100-F5ADE47AA24B}"/>
              </c:ext>
            </c:extLst>
          </c:dPt>
          <c:dPt>
            <c:idx val="1"/>
            <c:invertIfNegative val="0"/>
            <c:bubble3D val="0"/>
            <c:spPr>
              <a:solidFill>
                <a:srgbClr val="DDDDDD"/>
              </a:solidFill>
              <a:ln>
                <a:noFill/>
              </a:ln>
              <a:effectLst/>
            </c:spPr>
            <c:extLst>
              <c:ext xmlns:c16="http://schemas.microsoft.com/office/drawing/2014/chart" uri="{C3380CC4-5D6E-409C-BE32-E72D297353CC}">
                <c16:uniqueId val="{00000003-79FF-4EC6-9100-F5ADE47AA24B}"/>
              </c:ext>
            </c:extLst>
          </c:dPt>
          <c:dPt>
            <c:idx val="2"/>
            <c:invertIfNegative val="0"/>
            <c:bubble3D val="0"/>
            <c:spPr>
              <a:solidFill>
                <a:srgbClr val="DDDDDD"/>
              </a:solidFill>
              <a:ln>
                <a:noFill/>
              </a:ln>
              <a:effectLst/>
            </c:spPr>
            <c:extLst>
              <c:ext xmlns:c16="http://schemas.microsoft.com/office/drawing/2014/chart" uri="{C3380CC4-5D6E-409C-BE32-E72D297353CC}">
                <c16:uniqueId val="{00000005-79FF-4EC6-9100-F5ADE47AA24B}"/>
              </c:ext>
            </c:extLst>
          </c:dPt>
          <c:dPt>
            <c:idx val="3"/>
            <c:invertIfNegative val="0"/>
            <c:bubble3D val="0"/>
            <c:spPr>
              <a:solidFill>
                <a:srgbClr val="DDDDDD"/>
              </a:solidFill>
              <a:ln>
                <a:noFill/>
              </a:ln>
              <a:effectLst/>
            </c:spPr>
            <c:extLst>
              <c:ext xmlns:c16="http://schemas.microsoft.com/office/drawing/2014/chart" uri="{C3380CC4-5D6E-409C-BE32-E72D297353CC}">
                <c16:uniqueId val="{00000007-79FF-4EC6-9100-F5ADE47AA24B}"/>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79FF-4EC6-9100-F5ADE47AA24B}"/>
            </c:ext>
          </c:extLst>
        </c:ser>
        <c:ser>
          <c:idx val="1"/>
          <c:order val="1"/>
          <c:tx>
            <c:strRef>
              <c:f>Sheet1!$C$1</c:f>
              <c:strCache>
                <c:ptCount val="1"/>
                <c:pt idx="0">
                  <c:v>November '23</c:v>
                </c:pt>
              </c:strCache>
            </c:strRef>
          </c:tx>
          <c:spPr>
            <a:solidFill>
              <a:srgbClr val="B2B2B2"/>
            </a:solidFill>
            <a:ln>
              <a:noFill/>
            </a:ln>
            <a:effectLst/>
          </c:spPr>
          <c:invertIfNegative val="0"/>
          <c:dPt>
            <c:idx val="0"/>
            <c:invertIfNegative val="0"/>
            <c:bubble3D val="0"/>
            <c:spPr>
              <a:solidFill>
                <a:srgbClr val="B2B2B2"/>
              </a:solidFill>
              <a:ln>
                <a:noFill/>
              </a:ln>
              <a:effectLst/>
            </c:spPr>
            <c:extLst>
              <c:ext xmlns:c16="http://schemas.microsoft.com/office/drawing/2014/chart" uri="{C3380CC4-5D6E-409C-BE32-E72D297353CC}">
                <c16:uniqueId val="{0000000A-79FF-4EC6-9100-F5ADE47AA24B}"/>
              </c:ext>
            </c:extLst>
          </c:dPt>
          <c:dPt>
            <c:idx val="1"/>
            <c:invertIfNegative val="0"/>
            <c:bubble3D val="0"/>
            <c:spPr>
              <a:solidFill>
                <a:srgbClr val="B2B2B2"/>
              </a:solidFill>
              <a:ln>
                <a:noFill/>
              </a:ln>
              <a:effectLst/>
            </c:spPr>
            <c:extLst>
              <c:ext xmlns:c16="http://schemas.microsoft.com/office/drawing/2014/chart" uri="{C3380CC4-5D6E-409C-BE32-E72D297353CC}">
                <c16:uniqueId val="{0000000C-79FF-4EC6-9100-F5ADE47AA24B}"/>
              </c:ext>
            </c:extLst>
          </c:dPt>
          <c:dPt>
            <c:idx val="2"/>
            <c:invertIfNegative val="0"/>
            <c:bubble3D val="0"/>
            <c:spPr>
              <a:solidFill>
                <a:srgbClr val="B2B2B2"/>
              </a:solidFill>
              <a:ln>
                <a:noFill/>
              </a:ln>
              <a:effectLst/>
            </c:spPr>
            <c:extLst>
              <c:ext xmlns:c16="http://schemas.microsoft.com/office/drawing/2014/chart" uri="{C3380CC4-5D6E-409C-BE32-E72D297353CC}">
                <c16:uniqueId val="{0000000E-79FF-4EC6-9100-F5ADE47AA24B}"/>
              </c:ext>
            </c:extLst>
          </c:dPt>
          <c:dPt>
            <c:idx val="3"/>
            <c:invertIfNegative val="0"/>
            <c:bubble3D val="0"/>
            <c:spPr>
              <a:solidFill>
                <a:srgbClr val="B2B2B2"/>
              </a:solidFill>
              <a:ln>
                <a:noFill/>
              </a:ln>
              <a:effectLst/>
            </c:spPr>
            <c:extLst>
              <c:ext xmlns:c16="http://schemas.microsoft.com/office/drawing/2014/chart" uri="{C3380CC4-5D6E-409C-BE32-E72D297353CC}">
                <c16:uniqueId val="{00000010-79FF-4EC6-9100-F5ADE47AA24B}"/>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79FF-4EC6-9100-F5ADE47AA24B}"/>
            </c:ext>
          </c:extLst>
        </c:ser>
        <c:ser>
          <c:idx val="2"/>
          <c:order val="2"/>
          <c:tx>
            <c:strRef>
              <c:f>Sheet1!$D$1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Sheet1!$D$2:$D$5</c:f>
              <c:numCache>
                <c:formatCode>General</c:formatCode>
                <c:ptCount val="4"/>
              </c:numCache>
            </c:numRef>
          </c:val>
          <c:extLst>
            <c:ext xmlns:c16="http://schemas.microsoft.com/office/drawing/2014/chart" uri="{C3380CC4-5D6E-409C-BE32-E72D297353CC}">
              <c16:uniqueId val="{00000010-7214-4BBE-96F2-9B4B451C256D}"/>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786853427515E-2"/>
          <c:y val="0.17946073920622957"/>
          <c:w val="0.9722242629314497"/>
          <c:h val="0.71474617989377121"/>
        </c:manualLayout>
      </c:layout>
      <c:barChart>
        <c:barDir val="col"/>
        <c:grouping val="stacked"/>
        <c:varyColors val="0"/>
        <c:ser>
          <c:idx val="0"/>
          <c:order val="0"/>
          <c:tx>
            <c:strRef>
              <c:f>Sheet1!$B$1</c:f>
              <c:strCache>
                <c:ptCount val="1"/>
                <c:pt idx="0">
                  <c:v>Traditional TV</c:v>
                </c:pt>
              </c:strCache>
            </c:strRef>
          </c:tx>
          <c:spPr>
            <a:solidFill>
              <a:srgbClr val="002060"/>
            </a:solidFill>
            <a:ln>
              <a:noFill/>
            </a:ln>
            <a:effectLst/>
          </c:spPr>
          <c:invertIfNegative val="0"/>
          <c:dLbls>
            <c:dLbl>
              <c:idx val="0"/>
              <c:layout>
                <c:manualLayout>
                  <c:x val="0"/>
                  <c:y val="-6.3331099352783037E-17"/>
                </c:manualLayout>
              </c:layout>
              <c:tx>
                <c:rich>
                  <a:bodyPr/>
                  <a:lstStyle/>
                  <a:p>
                    <a:fld id="{541ECD13-49FB-4D64-B331-6D68573BDC48}" type="VALUE">
                      <a:rPr lang="en-US" smtClean="0"/>
                      <a:pPr/>
                      <a:t>[VALUE]</a:t>
                    </a:fld>
                    <a:endParaRPr lang="en-US"/>
                  </a:p>
                  <a:p>
                    <a:r>
                      <a:rPr lang="en-US" sz="1100" b="0"/>
                      <a:t>(80%)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02-4914-BBC7-85FF1D6D2DF7}"/>
                </c:ext>
              </c:extLst>
            </c:dLbl>
            <c:dLbl>
              <c:idx val="1"/>
              <c:tx>
                <c:rich>
                  <a:bodyPr/>
                  <a:lstStyle/>
                  <a:p>
                    <a:fld id="{71F8846D-FBA6-42C5-BE17-62B5ACD38024}" type="VALUE">
                      <a:rPr lang="en-US" smtClean="0"/>
                      <a:pPr/>
                      <a:t>[VALUE]</a:t>
                    </a:fld>
                    <a:endParaRPr lang="en-US"/>
                  </a:p>
                  <a:p>
                    <a:r>
                      <a:rPr lang="en-US" sz="1100" b="0"/>
                      <a:t>(71%%)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02-4914-BBC7-85FF1D6D2DF7}"/>
                </c:ext>
              </c:extLst>
            </c:dLbl>
            <c:dLbl>
              <c:idx val="2"/>
              <c:tx>
                <c:rich>
                  <a:bodyPr/>
                  <a:lstStyle/>
                  <a:p>
                    <a:fld id="{F77112AF-FB2E-4B0B-9553-785CBA56202E}" type="VALUE">
                      <a:rPr lang="en-US" smtClean="0"/>
                      <a:pPr/>
                      <a:t>[VALUE]</a:t>
                    </a:fld>
                    <a:endParaRPr lang="en-US"/>
                  </a:p>
                  <a:p>
                    <a:r>
                      <a:rPr lang="en-US" sz="1100" b="0"/>
                      <a:t>(61%)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02-4914-BBC7-85FF1D6D2DF7}"/>
                </c:ext>
              </c:extLst>
            </c:dLbl>
            <c:dLbl>
              <c:idx val="3"/>
              <c:tx>
                <c:rich>
                  <a:bodyPr/>
                  <a:lstStyle/>
                  <a:p>
                    <a:fld id="{0473583A-F014-4397-A5AF-DEB9820B0C84}" type="VALUE">
                      <a:rPr lang="en-US" smtClean="0"/>
                      <a:pPr/>
                      <a:t>[VALUE]</a:t>
                    </a:fld>
                    <a:endParaRPr lang="en-US"/>
                  </a:p>
                  <a:p>
                    <a:r>
                      <a:rPr lang="en-US" sz="1100" b="0"/>
                      <a:t>(57%)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302-4914-BBC7-85FF1D6D2DF7}"/>
                </c:ext>
              </c:extLst>
            </c:dLbl>
            <c:dLbl>
              <c:idx val="4"/>
              <c:tx>
                <c:rich>
                  <a:bodyPr/>
                  <a:lstStyle/>
                  <a:p>
                    <a:fld id="{AFE65EC5-A0D5-49FC-BF93-67569CDFB3A5}" type="VALUE">
                      <a:rPr lang="en-US" smtClean="0"/>
                      <a:pPr/>
                      <a:t>[VALUE]</a:t>
                    </a:fld>
                    <a:endParaRPr lang="en-US"/>
                  </a:p>
                  <a:p>
                    <a:r>
                      <a:rPr lang="en-US" sz="1200" b="0"/>
                      <a:t>(51%)</a:t>
                    </a:r>
                  </a:p>
                </c:rich>
              </c:tx>
              <c:showLegendKey val="0"/>
              <c:showVal val="1"/>
              <c:showCatName val="0"/>
              <c:showSerName val="0"/>
              <c:showPercent val="0"/>
              <c:showBubbleSize val="0"/>
              <c:extLst>
                <c:ext xmlns:c15="http://schemas.microsoft.com/office/drawing/2012/chart" uri="{CE6537A1-D6FC-4f65-9D91-7224C49458BB}">
                  <c15:layout>
                    <c:manualLayout>
                      <c:w val="8.2363725460412388E-2"/>
                      <c:h val="0.16374157022502703"/>
                    </c:manualLayout>
                  </c15:layout>
                  <c15:dlblFieldTable/>
                  <c15:showDataLabelsRange val="0"/>
                </c:ext>
                <c:ext xmlns:c16="http://schemas.microsoft.com/office/drawing/2014/chart" uri="{C3380CC4-5D6E-409C-BE32-E72D297353CC}">
                  <c16:uniqueId val="{00000008-4302-4914-BBC7-85FF1D6D2DF7}"/>
                </c:ext>
              </c:extLst>
            </c:dLbl>
            <c:dLbl>
              <c:idx val="5"/>
              <c:tx>
                <c:rich>
                  <a:bodyPr/>
                  <a:lstStyle/>
                  <a:p>
                    <a:fld id="{E4512743-EBD7-4037-B4CC-97FFB9F4D02B}" type="VALUE">
                      <a:rPr lang="en-US" smtClean="0"/>
                      <a:pPr/>
                      <a:t>[VALUE]</a:t>
                    </a:fld>
                    <a:endParaRPr lang="en-US"/>
                  </a:p>
                  <a:p>
                    <a:r>
                      <a:rPr lang="en-US" sz="1200" b="0"/>
                      <a:t>(49%)</a:t>
                    </a:r>
                  </a:p>
                </c:rich>
              </c:tx>
              <c:showLegendKey val="0"/>
              <c:showVal val="1"/>
              <c:showCatName val="0"/>
              <c:showSerName val="0"/>
              <c:showPercent val="0"/>
              <c:showBubbleSize val="0"/>
              <c:extLst>
                <c:ext xmlns:c15="http://schemas.microsoft.com/office/drawing/2012/chart" uri="{CE6537A1-D6FC-4f65-9D91-7224C49458BB}">
                  <c15:layout>
                    <c:manualLayout>
                      <c:w val="8.2363725460412388E-2"/>
                      <c:h val="0.16374157022502703"/>
                    </c:manualLayout>
                  </c15:layout>
                  <c15:dlblFieldTable/>
                  <c15:showDataLabelsRange val="0"/>
                </c:ext>
                <c:ext xmlns:c16="http://schemas.microsoft.com/office/drawing/2014/chart" uri="{C3380CC4-5D6E-409C-BE32-E72D297353CC}">
                  <c16:uniqueId val="{00000001-8A3D-4836-952D-3BA7FA69959D}"/>
                </c:ext>
              </c:extLst>
            </c:dLbl>
            <c:spPr>
              <a:noFill/>
              <a:ln>
                <a:noFill/>
              </a:ln>
              <a:effectLst/>
            </c:spPr>
            <c:txPr>
              <a:bodyPr rot="0" spcFirstLastPara="1" vertOverflow="ellipsis" vert="horz" wrap="square" anchor="ctr" anchorCtr="0"/>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2023</c:v>
                </c:pt>
                <c:pt idx="2">
                  <c:v>2025</c:v>
                </c:pt>
                <c:pt idx="3">
                  <c:v>2026</c:v>
                </c:pt>
                <c:pt idx="4">
                  <c:v>2027</c:v>
                </c:pt>
                <c:pt idx="5">
                  <c:v>2028</c:v>
                </c:pt>
              </c:numCache>
            </c:numRef>
          </c:cat>
          <c:val>
            <c:numRef>
              <c:f>Sheet1!$B$2:$B$7</c:f>
              <c:numCache>
                <c:formatCode>"$"#,##0.0_);[Red]\("$"#,##0.0\)</c:formatCode>
                <c:ptCount val="6"/>
                <c:pt idx="0">
                  <c:v>65.7</c:v>
                </c:pt>
                <c:pt idx="1">
                  <c:v>58.6</c:v>
                </c:pt>
                <c:pt idx="2">
                  <c:v>51.5</c:v>
                </c:pt>
                <c:pt idx="3">
                  <c:v>50.5</c:v>
                </c:pt>
                <c:pt idx="4" formatCode="&quot;$&quot;#,##0.0">
                  <c:v>44.8</c:v>
                </c:pt>
                <c:pt idx="5" formatCode="&quot;$&quot;#,##0.0">
                  <c:v>45.1</c:v>
                </c:pt>
              </c:numCache>
            </c:numRef>
          </c:val>
          <c:extLst>
            <c:ext xmlns:c16="http://schemas.microsoft.com/office/drawing/2014/chart" uri="{C3380CC4-5D6E-409C-BE32-E72D297353CC}">
              <c16:uniqueId val="{00000000-F865-49B6-8131-E7E6CD7134E9}"/>
            </c:ext>
          </c:extLst>
        </c:ser>
        <c:ser>
          <c:idx val="1"/>
          <c:order val="1"/>
          <c:tx>
            <c:strRef>
              <c:f>Sheet1!$C$1</c:f>
              <c:strCache>
                <c:ptCount val="1"/>
                <c:pt idx="0">
                  <c:v>CTV </c:v>
                </c:pt>
              </c:strCache>
            </c:strRef>
          </c:tx>
          <c:spPr>
            <a:solidFill>
              <a:srgbClr val="ED3C8D"/>
            </a:solidFill>
            <a:ln>
              <a:noFill/>
            </a:ln>
            <a:effectLst/>
          </c:spPr>
          <c:invertIfNegative val="0"/>
          <c:dLbls>
            <c:dLbl>
              <c:idx val="0"/>
              <c:tx>
                <c:rich>
                  <a:bodyPr/>
                  <a:lstStyle/>
                  <a:p>
                    <a:fld id="{C6AB2384-6D51-493A-937E-56AE93F83E6F}" type="VALUE">
                      <a:rPr lang="en-US" smtClean="0"/>
                      <a:pPr/>
                      <a:t>[VALUE]</a:t>
                    </a:fld>
                    <a:endParaRPr lang="en-US"/>
                  </a:p>
                  <a:p>
                    <a:r>
                      <a:rPr lang="en-US" sz="1100" b="0"/>
                      <a:t>(20%)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02-4914-BBC7-85FF1D6D2DF7}"/>
                </c:ext>
              </c:extLst>
            </c:dLbl>
            <c:dLbl>
              <c:idx val="1"/>
              <c:tx>
                <c:rich>
                  <a:bodyPr/>
                  <a:lstStyle/>
                  <a:p>
                    <a:fld id="{46020D3F-A4CE-40B8-A58B-C9246DCC9E08}" type="VALUE">
                      <a:rPr lang="en-US" smtClean="0"/>
                      <a:pPr/>
                      <a:t>[VALUE]</a:t>
                    </a:fld>
                    <a:endParaRPr lang="en-US"/>
                  </a:p>
                  <a:p>
                    <a:r>
                      <a:rPr lang="en-US" sz="1100" b="0"/>
                      <a:t>(29%)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02-4914-BBC7-85FF1D6D2DF7}"/>
                </c:ext>
              </c:extLst>
            </c:dLbl>
            <c:dLbl>
              <c:idx val="2"/>
              <c:tx>
                <c:rich>
                  <a:bodyPr/>
                  <a:lstStyle/>
                  <a:p>
                    <a:fld id="{CE3D96DA-F629-4968-8982-E68D0648E6A8}" type="VALUE">
                      <a:rPr lang="en-US" smtClean="0"/>
                      <a:pPr/>
                      <a:t>[VALUE]</a:t>
                    </a:fld>
                    <a:endParaRPr lang="en-US"/>
                  </a:p>
                  <a:p>
                    <a:r>
                      <a:rPr lang="en-US" sz="1100" b="0"/>
                      <a:t>(39%)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02-4914-BBC7-85FF1D6D2DF7}"/>
                </c:ext>
              </c:extLst>
            </c:dLbl>
            <c:dLbl>
              <c:idx val="3"/>
              <c:tx>
                <c:rich>
                  <a:bodyPr/>
                  <a:lstStyle/>
                  <a:p>
                    <a:fld id="{968EB194-D826-4908-97E0-8F58B6199360}" type="VALUE">
                      <a:rPr lang="en-US" smtClean="0"/>
                      <a:pPr/>
                      <a:t>[VALUE]</a:t>
                    </a:fld>
                    <a:endParaRPr lang="en-US"/>
                  </a:p>
                  <a:p>
                    <a:r>
                      <a:rPr lang="en-US" sz="1100" b="0"/>
                      <a:t>(43%)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02-4914-BBC7-85FF1D6D2DF7}"/>
                </c:ext>
              </c:extLst>
            </c:dLbl>
            <c:dLbl>
              <c:idx val="4"/>
              <c:tx>
                <c:rich>
                  <a:bodyPr/>
                  <a:lstStyle/>
                  <a:p>
                    <a:fld id="{B88FE669-9B83-4874-8E78-810C3172FC83}" type="VALUE">
                      <a:rPr lang="en-US" smtClean="0"/>
                      <a:pPr/>
                      <a:t>[VALUE]</a:t>
                    </a:fld>
                    <a:endParaRPr lang="en-US"/>
                  </a:p>
                  <a:p>
                    <a:r>
                      <a:rPr lang="en-US" sz="1200" b="0"/>
                      <a:t>(49%)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02-4914-BBC7-85FF1D6D2DF7}"/>
                </c:ext>
              </c:extLst>
            </c:dLbl>
            <c:dLbl>
              <c:idx val="5"/>
              <c:tx>
                <c:rich>
                  <a:bodyPr/>
                  <a:lstStyle/>
                  <a:p>
                    <a:fld id="{7880FEAD-1127-42B3-AEE1-1198A009F8B3}" type="VALUE">
                      <a:rPr lang="en-US" smtClean="0"/>
                      <a:pPr/>
                      <a:t>[VALUE]</a:t>
                    </a:fld>
                    <a:endParaRPr lang="en-US"/>
                  </a:p>
                  <a:p>
                    <a:r>
                      <a:rPr lang="en-US" sz="1200" b="0"/>
                      <a:t>(51%)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3D-4836-952D-3BA7FA699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2023</c:v>
                </c:pt>
                <c:pt idx="2">
                  <c:v>2025</c:v>
                </c:pt>
                <c:pt idx="3">
                  <c:v>2026</c:v>
                </c:pt>
                <c:pt idx="4">
                  <c:v>2027</c:v>
                </c:pt>
                <c:pt idx="5">
                  <c:v>2028</c:v>
                </c:pt>
              </c:numCache>
            </c:numRef>
          </c:cat>
          <c:val>
            <c:numRef>
              <c:f>Sheet1!$C$2:$C$7</c:f>
              <c:numCache>
                <c:formatCode>"$"#,##0.0_);[Red]\("$"#,##0.0\)</c:formatCode>
                <c:ptCount val="6"/>
                <c:pt idx="0">
                  <c:v>16.7</c:v>
                </c:pt>
                <c:pt idx="1">
                  <c:v>23.4</c:v>
                </c:pt>
                <c:pt idx="2">
                  <c:v>33.4</c:v>
                </c:pt>
                <c:pt idx="3">
                  <c:v>37.700000000000003</c:v>
                </c:pt>
                <c:pt idx="4" formatCode="&quot;$&quot;#,##0.0">
                  <c:v>42.2</c:v>
                </c:pt>
                <c:pt idx="5" formatCode="&quot;$&quot;#,##0.0">
                  <c:v>46.89</c:v>
                </c:pt>
              </c:numCache>
            </c:numRef>
          </c:val>
          <c:extLst>
            <c:ext xmlns:c16="http://schemas.microsoft.com/office/drawing/2014/chart" uri="{C3380CC4-5D6E-409C-BE32-E72D297353CC}">
              <c16:uniqueId val="{00000001-F865-49B6-8131-E7E6CD7134E9}"/>
            </c:ext>
          </c:extLst>
        </c:ser>
        <c:dLbls>
          <c:showLegendKey val="0"/>
          <c:showVal val="0"/>
          <c:showCatName val="0"/>
          <c:showSerName val="0"/>
          <c:showPercent val="0"/>
          <c:showBubbleSize val="0"/>
        </c:dLbls>
        <c:gapWidth val="48"/>
        <c:overlap val="100"/>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max val="90"/>
        </c:scaling>
        <c:delete val="1"/>
        <c:axPos val="l"/>
        <c:numFmt formatCode="&quot;$&quot;#,##0.0_);[Red]\(&quot;$&quot;#,##0.0\)" sourceLinked="1"/>
        <c:majorTickMark val="out"/>
        <c:minorTickMark val="none"/>
        <c:tickLblPos val="nextTo"/>
        <c:crossAx val="33092960"/>
        <c:crosses val="autoZero"/>
        <c:crossBetween val="between"/>
      </c:valAx>
      <c:spPr>
        <a:noFill/>
        <a:ln>
          <a:noFill/>
        </a:ln>
        <a:effectLst/>
      </c:spPr>
    </c:plotArea>
    <c:legend>
      <c:legendPos val="t"/>
      <c:layout>
        <c:manualLayout>
          <c:xMode val="edge"/>
          <c:yMode val="edge"/>
          <c:x val="0.31091556783644814"/>
          <c:y val="1.0363390520571331E-2"/>
          <c:w val="0.36444411836999002"/>
          <c:h val="7.956635874793922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34065654907"/>
          <c:y val="0.10012390634711674"/>
          <c:w val="0.60696486835942909"/>
          <c:h val="0.89249214512713892"/>
        </c:manualLayout>
      </c:layout>
      <c:pieChart>
        <c:varyColors val="1"/>
        <c:ser>
          <c:idx val="0"/>
          <c:order val="0"/>
          <c:spPr>
            <a:solidFill>
              <a:srgbClr val="00BFF2"/>
            </a:solidFill>
            <a:ln w="15875">
              <a:solidFill>
                <a:schemeClr val="bg1"/>
              </a:solidFill>
            </a:ln>
          </c:spPr>
          <c:dPt>
            <c:idx val="0"/>
            <c:bubble3D val="0"/>
            <c:spPr>
              <a:solidFill>
                <a:srgbClr val="00BFF2"/>
              </a:solidFill>
              <a:ln w="15875">
                <a:solidFill>
                  <a:schemeClr val="bg1"/>
                </a:solidFill>
              </a:ln>
              <a:effectLst/>
            </c:spPr>
            <c:extLst>
              <c:ext xmlns:c16="http://schemas.microsoft.com/office/drawing/2014/chart" uri="{C3380CC4-5D6E-409C-BE32-E72D297353CC}">
                <c16:uniqueId val="{00000001-54D3-403A-8940-DB0787B564C4}"/>
              </c:ext>
            </c:extLst>
          </c:dPt>
          <c:dPt>
            <c:idx val="1"/>
            <c:bubble3D val="0"/>
            <c:spPr>
              <a:solidFill>
                <a:srgbClr val="1F1A62"/>
              </a:solidFill>
              <a:ln w="15875">
                <a:solidFill>
                  <a:schemeClr val="bg1"/>
                </a:solidFill>
              </a:ln>
              <a:effectLst/>
            </c:spPr>
            <c:extLst>
              <c:ext xmlns:c16="http://schemas.microsoft.com/office/drawing/2014/chart" uri="{C3380CC4-5D6E-409C-BE32-E72D297353CC}">
                <c16:uniqueId val="{00000003-54D3-403A-8940-DB0787B564C4}"/>
              </c:ext>
            </c:extLst>
          </c:dPt>
          <c:dPt>
            <c:idx val="2"/>
            <c:bubble3D val="0"/>
            <c:spPr>
              <a:solidFill>
                <a:srgbClr val="ED3C8D"/>
              </a:solidFill>
              <a:ln w="15875">
                <a:solidFill>
                  <a:schemeClr val="bg1"/>
                </a:solidFill>
              </a:ln>
              <a:effectLst/>
            </c:spPr>
            <c:extLst>
              <c:ext xmlns:c16="http://schemas.microsoft.com/office/drawing/2014/chart" uri="{C3380CC4-5D6E-409C-BE32-E72D297353CC}">
                <c16:uniqueId val="{0000000B-54D3-403A-8940-DB0787B564C4}"/>
              </c:ext>
            </c:extLst>
          </c:dPt>
          <c:dLbls>
            <c:dLbl>
              <c:idx val="0"/>
              <c:tx>
                <c:rich>
                  <a:bodyPr/>
                  <a:lstStyle/>
                  <a:p>
                    <a:fld id="{A861DF9B-9935-43C1-B84F-AA983C0FE138}" type="CATEGORYNAME">
                      <a:rPr lang="en-US" b="1" smtClean="0"/>
                      <a:pPr/>
                      <a:t>[CATEGORY NAME]</a:t>
                    </a:fld>
                    <a:br>
                      <a:rPr lang="en-US" b="1" baseline="0"/>
                    </a:br>
                    <a:fld id="{9F0FD606-BDBF-4C2E-B3E6-319A5CBD1CB3}" type="VALUE">
                      <a:rPr lang="en-US" b="1" baseline="0" smtClean="0"/>
                      <a:pPr/>
                      <a:t>[VALUE]</a:t>
                    </a:fld>
                    <a:endParaRPr lang="en-US" b="1"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D3-403A-8940-DB0787B564C4}"/>
                </c:ext>
              </c:extLst>
            </c:dLbl>
            <c:dLbl>
              <c:idx val="1"/>
              <c:layout>
                <c:manualLayout>
                  <c:x val="0.21687129705647906"/>
                  <c:y val="-0.174714902924083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Helvetica" panose="020B0403020202020204" pitchFamily="34" charset="0"/>
                        <a:ea typeface="+mn-ea"/>
                        <a:cs typeface="+mn-cs"/>
                      </a:defRPr>
                    </a:pPr>
                    <a:fld id="{CFA67114-522D-4148-8B15-B3211777F972}" type="CATEGORYNAME">
                      <a:rPr lang="en-US" smtClean="0"/>
                      <a:pPr>
                        <a:defRPr sz="1800" b="1">
                          <a:solidFill>
                            <a:schemeClr val="bg1"/>
                          </a:solidFill>
                        </a:defRPr>
                      </a:pPr>
                      <a:t>[CATEGORY NAME]</a:t>
                    </a:fld>
                    <a:r>
                      <a:rPr lang="en-US" baseline="0"/>
                      <a:t> </a:t>
                    </a:r>
                    <a:br>
                      <a:rPr lang="en-US" baseline="0"/>
                    </a:br>
                    <a:fld id="{D0700CA3-4F41-4321-9881-539C93E8F722}" type="VALUE">
                      <a:rPr lang="en-US" baseline="0" smtClean="0"/>
                      <a:pPr>
                        <a:defRPr sz="1800" b="1">
                          <a:solidFill>
                            <a:schemeClr val="bg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794157124838021"/>
                      <c:h val="0.25153111524425353"/>
                    </c:manualLayout>
                  </c15:layout>
                  <c15:dlblFieldTable/>
                  <c15:showDataLabelsRange val="0"/>
                </c:ext>
                <c:ext xmlns:c16="http://schemas.microsoft.com/office/drawing/2014/chart" uri="{C3380CC4-5D6E-409C-BE32-E72D297353CC}">
                  <c16:uniqueId val="{00000003-54D3-403A-8940-DB0787B564C4}"/>
                </c:ext>
              </c:extLst>
            </c:dLbl>
            <c:dLbl>
              <c:idx val="2"/>
              <c:tx>
                <c:rich>
                  <a:bodyPr/>
                  <a:lstStyle/>
                  <a:p>
                    <a:fld id="{6196BB70-E577-4794-B284-1BE84AC9A445}" type="CATEGORYNAME">
                      <a:rPr lang="en-US" smtClean="0"/>
                      <a:pPr/>
                      <a:t>[CATEGORY NAME]</a:t>
                    </a:fld>
                    <a:br>
                      <a:rPr lang="en-US" baseline="0"/>
                    </a:br>
                    <a:fld id="{6343CBE6-92CE-495D-A554-3721434DA7C0}"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4D3-403A-8940-DB0787B564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Smart TV</c:v>
                </c:pt>
                <c:pt idx="1">
                  <c:v>Sticks &amp; Boxes</c:v>
                </c:pt>
                <c:pt idx="2">
                  <c:v>Other</c:v>
                </c:pt>
              </c:strCache>
            </c:strRef>
          </c:cat>
          <c:val>
            <c:numRef>
              <c:f>Sheet1!$B$2:$B$4</c:f>
              <c:numCache>
                <c:formatCode>0%</c:formatCode>
                <c:ptCount val="3"/>
                <c:pt idx="0">
                  <c:v>0.39</c:v>
                </c:pt>
                <c:pt idx="1">
                  <c:v>0.49</c:v>
                </c:pt>
                <c:pt idx="2">
                  <c:v>0.12</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4-54D3-403A-8940-DB0787B564C4}"/>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6-54D3-403A-8940-DB0787B564C4}"/>
              </c:ext>
            </c:extLst>
          </c:dPt>
          <c:cat>
            <c:strRef>
              <c:f>Sheet1!$A$2:$A$4</c:f>
              <c:strCache>
                <c:ptCount val="3"/>
                <c:pt idx="0">
                  <c:v>Smart TV</c:v>
                </c:pt>
                <c:pt idx="1">
                  <c:v>Sticks &amp; Boxes</c:v>
                </c:pt>
                <c:pt idx="2">
                  <c:v>Other</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7-54D3-403A-8940-DB0787B564C4}"/>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9-54D3-403A-8940-DB0787B564C4}"/>
              </c:ext>
            </c:extLst>
          </c:dPt>
          <c:cat>
            <c:strRef>
              <c:f>Sheet1!$A$2:$A$4</c:f>
              <c:strCache>
                <c:ptCount val="3"/>
                <c:pt idx="0">
                  <c:v>Smart TV</c:v>
                </c:pt>
                <c:pt idx="1">
                  <c:v>Sticks &amp; Boxes</c:v>
                </c:pt>
                <c:pt idx="2">
                  <c:v>Other</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54D3-403A-8940-DB0787B564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34065654907"/>
          <c:y val="0.10012390634711674"/>
          <c:w val="0.60696486835942909"/>
          <c:h val="0.89249214512713892"/>
        </c:manualLayout>
      </c:layout>
      <c:pieChart>
        <c:varyColors val="1"/>
        <c:ser>
          <c:idx val="0"/>
          <c:order val="0"/>
          <c:spPr>
            <a:solidFill>
              <a:srgbClr val="00BFF2"/>
            </a:solidFill>
            <a:ln w="15875">
              <a:solidFill>
                <a:schemeClr val="bg1"/>
              </a:solidFill>
            </a:ln>
          </c:spPr>
          <c:dPt>
            <c:idx val="0"/>
            <c:bubble3D val="0"/>
            <c:spPr>
              <a:solidFill>
                <a:srgbClr val="00BFF2"/>
              </a:solidFill>
              <a:ln w="15875">
                <a:solidFill>
                  <a:schemeClr val="bg1"/>
                </a:solidFill>
              </a:ln>
              <a:effectLst/>
            </c:spPr>
            <c:extLst>
              <c:ext xmlns:c16="http://schemas.microsoft.com/office/drawing/2014/chart" uri="{C3380CC4-5D6E-409C-BE32-E72D297353CC}">
                <c16:uniqueId val="{00000001-0F25-45A1-BD35-DDF32D6ACB72}"/>
              </c:ext>
            </c:extLst>
          </c:dPt>
          <c:dPt>
            <c:idx val="1"/>
            <c:bubble3D val="0"/>
            <c:spPr>
              <a:solidFill>
                <a:srgbClr val="1F1A62"/>
              </a:solidFill>
              <a:ln w="15875">
                <a:solidFill>
                  <a:schemeClr val="bg1"/>
                </a:solidFill>
              </a:ln>
              <a:effectLst/>
            </c:spPr>
            <c:extLst>
              <c:ext xmlns:c16="http://schemas.microsoft.com/office/drawing/2014/chart" uri="{C3380CC4-5D6E-409C-BE32-E72D297353CC}">
                <c16:uniqueId val="{00000003-0F25-45A1-BD35-DDF32D6ACB72}"/>
              </c:ext>
            </c:extLst>
          </c:dPt>
          <c:dPt>
            <c:idx val="2"/>
            <c:bubble3D val="0"/>
            <c:spPr>
              <a:solidFill>
                <a:srgbClr val="ED3C8D"/>
              </a:solidFill>
              <a:ln w="15875">
                <a:solidFill>
                  <a:schemeClr val="bg1"/>
                </a:solidFill>
              </a:ln>
              <a:effectLst/>
            </c:spPr>
            <c:extLst>
              <c:ext xmlns:c16="http://schemas.microsoft.com/office/drawing/2014/chart" uri="{C3380CC4-5D6E-409C-BE32-E72D297353CC}">
                <c16:uniqueId val="{0000000B-0F25-45A1-BD35-DDF32D6ACB72}"/>
              </c:ext>
            </c:extLst>
          </c:dPt>
          <c:dLbls>
            <c:dLbl>
              <c:idx val="0"/>
              <c:layout>
                <c:manualLayout>
                  <c:x val="-0.24864822252079352"/>
                  <c:y val="3.58729894080171E-2"/>
                </c:manualLayout>
              </c:layout>
              <c:tx>
                <c:rich>
                  <a:bodyPr/>
                  <a:lstStyle/>
                  <a:p>
                    <a:fld id="{565F472D-B00A-4E10-BBA6-9B38A9EC0816}" type="CATEGORYNAME">
                      <a:rPr lang="en-US" smtClean="0"/>
                      <a:pPr/>
                      <a:t>[CATEGORY NAME]</a:t>
                    </a:fld>
                    <a:br>
                      <a:rPr lang="en-US" baseline="0"/>
                    </a:br>
                    <a:fld id="{4C559A2E-8453-487D-AF55-71D43D621186}"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25-45A1-BD35-DDF32D6ACB72}"/>
                </c:ext>
              </c:extLst>
            </c:dLbl>
            <c:dLbl>
              <c:idx val="1"/>
              <c:layout>
                <c:manualLayout>
                  <c:x val="0.20423801761629581"/>
                  <c:y val="-0.23141587513307291"/>
                </c:manualLayout>
              </c:layout>
              <c:tx>
                <c:rich>
                  <a:bodyPr/>
                  <a:lstStyle/>
                  <a:p>
                    <a:fld id="{32757319-5DBA-4EFA-BA9A-C93BBC8B0BDE}" type="CATEGORYNAME">
                      <a:rPr lang="en-US" smtClean="0"/>
                      <a:pPr/>
                      <a:t>[CATEGORY NAME]</a:t>
                    </a:fld>
                    <a:br>
                      <a:rPr lang="en-US"/>
                    </a:br>
                    <a:fld id="{3616030C-1CC9-4A91-8D1A-8F852B6E591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3205694657946499"/>
                      <c:h val="0.21454124535539271"/>
                    </c:manualLayout>
                  </c15:layout>
                  <c15:dlblFieldTable/>
                  <c15:showDataLabelsRange val="0"/>
                </c:ext>
                <c:ext xmlns:c16="http://schemas.microsoft.com/office/drawing/2014/chart" uri="{C3380CC4-5D6E-409C-BE32-E72D297353CC}">
                  <c16:uniqueId val="{00000003-0F25-45A1-BD35-DDF32D6ACB72}"/>
                </c:ext>
              </c:extLst>
            </c:dLbl>
            <c:dLbl>
              <c:idx val="2"/>
              <c:tx>
                <c:rich>
                  <a:bodyPr/>
                  <a:lstStyle/>
                  <a:p>
                    <a:fld id="{AE74A9D5-A08D-4ED6-9678-F1138296B07B}" type="CATEGORYNAME">
                      <a:rPr lang="en-US" smtClean="0"/>
                      <a:pPr/>
                      <a:t>[CATEGORY NAME]</a:t>
                    </a:fld>
                    <a:br>
                      <a:rPr lang="en-US" baseline="0"/>
                    </a:br>
                    <a:fld id="{528F72E0-6486-43D7-A3F5-4A2FDE7A936F}"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F25-45A1-BD35-DDF32D6ACB72}"/>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Smart TV</c:v>
                </c:pt>
                <c:pt idx="1">
                  <c:v>Sticks &amp; Boxes</c:v>
                </c:pt>
                <c:pt idx="2">
                  <c:v>Other</c:v>
                </c:pt>
              </c:strCache>
            </c:strRef>
          </c:cat>
          <c:val>
            <c:numRef>
              <c:f>Sheet1!$B$2:$B$4</c:f>
              <c:numCache>
                <c:formatCode>0%</c:formatCode>
                <c:ptCount val="3"/>
                <c:pt idx="0">
                  <c:v>0.47</c:v>
                </c:pt>
                <c:pt idx="1">
                  <c:v>0.38</c:v>
                </c:pt>
                <c:pt idx="2">
                  <c:v>0.15</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4-0F25-45A1-BD35-DDF32D6ACB72}"/>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6-0F25-45A1-BD35-DDF32D6ACB72}"/>
              </c:ext>
            </c:extLst>
          </c:dPt>
          <c:cat>
            <c:strRef>
              <c:f>Sheet1!$A$2:$A$4</c:f>
              <c:strCache>
                <c:ptCount val="3"/>
                <c:pt idx="0">
                  <c:v>Smart TV</c:v>
                </c:pt>
                <c:pt idx="1">
                  <c:v>Sticks &amp; Boxes</c:v>
                </c:pt>
                <c:pt idx="2">
                  <c:v>Other</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7-0F25-45A1-BD35-DDF32D6ACB72}"/>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9-0F25-45A1-BD35-DDF32D6ACB72}"/>
              </c:ext>
            </c:extLst>
          </c:dPt>
          <c:cat>
            <c:strRef>
              <c:f>Sheet1!$A$2:$A$4</c:f>
              <c:strCache>
                <c:ptCount val="3"/>
                <c:pt idx="0">
                  <c:v>Smart TV</c:v>
                </c:pt>
                <c:pt idx="1">
                  <c:v>Sticks &amp; Boxes</c:v>
                </c:pt>
                <c:pt idx="2">
                  <c:v>Other</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0F25-45A1-BD35-DDF32D6ACB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08171733065505"/>
          <c:y val="0.10231485722617113"/>
          <c:w val="0.54591828266934495"/>
          <c:h val="0.89768512597518868"/>
        </c:manualLayout>
      </c:layout>
      <c:barChart>
        <c:barDir val="bar"/>
        <c:grouping val="clustered"/>
        <c:varyColors val="0"/>
        <c:ser>
          <c:idx val="0"/>
          <c:order val="0"/>
          <c:tx>
            <c:strRef>
              <c:f>Sheet1!$B$1</c:f>
              <c:strCache>
                <c:ptCount val="1"/>
                <c:pt idx="0">
                  <c:v>2021</c:v>
                </c:pt>
              </c:strCache>
            </c:strRef>
          </c:tx>
          <c:spPr>
            <a:solidFill>
              <a:srgbClr val="F05E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Smart TV built-in apps</c:v>
                </c:pt>
                <c:pt idx="1">
                  <c:v>TV: MVPD set-top box</c:v>
                </c:pt>
                <c:pt idx="2">
                  <c:v>*TV: Streaming media player (net)</c:v>
                </c:pt>
              </c:strCache>
            </c:strRef>
          </c:cat>
          <c:val>
            <c:numRef>
              <c:f>Sheet1!$B$2:$B$4</c:f>
              <c:numCache>
                <c:formatCode>0%</c:formatCode>
                <c:ptCount val="3"/>
                <c:pt idx="0">
                  <c:v>0.22</c:v>
                </c:pt>
                <c:pt idx="1">
                  <c:v>0.41</c:v>
                </c:pt>
                <c:pt idx="2">
                  <c:v>0.17</c:v>
                </c:pt>
              </c:numCache>
            </c:numRef>
          </c:val>
          <c:extLst>
            <c:ext xmlns:c16="http://schemas.microsoft.com/office/drawing/2014/chart" uri="{C3380CC4-5D6E-409C-BE32-E72D297353CC}">
              <c16:uniqueId val="{00000000-36C0-411C-A6A9-83CDDA1DAD78}"/>
            </c:ext>
          </c:extLst>
        </c:ser>
        <c:ser>
          <c:idx val="1"/>
          <c:order val="1"/>
          <c:tx>
            <c:strRef>
              <c:f>Sheet1!$C$1</c:f>
              <c:strCache>
                <c:ptCount val="1"/>
                <c:pt idx="0">
                  <c:v>2024</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Smart TV built-in apps</c:v>
                </c:pt>
                <c:pt idx="1">
                  <c:v>TV: MVPD set-top box</c:v>
                </c:pt>
                <c:pt idx="2">
                  <c:v>*TV: Streaming media player (net)</c:v>
                </c:pt>
              </c:strCache>
            </c:strRef>
          </c:cat>
          <c:val>
            <c:numRef>
              <c:f>Sheet1!$C$2:$C$4</c:f>
              <c:numCache>
                <c:formatCode>0%</c:formatCode>
                <c:ptCount val="3"/>
                <c:pt idx="0">
                  <c:v>0.33</c:v>
                </c:pt>
                <c:pt idx="1">
                  <c:v>0.26</c:v>
                </c:pt>
                <c:pt idx="2">
                  <c:v>0.2</c:v>
                </c:pt>
              </c:numCache>
            </c:numRef>
          </c:val>
          <c:extLst>
            <c:ext xmlns:c16="http://schemas.microsoft.com/office/drawing/2014/chart" uri="{C3380CC4-5D6E-409C-BE32-E72D297353CC}">
              <c16:uniqueId val="{00000001-36C0-411C-A6A9-83CDDA1DAD78}"/>
            </c:ext>
          </c:extLst>
        </c:ser>
        <c:dLbls>
          <c:showLegendKey val="0"/>
          <c:showVal val="0"/>
          <c:showCatName val="0"/>
          <c:showSerName val="0"/>
          <c:showPercent val="0"/>
          <c:showBubbleSize val="0"/>
        </c:dLbls>
        <c:gapWidth val="150"/>
        <c:axId val="883731288"/>
        <c:axId val="883732600"/>
      </c:barChart>
      <c:catAx>
        <c:axId val="88373128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0" spcFirstLastPara="1" vertOverflow="ellipsis" wrap="square" anchor="ctr" anchorCtr="0"/>
          <a:lstStyle/>
          <a:p>
            <a:pPr algn="just">
              <a:defRPr sz="1700" b="0" i="0" u="none" strike="noStrike" kern="1200" baseline="0">
                <a:solidFill>
                  <a:srgbClr val="002060"/>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max val="0.70000000000000007"/>
        </c:scaling>
        <c:delete val="1"/>
        <c:axPos val="t"/>
        <c:numFmt formatCode="0%" sourceLinked="1"/>
        <c:majorTickMark val="out"/>
        <c:minorTickMark val="none"/>
        <c:tickLblPos val="nextTo"/>
        <c:crossAx val="88373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Column1</c:v>
                </c:pt>
              </c:strCache>
            </c:strRef>
          </c:tx>
          <c:dPt>
            <c:idx val="0"/>
            <c:bubble3D val="0"/>
            <c:spPr>
              <a:solidFill>
                <a:srgbClr val="ED3C8D"/>
              </a:solidFill>
              <a:ln w="19050">
                <a:noFill/>
              </a:ln>
              <a:effectLst/>
            </c:spPr>
            <c:extLst>
              <c:ext xmlns:c16="http://schemas.microsoft.com/office/drawing/2014/chart" uri="{C3380CC4-5D6E-409C-BE32-E72D297353CC}">
                <c16:uniqueId val="{00000001-3EA4-43D3-BE10-E45EF3AACBE3}"/>
              </c:ext>
            </c:extLst>
          </c:dPt>
          <c:dPt>
            <c:idx val="1"/>
            <c:bubble3D val="0"/>
            <c:spPr>
              <a:solidFill>
                <a:srgbClr val="00BFF2"/>
              </a:solidFill>
              <a:ln w="19050">
                <a:noFill/>
              </a:ln>
              <a:effectLst/>
            </c:spPr>
            <c:extLst>
              <c:ext xmlns:c16="http://schemas.microsoft.com/office/drawing/2014/chart" uri="{C3380CC4-5D6E-409C-BE32-E72D297353CC}">
                <c16:uniqueId val="{00000003-3EA4-43D3-BE10-E45EF3AACBE3}"/>
              </c:ext>
            </c:extLst>
          </c:dPt>
          <c:cat>
            <c:numRef>
              <c:f>Sheet1!$A$2:$A$3</c:f>
              <c:numCache>
                <c:formatCode>General</c:formatCode>
                <c:ptCount val="2"/>
                <c:pt idx="0">
                  <c:v>2021</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8-3EA4-43D3-BE10-E45EF3AACBE3}"/>
            </c:ext>
          </c:extLst>
        </c:ser>
        <c:ser>
          <c:idx val="1"/>
          <c:order val="1"/>
          <c:tx>
            <c:strRef>
              <c:f>Sheet1!$C$1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6D43-43EE-998B-5736FF6B2E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7-6D43-43EE-998B-5736FF6B2EDE}"/>
              </c:ext>
            </c:extLst>
          </c:dPt>
          <c:cat>
            <c:numRef>
              <c:f>Sheet1!$A$2:$A$3</c:f>
              <c:numCache>
                <c:formatCode>General</c:formatCode>
                <c:ptCount val="2"/>
                <c:pt idx="0">
                  <c:v>2021</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A-3EA4-43D3-BE10-E45EF3AACBE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0.24407431017871242"/>
          <c:y val="0.22000753211610619"/>
          <c:w val="0.51473779909158746"/>
          <c:h val="0.6800245491191608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Only Streaming</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Q4 '21</c:v>
                </c:pt>
                <c:pt idx="1">
                  <c:v>Q1 '22</c:v>
                </c:pt>
                <c:pt idx="2">
                  <c:v>Q2 '22</c:v>
                </c:pt>
                <c:pt idx="3">
                  <c:v>Q3 '22</c:v>
                </c:pt>
                <c:pt idx="4">
                  <c:v>Q4 '22</c:v>
                </c:pt>
                <c:pt idx="5">
                  <c:v>Q1 '23</c:v>
                </c:pt>
                <c:pt idx="6">
                  <c:v>Q2 '23</c:v>
                </c:pt>
                <c:pt idx="7">
                  <c:v>Q3 '23</c:v>
                </c:pt>
                <c:pt idx="8">
                  <c:v>Q4 '23</c:v>
                </c:pt>
                <c:pt idx="9">
                  <c:v>Q1 '24</c:v>
                </c:pt>
                <c:pt idx="10">
                  <c:v>Q2 '24</c:v>
                </c:pt>
              </c:strCache>
            </c:strRef>
          </c:cat>
          <c:val>
            <c:numRef>
              <c:f>Sheet1!$B$2:$B$12</c:f>
              <c:numCache>
                <c:formatCode>0%</c:formatCode>
                <c:ptCount val="11"/>
                <c:pt idx="0">
                  <c:v>0.45</c:v>
                </c:pt>
                <c:pt idx="1">
                  <c:v>0.46</c:v>
                </c:pt>
                <c:pt idx="2">
                  <c:v>0.5</c:v>
                </c:pt>
                <c:pt idx="3">
                  <c:v>0.51</c:v>
                </c:pt>
                <c:pt idx="4">
                  <c:v>0.49</c:v>
                </c:pt>
                <c:pt idx="5">
                  <c:v>0.51</c:v>
                </c:pt>
                <c:pt idx="6">
                  <c:v>0.53</c:v>
                </c:pt>
                <c:pt idx="7">
                  <c:v>0.54</c:v>
                </c:pt>
                <c:pt idx="8">
                  <c:v>0.55000000000000004</c:v>
                </c:pt>
                <c:pt idx="9">
                  <c:v>0.57999999999999996</c:v>
                </c:pt>
                <c:pt idx="10">
                  <c:v>0.6</c:v>
                </c:pt>
              </c:numCache>
            </c:numRef>
          </c:val>
          <c:extLst>
            <c:ext xmlns:c16="http://schemas.microsoft.com/office/drawing/2014/chart" uri="{C3380CC4-5D6E-409C-BE32-E72D297353CC}">
              <c16:uniqueId val="{00000000-57B1-4406-B373-4066704BBF8F}"/>
            </c:ext>
          </c:extLst>
        </c:ser>
        <c:ser>
          <c:idx val="1"/>
          <c:order val="1"/>
          <c:tx>
            <c:strRef>
              <c:f>Sheet1!$C$1</c:f>
              <c:strCache>
                <c:ptCount val="1"/>
                <c:pt idx="0">
                  <c:v>Streaming &amp; Cable / Satellite / OTA</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Q4 '21</c:v>
                </c:pt>
                <c:pt idx="1">
                  <c:v>Q1 '22</c:v>
                </c:pt>
                <c:pt idx="2">
                  <c:v>Q2 '22</c:v>
                </c:pt>
                <c:pt idx="3">
                  <c:v>Q3 '22</c:v>
                </c:pt>
                <c:pt idx="4">
                  <c:v>Q4 '22</c:v>
                </c:pt>
                <c:pt idx="5">
                  <c:v>Q1 '23</c:v>
                </c:pt>
                <c:pt idx="6">
                  <c:v>Q2 '23</c:v>
                </c:pt>
                <c:pt idx="7">
                  <c:v>Q3 '23</c:v>
                </c:pt>
                <c:pt idx="8">
                  <c:v>Q4 '23</c:v>
                </c:pt>
                <c:pt idx="9">
                  <c:v>Q1 '24</c:v>
                </c:pt>
                <c:pt idx="10">
                  <c:v>Q2 '24</c:v>
                </c:pt>
              </c:strCache>
            </c:strRef>
          </c:cat>
          <c:val>
            <c:numRef>
              <c:f>Sheet1!$C$2:$C$12</c:f>
              <c:numCache>
                <c:formatCode>0%</c:formatCode>
                <c:ptCount val="11"/>
                <c:pt idx="0">
                  <c:v>0.46</c:v>
                </c:pt>
                <c:pt idx="1">
                  <c:v>0.46</c:v>
                </c:pt>
                <c:pt idx="2">
                  <c:v>0.42</c:v>
                </c:pt>
                <c:pt idx="3">
                  <c:v>0.43</c:v>
                </c:pt>
                <c:pt idx="4">
                  <c:v>0.45</c:v>
                </c:pt>
                <c:pt idx="5">
                  <c:v>0.43</c:v>
                </c:pt>
                <c:pt idx="6">
                  <c:v>0.42</c:v>
                </c:pt>
                <c:pt idx="7">
                  <c:v>0.41</c:v>
                </c:pt>
                <c:pt idx="8">
                  <c:v>0.4</c:v>
                </c:pt>
                <c:pt idx="9">
                  <c:v>0.38</c:v>
                </c:pt>
                <c:pt idx="10">
                  <c:v>0.36</c:v>
                </c:pt>
              </c:numCache>
            </c:numRef>
          </c:val>
          <c:extLst>
            <c:ext xmlns:c16="http://schemas.microsoft.com/office/drawing/2014/chart" uri="{C3380CC4-5D6E-409C-BE32-E72D297353CC}">
              <c16:uniqueId val="{00000001-57B1-4406-B373-4066704BBF8F}"/>
            </c:ext>
          </c:extLst>
        </c:ser>
        <c:ser>
          <c:idx val="2"/>
          <c:order val="2"/>
          <c:tx>
            <c:strRef>
              <c:f>Sheet1!$D$1</c:f>
              <c:strCache>
                <c:ptCount val="1"/>
                <c:pt idx="0">
                  <c:v>Only Cable / Satellite / OTA</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Q4 '21</c:v>
                </c:pt>
                <c:pt idx="1">
                  <c:v>Q1 '22</c:v>
                </c:pt>
                <c:pt idx="2">
                  <c:v>Q2 '22</c:v>
                </c:pt>
                <c:pt idx="3">
                  <c:v>Q3 '22</c:v>
                </c:pt>
                <c:pt idx="4">
                  <c:v>Q4 '22</c:v>
                </c:pt>
                <c:pt idx="5">
                  <c:v>Q1 '23</c:v>
                </c:pt>
                <c:pt idx="6">
                  <c:v>Q2 '23</c:v>
                </c:pt>
                <c:pt idx="7">
                  <c:v>Q3 '23</c:v>
                </c:pt>
                <c:pt idx="8">
                  <c:v>Q4 '23</c:v>
                </c:pt>
                <c:pt idx="9">
                  <c:v>Q1 '24</c:v>
                </c:pt>
                <c:pt idx="10">
                  <c:v>Q2 '24</c:v>
                </c:pt>
              </c:strCache>
            </c:strRef>
          </c:cat>
          <c:val>
            <c:numRef>
              <c:f>Sheet1!$D$2:$D$12</c:f>
              <c:numCache>
                <c:formatCode>0%</c:formatCode>
                <c:ptCount val="11"/>
                <c:pt idx="0">
                  <c:v>0.09</c:v>
                </c:pt>
                <c:pt idx="1">
                  <c:v>0.08</c:v>
                </c:pt>
                <c:pt idx="2">
                  <c:v>0.08</c:v>
                </c:pt>
                <c:pt idx="3">
                  <c:v>0.06</c:v>
                </c:pt>
                <c:pt idx="4">
                  <c:v>0.06</c:v>
                </c:pt>
                <c:pt idx="5">
                  <c:v>0.06</c:v>
                </c:pt>
                <c:pt idx="6">
                  <c:v>0.06</c:v>
                </c:pt>
                <c:pt idx="7">
                  <c:v>0.05</c:v>
                </c:pt>
                <c:pt idx="8">
                  <c:v>0.05</c:v>
                </c:pt>
                <c:pt idx="9">
                  <c:v>0.05</c:v>
                </c:pt>
                <c:pt idx="10">
                  <c:v>0.04</c:v>
                </c:pt>
              </c:numCache>
            </c:numRef>
          </c:val>
          <c:extLst>
            <c:ext xmlns:c16="http://schemas.microsoft.com/office/drawing/2014/chart" uri="{C3380CC4-5D6E-409C-BE32-E72D297353CC}">
              <c16:uniqueId val="{00000002-57B1-4406-B373-4066704BBF8F}"/>
            </c:ext>
          </c:extLst>
        </c:ser>
        <c:dLbls>
          <c:showLegendKey val="0"/>
          <c:showVal val="0"/>
          <c:showCatName val="0"/>
          <c:showSerName val="0"/>
          <c:showPercent val="0"/>
          <c:showBubbleSize val="0"/>
        </c:dLbls>
        <c:gapWidth val="97"/>
        <c:overlap val="100"/>
        <c:axId val="1438853855"/>
        <c:axId val="1438854335"/>
      </c:barChart>
      <c:catAx>
        <c:axId val="1438853855"/>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438854335"/>
        <c:crosses val="autoZero"/>
        <c:auto val="1"/>
        <c:lblAlgn val="ctr"/>
        <c:lblOffset val="100"/>
        <c:noMultiLvlLbl val="0"/>
      </c:catAx>
      <c:valAx>
        <c:axId val="1438854335"/>
        <c:scaling>
          <c:orientation val="minMax"/>
        </c:scaling>
        <c:delete val="1"/>
        <c:axPos val="l"/>
        <c:numFmt formatCode="0%" sourceLinked="1"/>
        <c:majorTickMark val="none"/>
        <c:minorTickMark val="none"/>
        <c:tickLblPos val="nextTo"/>
        <c:crossAx val="1438853855"/>
        <c:crosses val="autoZero"/>
        <c:crossBetween val="between"/>
      </c:valAx>
      <c:spPr>
        <a:noFill/>
        <a:ln>
          <a:noFill/>
        </a:ln>
        <a:effectLst/>
      </c:spPr>
    </c:plotArea>
    <c:legend>
      <c:legendPos val="t"/>
      <c:layout>
        <c:manualLayout>
          <c:xMode val="edge"/>
          <c:yMode val="edge"/>
          <c:x val="0.13355142512945062"/>
          <c:y val="2.3205042742044279E-2"/>
          <c:w val="0.73945222200563687"/>
          <c:h val="8.907995659865233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1B1464"/>
              </a:solidFill>
              <a:round/>
            </a:ln>
            <a:effectLst/>
          </c:spPr>
          <c:marker>
            <c:symbol val="circle"/>
            <c:size val="5"/>
            <c:spPr>
              <a:solidFill>
                <a:srgbClr val="ED3C8D"/>
              </a:solidFill>
              <a:ln w="9525">
                <a:solidFill>
                  <a:srgbClr val="1B1464"/>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Q4 '21</c:v>
                </c:pt>
                <c:pt idx="1">
                  <c:v>Q1 '22</c:v>
                </c:pt>
                <c:pt idx="2">
                  <c:v>Q2 '22</c:v>
                </c:pt>
                <c:pt idx="3">
                  <c:v>Q3 '22</c:v>
                </c:pt>
                <c:pt idx="4">
                  <c:v>Q4 '22</c:v>
                </c:pt>
                <c:pt idx="5">
                  <c:v>Q1 '23</c:v>
                </c:pt>
                <c:pt idx="6">
                  <c:v>Q2 '23</c:v>
                </c:pt>
                <c:pt idx="7">
                  <c:v>Q3 '23</c:v>
                </c:pt>
                <c:pt idx="8">
                  <c:v>Q4 '23</c:v>
                </c:pt>
                <c:pt idx="9">
                  <c:v>Q1 '24</c:v>
                </c:pt>
                <c:pt idx="10">
                  <c:v>Q2 '24</c:v>
                </c:pt>
              </c:strCache>
            </c:strRef>
          </c:cat>
          <c:val>
            <c:numRef>
              <c:f>Sheet1!$B$2:$B$12</c:f>
              <c:numCache>
                <c:formatCode>0.0</c:formatCode>
                <c:ptCount val="11"/>
                <c:pt idx="0">
                  <c:v>2.6</c:v>
                </c:pt>
                <c:pt idx="1">
                  <c:v>2.7</c:v>
                </c:pt>
                <c:pt idx="2">
                  <c:v>3.6</c:v>
                </c:pt>
                <c:pt idx="3">
                  <c:v>4.3</c:v>
                </c:pt>
                <c:pt idx="4">
                  <c:v>4.5</c:v>
                </c:pt>
                <c:pt idx="5">
                  <c:v>4.5</c:v>
                </c:pt>
                <c:pt idx="6">
                  <c:v>5.4</c:v>
                </c:pt>
                <c:pt idx="7">
                  <c:v>5.4</c:v>
                </c:pt>
                <c:pt idx="8">
                  <c:v>5.5</c:v>
                </c:pt>
                <c:pt idx="9">
                  <c:v>5.5</c:v>
                </c:pt>
                <c:pt idx="10">
                  <c:v>5.5</c:v>
                </c:pt>
              </c:numCache>
            </c:numRef>
          </c:val>
          <c:smooth val="0"/>
          <c:extLst>
            <c:ext xmlns:c16="http://schemas.microsoft.com/office/drawing/2014/chart" uri="{C3380CC4-5D6E-409C-BE32-E72D297353CC}">
              <c16:uniqueId val="{00000000-26B3-49C0-87B3-45F7E5F03292}"/>
            </c:ext>
          </c:extLst>
        </c:ser>
        <c:dLbls>
          <c:showLegendKey val="0"/>
          <c:showVal val="0"/>
          <c:showCatName val="0"/>
          <c:showSerName val="0"/>
          <c:showPercent val="0"/>
          <c:showBubbleSize val="0"/>
        </c:dLbls>
        <c:marker val="1"/>
        <c:smooth val="0"/>
        <c:axId val="1561070032"/>
        <c:axId val="1561070512"/>
      </c:lineChart>
      <c:catAx>
        <c:axId val="156107003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561070512"/>
        <c:crosses val="autoZero"/>
        <c:auto val="1"/>
        <c:lblAlgn val="ctr"/>
        <c:lblOffset val="100"/>
        <c:noMultiLvlLbl val="0"/>
      </c:catAx>
      <c:valAx>
        <c:axId val="1561070512"/>
        <c:scaling>
          <c:orientation val="minMax"/>
        </c:scaling>
        <c:delete val="0"/>
        <c:axPos val="l"/>
        <c:majorGridlines>
          <c:spPr>
            <a:ln w="9525" cap="flat" cmpd="sng" algn="ctr">
              <a:solidFill>
                <a:schemeClr val="bg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56107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19552983622E-2"/>
          <c:y val="5.2389150127246924E-2"/>
          <c:w val="0.9634538971042772"/>
          <c:h val="0.85361661939905764"/>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DC4B-4F96-AFDC-4669A9E92D59}"/>
              </c:ext>
            </c:extLst>
          </c:dPt>
          <c:dPt>
            <c:idx val="1"/>
            <c:invertIfNegative val="0"/>
            <c:bubble3D val="0"/>
            <c:spPr>
              <a:solidFill>
                <a:srgbClr val="9BEAFF"/>
              </a:solidFill>
              <a:ln>
                <a:noFill/>
              </a:ln>
              <a:effectLst/>
            </c:spPr>
            <c:extLst>
              <c:ext xmlns:c16="http://schemas.microsoft.com/office/drawing/2014/chart" uri="{C3380CC4-5D6E-409C-BE32-E72D297353CC}">
                <c16:uniqueId val="{00000003-DC4B-4F96-AFDC-4669A9E92D59}"/>
              </c:ext>
            </c:extLst>
          </c:dPt>
          <c:dPt>
            <c:idx val="2"/>
            <c:invertIfNegative val="0"/>
            <c:bubble3D val="0"/>
            <c:spPr>
              <a:solidFill>
                <a:srgbClr val="F7A7CB"/>
              </a:solidFill>
              <a:ln>
                <a:noFill/>
              </a:ln>
              <a:effectLst/>
            </c:spPr>
            <c:extLst>
              <c:ext xmlns:c16="http://schemas.microsoft.com/office/drawing/2014/chart" uri="{C3380CC4-5D6E-409C-BE32-E72D297353CC}">
                <c16:uniqueId val="{00000005-DC4B-4F96-AFDC-4669A9E92D59}"/>
              </c:ext>
            </c:extLst>
          </c:dPt>
          <c:dPt>
            <c:idx val="3"/>
            <c:invertIfNegative val="0"/>
            <c:bubble3D val="0"/>
            <c:spPr>
              <a:solidFill>
                <a:srgbClr val="B3E3D8"/>
              </a:solidFill>
              <a:ln>
                <a:noFill/>
              </a:ln>
              <a:effectLst/>
            </c:spPr>
            <c:extLst>
              <c:ext xmlns:c16="http://schemas.microsoft.com/office/drawing/2014/chart" uri="{C3380CC4-5D6E-409C-BE32-E72D297353CC}">
                <c16:uniqueId val="{00000007-DC4B-4F96-AFDC-4669A9E92D5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0.91180000000000005</c:v>
                </c:pt>
                <c:pt idx="1">
                  <c:v>0.96199999999999997</c:v>
                </c:pt>
                <c:pt idx="2">
                  <c:v>0.93020000000000003</c:v>
                </c:pt>
                <c:pt idx="3">
                  <c:v>0.85799999999999998</c:v>
                </c:pt>
              </c:numCache>
            </c:numRef>
          </c:val>
          <c:extLst>
            <c:ext xmlns:c16="http://schemas.microsoft.com/office/drawing/2014/chart" uri="{C3380CC4-5D6E-409C-BE32-E72D297353CC}">
              <c16:uniqueId val="{00000008-DC4B-4F96-AFDC-4669A9E92D59}"/>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DC4B-4F96-AFDC-4669A9E92D59}"/>
              </c:ext>
            </c:extLst>
          </c:dPt>
          <c:dPt>
            <c:idx val="1"/>
            <c:invertIfNegative val="0"/>
            <c:bubble3D val="0"/>
            <c:spPr>
              <a:solidFill>
                <a:srgbClr val="00BFF2"/>
              </a:solidFill>
              <a:ln>
                <a:noFill/>
              </a:ln>
              <a:effectLst/>
            </c:spPr>
            <c:extLst>
              <c:ext xmlns:c16="http://schemas.microsoft.com/office/drawing/2014/chart" uri="{C3380CC4-5D6E-409C-BE32-E72D297353CC}">
                <c16:uniqueId val="{0000000C-DC4B-4F96-AFDC-4669A9E92D59}"/>
              </c:ext>
            </c:extLst>
          </c:dPt>
          <c:dPt>
            <c:idx val="2"/>
            <c:invertIfNegative val="0"/>
            <c:bubble3D val="0"/>
            <c:spPr>
              <a:solidFill>
                <a:srgbClr val="ED3C8D"/>
              </a:solidFill>
              <a:ln>
                <a:noFill/>
              </a:ln>
              <a:effectLst/>
            </c:spPr>
            <c:extLst>
              <c:ext xmlns:c16="http://schemas.microsoft.com/office/drawing/2014/chart" uri="{C3380CC4-5D6E-409C-BE32-E72D297353CC}">
                <c16:uniqueId val="{0000000E-DC4B-4F96-AFDC-4669A9E92D59}"/>
              </c:ext>
            </c:extLst>
          </c:dPt>
          <c:dPt>
            <c:idx val="3"/>
            <c:invertIfNegative val="0"/>
            <c:bubble3D val="0"/>
            <c:spPr>
              <a:solidFill>
                <a:srgbClr val="4EBEA4"/>
              </a:solidFill>
              <a:ln>
                <a:noFill/>
              </a:ln>
              <a:effectLst/>
            </c:spPr>
            <c:extLst>
              <c:ext xmlns:c16="http://schemas.microsoft.com/office/drawing/2014/chart" uri="{C3380CC4-5D6E-409C-BE32-E72D297353CC}">
                <c16:uniqueId val="{00000010-DC4B-4F96-AFDC-4669A9E92D59}"/>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0.92600000000000005</c:v>
                </c:pt>
                <c:pt idx="1">
                  <c:v>0.93369999999999997</c:v>
                </c:pt>
                <c:pt idx="2">
                  <c:v>0.93689999999999996</c:v>
                </c:pt>
                <c:pt idx="3">
                  <c:v>0.91290000000000004</c:v>
                </c:pt>
              </c:numCache>
            </c:numRef>
          </c:val>
          <c:extLst>
            <c:ext xmlns:c16="http://schemas.microsoft.com/office/drawing/2014/chart" uri="{C3380CC4-5D6E-409C-BE32-E72D297353CC}">
              <c16:uniqueId val="{00000011-DC4B-4F96-AFDC-4669A9E92D59}"/>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1"/>
          <c:min val="0.5"/>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1BBF-40E9-A5A6-3E392A87B7B5}"/>
              </c:ext>
            </c:extLst>
          </c:dPt>
          <c:dPt>
            <c:idx val="1"/>
            <c:invertIfNegative val="0"/>
            <c:bubble3D val="0"/>
            <c:spPr>
              <a:solidFill>
                <a:srgbClr val="DDDDDD"/>
              </a:solidFill>
              <a:ln>
                <a:noFill/>
              </a:ln>
              <a:effectLst/>
            </c:spPr>
            <c:extLst>
              <c:ext xmlns:c16="http://schemas.microsoft.com/office/drawing/2014/chart" uri="{C3380CC4-5D6E-409C-BE32-E72D297353CC}">
                <c16:uniqueId val="{00000003-1BBF-40E9-A5A6-3E392A87B7B5}"/>
              </c:ext>
            </c:extLst>
          </c:dPt>
          <c:dPt>
            <c:idx val="2"/>
            <c:invertIfNegative val="0"/>
            <c:bubble3D val="0"/>
            <c:spPr>
              <a:solidFill>
                <a:srgbClr val="DDDDDD"/>
              </a:solidFill>
              <a:ln>
                <a:noFill/>
              </a:ln>
              <a:effectLst/>
            </c:spPr>
            <c:extLst>
              <c:ext xmlns:c16="http://schemas.microsoft.com/office/drawing/2014/chart" uri="{C3380CC4-5D6E-409C-BE32-E72D297353CC}">
                <c16:uniqueId val="{00000005-1BBF-40E9-A5A6-3E392A87B7B5}"/>
              </c:ext>
            </c:extLst>
          </c:dPt>
          <c:dPt>
            <c:idx val="3"/>
            <c:invertIfNegative val="0"/>
            <c:bubble3D val="0"/>
            <c:spPr>
              <a:solidFill>
                <a:srgbClr val="DDDDDD"/>
              </a:solidFill>
              <a:ln>
                <a:noFill/>
              </a:ln>
              <a:effectLst/>
            </c:spPr>
            <c:extLst>
              <c:ext xmlns:c16="http://schemas.microsoft.com/office/drawing/2014/chart" uri="{C3380CC4-5D6E-409C-BE32-E72D297353CC}">
                <c16:uniqueId val="{00000007-1BBF-40E9-A5A6-3E392A87B7B5}"/>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1BBF-40E9-A5A6-3E392A87B7B5}"/>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1BBF-40E9-A5A6-3E392A87B7B5}"/>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8016630511649244E-2"/>
          <c:w val="0.9634538971042772"/>
          <c:h val="0.75436249307161563"/>
        </c:manualLayout>
      </c:layout>
      <c:barChart>
        <c:barDir val="col"/>
        <c:grouping val="clustered"/>
        <c:varyColors val="0"/>
        <c:ser>
          <c:idx val="0"/>
          <c:order val="0"/>
          <c:tx>
            <c:strRef>
              <c:f>Sheet1!$B$1</c:f>
              <c:strCache>
                <c:ptCount val="1"/>
                <c:pt idx="0">
                  <c:v>November '21</c:v>
                </c:pt>
              </c:strCache>
            </c:strRef>
          </c:tx>
          <c:spPr>
            <a:solidFill>
              <a:schemeClr val="bg1">
                <a:lumMod val="75000"/>
              </a:schemeClr>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1-B380-4FD5-B012-A26EB020DD61}"/>
              </c:ext>
            </c:extLst>
          </c:dPt>
          <c:dPt>
            <c:idx val="1"/>
            <c:invertIfNegative val="0"/>
            <c:bubble3D val="0"/>
            <c:spPr>
              <a:solidFill>
                <a:srgbClr val="9BEAFF"/>
              </a:solidFill>
              <a:ln>
                <a:noFill/>
              </a:ln>
              <a:effectLst/>
            </c:spPr>
            <c:extLst>
              <c:ext xmlns:c16="http://schemas.microsoft.com/office/drawing/2014/chart" uri="{C3380CC4-5D6E-409C-BE32-E72D297353CC}">
                <c16:uniqueId val="{00000003-BEF1-4A75-931B-46BA04848069}"/>
              </c:ext>
            </c:extLst>
          </c:dPt>
          <c:dPt>
            <c:idx val="2"/>
            <c:invertIfNegative val="0"/>
            <c:bubble3D val="0"/>
            <c:spPr>
              <a:solidFill>
                <a:srgbClr val="F7A7CB"/>
              </a:solidFill>
              <a:ln>
                <a:noFill/>
              </a:ln>
              <a:effectLst/>
            </c:spPr>
            <c:extLst>
              <c:ext xmlns:c16="http://schemas.microsoft.com/office/drawing/2014/chart" uri="{C3380CC4-5D6E-409C-BE32-E72D297353CC}">
                <c16:uniqueId val="{00000003-B380-4FD5-B012-A26EB020DD61}"/>
              </c:ext>
            </c:extLst>
          </c:dPt>
          <c:dPt>
            <c:idx val="3"/>
            <c:invertIfNegative val="0"/>
            <c:bubble3D val="0"/>
            <c:spPr>
              <a:solidFill>
                <a:srgbClr val="B3E3D8"/>
              </a:solidFill>
              <a:ln>
                <a:noFill/>
              </a:ln>
              <a:effectLst/>
            </c:spPr>
            <c:extLst>
              <c:ext xmlns:c16="http://schemas.microsoft.com/office/drawing/2014/chart" uri="{C3380CC4-5D6E-409C-BE32-E72D297353CC}">
                <c16:uniqueId val="{00000007-BEF1-4A75-931B-46BA0484806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0.8669</c:v>
                </c:pt>
                <c:pt idx="1">
                  <c:v>0.92759999999999998</c:v>
                </c:pt>
                <c:pt idx="2">
                  <c:v>0.88600000000000001</c:v>
                </c:pt>
                <c:pt idx="3">
                  <c:v>0.80379999999999996</c:v>
                </c:pt>
              </c:numCache>
            </c:numRef>
          </c:val>
          <c:extLst>
            <c:ext xmlns:c16="http://schemas.microsoft.com/office/drawing/2014/chart" uri="{C3380CC4-5D6E-409C-BE32-E72D297353CC}">
              <c16:uniqueId val="{00000004-B380-4FD5-B012-A26EB020DD61}"/>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6-B380-4FD5-B012-A26EB020DD61}"/>
              </c:ext>
            </c:extLst>
          </c:dPt>
          <c:dPt>
            <c:idx val="1"/>
            <c:invertIfNegative val="0"/>
            <c:bubble3D val="0"/>
            <c:spPr>
              <a:solidFill>
                <a:srgbClr val="00BFF2"/>
              </a:solidFill>
              <a:ln>
                <a:noFill/>
              </a:ln>
              <a:effectLst/>
            </c:spPr>
            <c:extLst>
              <c:ext xmlns:c16="http://schemas.microsoft.com/office/drawing/2014/chart" uri="{C3380CC4-5D6E-409C-BE32-E72D297353CC}">
                <c16:uniqueId val="{00000007-B380-4FD5-B012-A26EB020DD61}"/>
              </c:ext>
            </c:extLst>
          </c:dPt>
          <c:dPt>
            <c:idx val="2"/>
            <c:invertIfNegative val="0"/>
            <c:bubble3D val="0"/>
            <c:spPr>
              <a:solidFill>
                <a:srgbClr val="ED3C8D"/>
              </a:solidFill>
              <a:ln>
                <a:noFill/>
              </a:ln>
              <a:effectLst/>
            </c:spPr>
            <c:extLst>
              <c:ext xmlns:c16="http://schemas.microsoft.com/office/drawing/2014/chart" uri="{C3380CC4-5D6E-409C-BE32-E72D297353CC}">
                <c16:uniqueId val="{00000008-B380-4FD5-B012-A26EB020DD61}"/>
              </c:ext>
            </c:extLst>
          </c:dPt>
          <c:dPt>
            <c:idx val="3"/>
            <c:invertIfNegative val="0"/>
            <c:bubble3D val="0"/>
            <c:spPr>
              <a:solidFill>
                <a:srgbClr val="4EBEA4"/>
              </a:solidFill>
              <a:ln>
                <a:noFill/>
              </a:ln>
              <a:effectLst/>
            </c:spPr>
            <c:extLst>
              <c:ext xmlns:c16="http://schemas.microsoft.com/office/drawing/2014/chart" uri="{C3380CC4-5D6E-409C-BE32-E72D297353CC}">
                <c16:uniqueId val="{00000009-B380-4FD5-B012-A26EB020DD61}"/>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0.91420000000000001</c:v>
                </c:pt>
                <c:pt idx="1">
                  <c:v>0.92649999999999999</c:v>
                </c:pt>
                <c:pt idx="2">
                  <c:v>0.92649999999999999</c:v>
                </c:pt>
                <c:pt idx="3">
                  <c:v>0.89670000000000005</c:v>
                </c:pt>
              </c:numCache>
            </c:numRef>
          </c:val>
          <c:extLst>
            <c:ext xmlns:c16="http://schemas.microsoft.com/office/drawing/2014/chart" uri="{C3380CC4-5D6E-409C-BE32-E72D297353CC}">
              <c16:uniqueId val="{00000005-B380-4FD5-B012-A26EB020DD61}"/>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1"/>
          <c:min val="0.5"/>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264B-46D7-9B61-4B9332D8F959}"/>
              </c:ext>
            </c:extLst>
          </c:dPt>
          <c:dPt>
            <c:idx val="1"/>
            <c:invertIfNegative val="0"/>
            <c:bubble3D val="0"/>
            <c:spPr>
              <a:solidFill>
                <a:srgbClr val="BDF1FF"/>
              </a:solidFill>
              <a:ln>
                <a:noFill/>
              </a:ln>
              <a:effectLst/>
            </c:spPr>
            <c:extLst>
              <c:ext xmlns:c16="http://schemas.microsoft.com/office/drawing/2014/chart" uri="{C3380CC4-5D6E-409C-BE32-E72D297353CC}">
                <c16:uniqueId val="{00000003-264B-46D7-9B61-4B9332D8F959}"/>
              </c:ext>
            </c:extLst>
          </c:dPt>
          <c:dPt>
            <c:idx val="2"/>
            <c:invertIfNegative val="0"/>
            <c:bubble3D val="0"/>
            <c:spPr>
              <a:solidFill>
                <a:srgbClr val="B3E3D8"/>
              </a:solidFill>
              <a:ln>
                <a:noFill/>
              </a:ln>
              <a:effectLst/>
            </c:spPr>
            <c:extLst>
              <c:ext xmlns:c16="http://schemas.microsoft.com/office/drawing/2014/chart" uri="{C3380CC4-5D6E-409C-BE32-E72D297353CC}">
                <c16:uniqueId val="{00000005-02F5-4FDC-A0E4-29844C78482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Sheet1!$B$2:$B$4</c:f>
              <c:numCache>
                <c:formatCode>0%</c:formatCode>
                <c:ptCount val="3"/>
                <c:pt idx="0">
                  <c:v>0.47</c:v>
                </c:pt>
                <c:pt idx="1">
                  <c:v>0.37</c:v>
                </c:pt>
                <c:pt idx="2">
                  <c:v>0.57999999999999996</c:v>
                </c:pt>
              </c:numCache>
            </c:numRef>
          </c:val>
          <c:extLst>
            <c:ext xmlns:c16="http://schemas.microsoft.com/office/drawing/2014/chart" uri="{C3380CC4-5D6E-409C-BE32-E72D297353CC}">
              <c16:uniqueId val="{00000008-264B-46D7-9B61-4B9332D8F959}"/>
            </c:ext>
          </c:extLst>
        </c:ser>
        <c:ser>
          <c:idx val="1"/>
          <c:order val="1"/>
          <c:tx>
            <c:strRef>
              <c:f>Sheet1!$C$1</c:f>
              <c:strCache>
                <c:ptCount val="1"/>
                <c:pt idx="0">
                  <c:v>November '23</c:v>
                </c:pt>
              </c:strCache>
            </c:strRef>
          </c:tx>
          <c:spPr>
            <a:solidFill>
              <a:schemeClr val="accent2"/>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A-264B-46D7-9B61-4B9332D8F959}"/>
              </c:ext>
            </c:extLst>
          </c:dPt>
          <c:dPt>
            <c:idx val="1"/>
            <c:invertIfNegative val="0"/>
            <c:bubble3D val="0"/>
            <c:spPr>
              <a:solidFill>
                <a:srgbClr val="75E1FF"/>
              </a:solidFill>
              <a:ln>
                <a:noFill/>
              </a:ln>
              <a:effectLst/>
            </c:spPr>
            <c:extLst>
              <c:ext xmlns:c16="http://schemas.microsoft.com/office/drawing/2014/chart" uri="{C3380CC4-5D6E-409C-BE32-E72D297353CC}">
                <c16:uniqueId val="{0000000C-264B-46D7-9B61-4B9332D8F959}"/>
              </c:ext>
            </c:extLst>
          </c:dPt>
          <c:dPt>
            <c:idx val="2"/>
            <c:invertIfNegative val="0"/>
            <c:bubble3D val="0"/>
            <c:spPr>
              <a:solidFill>
                <a:srgbClr val="91D7C6"/>
              </a:solidFill>
              <a:ln>
                <a:noFill/>
              </a:ln>
              <a:effectLst/>
            </c:spPr>
            <c:extLst>
              <c:ext xmlns:c16="http://schemas.microsoft.com/office/drawing/2014/chart" uri="{C3380CC4-5D6E-409C-BE32-E72D297353CC}">
                <c16:uniqueId val="{0000000B-02F5-4FDC-A0E4-29844C78482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Sheet1!$C$2:$C$4</c:f>
              <c:numCache>
                <c:formatCode>0%</c:formatCode>
                <c:ptCount val="3"/>
                <c:pt idx="0">
                  <c:v>0.47370000000000001</c:v>
                </c:pt>
                <c:pt idx="1">
                  <c:v>0.38</c:v>
                </c:pt>
                <c:pt idx="2">
                  <c:v>0.57640000000000002</c:v>
                </c:pt>
              </c:numCache>
            </c:numRef>
          </c:val>
          <c:extLst>
            <c:ext xmlns:c16="http://schemas.microsoft.com/office/drawing/2014/chart" uri="{C3380CC4-5D6E-409C-BE32-E72D297353CC}">
              <c16:uniqueId val="{00000011-264B-46D7-9B61-4B9332D8F959}"/>
            </c:ext>
          </c:extLst>
        </c:ser>
        <c:ser>
          <c:idx val="2"/>
          <c:order val="2"/>
          <c:tx>
            <c:strRef>
              <c:f>Sheet1!$D$1</c:f>
              <c:strCache>
                <c:ptCount val="1"/>
                <c:pt idx="0">
                  <c:v>November '24</c:v>
                </c:pt>
              </c:strCache>
            </c:strRef>
          </c:tx>
          <c:spPr>
            <a:solidFill>
              <a:srgbClr val="00BFF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9-E97B-4799-8CDC-7026FC52C4A2}"/>
              </c:ext>
            </c:extLst>
          </c:dPt>
          <c:dPt>
            <c:idx val="2"/>
            <c:invertIfNegative val="0"/>
            <c:bubble3D val="0"/>
            <c:spPr>
              <a:solidFill>
                <a:srgbClr val="4EBEA4"/>
              </a:solidFill>
              <a:ln>
                <a:noFill/>
              </a:ln>
              <a:effectLst/>
            </c:spPr>
            <c:extLst>
              <c:ext xmlns:c16="http://schemas.microsoft.com/office/drawing/2014/chart" uri="{C3380CC4-5D6E-409C-BE32-E72D297353CC}">
                <c16:uniqueId val="{0000000F-02F5-4FDC-A0E4-29844C78482F}"/>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Sheet1!$D$2:$D$4</c:f>
              <c:numCache>
                <c:formatCode>0%</c:formatCode>
                <c:ptCount val="3"/>
                <c:pt idx="0">
                  <c:v>0.49940000000000001</c:v>
                </c:pt>
                <c:pt idx="1">
                  <c:v>0.4</c:v>
                </c:pt>
                <c:pt idx="2">
                  <c:v>0.59399999999999997</c:v>
                </c:pt>
              </c:numCache>
            </c:numRef>
          </c:val>
          <c:extLst>
            <c:ext xmlns:c16="http://schemas.microsoft.com/office/drawing/2014/chart" uri="{C3380CC4-5D6E-409C-BE32-E72D297353CC}">
              <c16:uniqueId val="{00000008-ABC1-4D55-A6ED-09F744D60273}"/>
            </c:ext>
          </c:extLst>
        </c:ser>
        <c:dLbls>
          <c:showLegendKey val="0"/>
          <c:showVal val="0"/>
          <c:showCatName val="0"/>
          <c:showSerName val="0"/>
          <c:showPercent val="0"/>
          <c:showBubbleSize val="0"/>
        </c:dLbls>
        <c:gapWidth val="219"/>
        <c:overlap val="-4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FB74-4301-AD28-E592D6EA841B}"/>
              </c:ext>
            </c:extLst>
          </c:dPt>
          <c:dPt>
            <c:idx val="1"/>
            <c:invertIfNegative val="0"/>
            <c:bubble3D val="0"/>
            <c:spPr>
              <a:solidFill>
                <a:srgbClr val="DDDDDD"/>
              </a:solidFill>
              <a:ln>
                <a:noFill/>
              </a:ln>
              <a:effectLst/>
            </c:spPr>
            <c:extLst>
              <c:ext xmlns:c16="http://schemas.microsoft.com/office/drawing/2014/chart" uri="{C3380CC4-5D6E-409C-BE32-E72D297353CC}">
                <c16:uniqueId val="{00000003-FB74-4301-AD28-E592D6EA841B}"/>
              </c:ext>
            </c:extLst>
          </c:dPt>
          <c:dPt>
            <c:idx val="2"/>
            <c:invertIfNegative val="0"/>
            <c:bubble3D val="0"/>
            <c:spPr>
              <a:solidFill>
                <a:srgbClr val="DDDDDD"/>
              </a:solidFill>
              <a:ln>
                <a:noFill/>
              </a:ln>
              <a:effectLst/>
            </c:spPr>
            <c:extLst>
              <c:ext xmlns:c16="http://schemas.microsoft.com/office/drawing/2014/chart" uri="{C3380CC4-5D6E-409C-BE32-E72D297353CC}">
                <c16:uniqueId val="{00000005-FB74-4301-AD28-E592D6EA841B}"/>
              </c:ext>
            </c:extLst>
          </c:dPt>
          <c:dPt>
            <c:idx val="3"/>
            <c:invertIfNegative val="0"/>
            <c:bubble3D val="0"/>
            <c:spPr>
              <a:solidFill>
                <a:srgbClr val="DDDDDD"/>
              </a:solidFill>
              <a:ln>
                <a:noFill/>
              </a:ln>
              <a:effectLst/>
            </c:spPr>
            <c:extLst>
              <c:ext xmlns:c16="http://schemas.microsoft.com/office/drawing/2014/chart" uri="{C3380CC4-5D6E-409C-BE32-E72D297353CC}">
                <c16:uniqueId val="{00000007-FB74-4301-AD28-E592D6EA841B}"/>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FB74-4301-AD28-E592D6EA841B}"/>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FB74-4301-AD28-E592D6EA841B}"/>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0"/>
          <c:w val="0.9634538971042772"/>
          <c:h val="0.85361661939905764"/>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DC4B-4F96-AFDC-4669A9E92D59}"/>
              </c:ext>
            </c:extLst>
          </c:dPt>
          <c:dPt>
            <c:idx val="1"/>
            <c:invertIfNegative val="0"/>
            <c:bubble3D val="0"/>
            <c:spPr>
              <a:solidFill>
                <a:srgbClr val="9BEAFF"/>
              </a:solidFill>
              <a:ln>
                <a:noFill/>
              </a:ln>
              <a:effectLst/>
            </c:spPr>
            <c:extLst>
              <c:ext xmlns:c16="http://schemas.microsoft.com/office/drawing/2014/chart" uri="{C3380CC4-5D6E-409C-BE32-E72D297353CC}">
                <c16:uniqueId val="{00000003-DC4B-4F96-AFDC-4669A9E92D59}"/>
              </c:ext>
            </c:extLst>
          </c:dPt>
          <c:dPt>
            <c:idx val="2"/>
            <c:invertIfNegative val="0"/>
            <c:bubble3D val="0"/>
            <c:spPr>
              <a:solidFill>
                <a:srgbClr val="F7A7CB"/>
              </a:solidFill>
              <a:ln>
                <a:noFill/>
              </a:ln>
              <a:effectLst/>
            </c:spPr>
            <c:extLst>
              <c:ext xmlns:c16="http://schemas.microsoft.com/office/drawing/2014/chart" uri="{C3380CC4-5D6E-409C-BE32-E72D297353CC}">
                <c16:uniqueId val="{00000005-DC4B-4F96-AFDC-4669A9E92D59}"/>
              </c:ext>
            </c:extLst>
          </c:dPt>
          <c:dPt>
            <c:idx val="3"/>
            <c:invertIfNegative val="0"/>
            <c:bubble3D val="0"/>
            <c:spPr>
              <a:solidFill>
                <a:srgbClr val="B3E3D8"/>
              </a:solidFill>
              <a:ln>
                <a:noFill/>
              </a:ln>
              <a:effectLst/>
            </c:spPr>
            <c:extLst>
              <c:ext xmlns:c16="http://schemas.microsoft.com/office/drawing/2014/chart" uri="{C3380CC4-5D6E-409C-BE32-E72D297353CC}">
                <c16:uniqueId val="{00000007-DC4B-4F96-AFDC-4669A9E92D5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0.74170000000000003</c:v>
                </c:pt>
                <c:pt idx="1">
                  <c:v>0.79339999999999999</c:v>
                </c:pt>
                <c:pt idx="2">
                  <c:v>0.76819999999999999</c:v>
                </c:pt>
                <c:pt idx="3">
                  <c:v>0.68100000000000005</c:v>
                </c:pt>
              </c:numCache>
            </c:numRef>
          </c:val>
          <c:extLst>
            <c:ext xmlns:c16="http://schemas.microsoft.com/office/drawing/2014/chart" uri="{C3380CC4-5D6E-409C-BE32-E72D297353CC}">
              <c16:uniqueId val="{00000008-DC4B-4F96-AFDC-4669A9E92D59}"/>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DC4B-4F96-AFDC-4669A9E92D59}"/>
              </c:ext>
            </c:extLst>
          </c:dPt>
          <c:dPt>
            <c:idx val="1"/>
            <c:invertIfNegative val="0"/>
            <c:bubble3D val="0"/>
            <c:spPr>
              <a:solidFill>
                <a:srgbClr val="00BFF2"/>
              </a:solidFill>
              <a:ln>
                <a:noFill/>
              </a:ln>
              <a:effectLst/>
            </c:spPr>
            <c:extLst>
              <c:ext xmlns:c16="http://schemas.microsoft.com/office/drawing/2014/chart" uri="{C3380CC4-5D6E-409C-BE32-E72D297353CC}">
                <c16:uniqueId val="{0000000C-DC4B-4F96-AFDC-4669A9E92D59}"/>
              </c:ext>
            </c:extLst>
          </c:dPt>
          <c:dPt>
            <c:idx val="2"/>
            <c:invertIfNegative val="0"/>
            <c:bubble3D val="0"/>
            <c:spPr>
              <a:solidFill>
                <a:srgbClr val="ED3C8D"/>
              </a:solidFill>
              <a:ln>
                <a:noFill/>
              </a:ln>
              <a:effectLst/>
            </c:spPr>
            <c:extLst>
              <c:ext xmlns:c16="http://schemas.microsoft.com/office/drawing/2014/chart" uri="{C3380CC4-5D6E-409C-BE32-E72D297353CC}">
                <c16:uniqueId val="{0000000E-DC4B-4F96-AFDC-4669A9E92D59}"/>
              </c:ext>
            </c:extLst>
          </c:dPt>
          <c:dPt>
            <c:idx val="3"/>
            <c:invertIfNegative val="0"/>
            <c:bubble3D val="0"/>
            <c:spPr>
              <a:solidFill>
                <a:srgbClr val="4EBEA4"/>
              </a:solidFill>
              <a:ln>
                <a:noFill/>
              </a:ln>
              <a:effectLst/>
            </c:spPr>
            <c:extLst>
              <c:ext xmlns:c16="http://schemas.microsoft.com/office/drawing/2014/chart" uri="{C3380CC4-5D6E-409C-BE32-E72D297353CC}">
                <c16:uniqueId val="{00000010-DC4B-4F96-AFDC-4669A9E92D59}"/>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0.7641</c:v>
                </c:pt>
                <c:pt idx="1">
                  <c:v>0.78649999999999998</c:v>
                </c:pt>
                <c:pt idx="2">
                  <c:v>0.78559999999999997</c:v>
                </c:pt>
                <c:pt idx="3">
                  <c:v>0.73280000000000001</c:v>
                </c:pt>
              </c:numCache>
            </c:numRef>
          </c:val>
          <c:extLst>
            <c:ext xmlns:c16="http://schemas.microsoft.com/office/drawing/2014/chart" uri="{C3380CC4-5D6E-409C-BE32-E72D297353CC}">
              <c16:uniqueId val="{00000011-DC4B-4F96-AFDC-4669A9E92D59}"/>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1"/>
          <c:min val="0.5"/>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1BBF-40E9-A5A6-3E392A87B7B5}"/>
              </c:ext>
            </c:extLst>
          </c:dPt>
          <c:dPt>
            <c:idx val="1"/>
            <c:invertIfNegative val="0"/>
            <c:bubble3D val="0"/>
            <c:spPr>
              <a:solidFill>
                <a:srgbClr val="DDDDDD"/>
              </a:solidFill>
              <a:ln>
                <a:noFill/>
              </a:ln>
              <a:effectLst/>
            </c:spPr>
            <c:extLst>
              <c:ext xmlns:c16="http://schemas.microsoft.com/office/drawing/2014/chart" uri="{C3380CC4-5D6E-409C-BE32-E72D297353CC}">
                <c16:uniqueId val="{00000003-1BBF-40E9-A5A6-3E392A87B7B5}"/>
              </c:ext>
            </c:extLst>
          </c:dPt>
          <c:dPt>
            <c:idx val="2"/>
            <c:invertIfNegative val="0"/>
            <c:bubble3D val="0"/>
            <c:spPr>
              <a:solidFill>
                <a:srgbClr val="DDDDDD"/>
              </a:solidFill>
              <a:ln>
                <a:noFill/>
              </a:ln>
              <a:effectLst/>
            </c:spPr>
            <c:extLst>
              <c:ext xmlns:c16="http://schemas.microsoft.com/office/drawing/2014/chart" uri="{C3380CC4-5D6E-409C-BE32-E72D297353CC}">
                <c16:uniqueId val="{00000005-1BBF-40E9-A5A6-3E392A87B7B5}"/>
              </c:ext>
            </c:extLst>
          </c:dPt>
          <c:dPt>
            <c:idx val="3"/>
            <c:invertIfNegative val="0"/>
            <c:bubble3D val="0"/>
            <c:spPr>
              <a:solidFill>
                <a:srgbClr val="DDDDDD"/>
              </a:solidFill>
              <a:ln>
                <a:noFill/>
              </a:ln>
              <a:effectLst/>
            </c:spPr>
            <c:extLst>
              <c:ext xmlns:c16="http://schemas.microsoft.com/office/drawing/2014/chart" uri="{C3380CC4-5D6E-409C-BE32-E72D297353CC}">
                <c16:uniqueId val="{00000007-1BBF-40E9-A5A6-3E392A87B7B5}"/>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1BBF-40E9-A5A6-3E392A87B7B5}"/>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1BBF-40E9-A5A6-3E392A87B7B5}"/>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55536573533608E-3"/>
          <c:y val="8.0575043013428452E-2"/>
          <c:w val="0.9634538971042772"/>
          <c:h val="0.7378344904593257"/>
        </c:manualLayout>
      </c:layout>
      <c:barChart>
        <c:barDir val="col"/>
        <c:grouping val="clustered"/>
        <c:varyColors val="0"/>
        <c:ser>
          <c:idx val="0"/>
          <c:order val="0"/>
          <c:tx>
            <c:strRef>
              <c:f>Sheet1!$B$1</c:f>
              <c:strCache>
                <c:ptCount val="1"/>
                <c:pt idx="0">
                  <c:v>November '21</c:v>
                </c:pt>
              </c:strCache>
            </c:strRef>
          </c:tx>
          <c:spPr>
            <a:solidFill>
              <a:srgbClr val="E4C9FF"/>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7CF5-4187-BF7C-5B481C253363}"/>
              </c:ext>
            </c:extLst>
          </c:dPt>
          <c:dPt>
            <c:idx val="1"/>
            <c:invertIfNegative val="0"/>
            <c:bubble3D val="0"/>
            <c:spPr>
              <a:solidFill>
                <a:srgbClr val="B3E3D8"/>
              </a:solidFill>
              <a:ln>
                <a:noFill/>
              </a:ln>
              <a:effectLst/>
            </c:spPr>
            <c:extLst>
              <c:ext xmlns:c16="http://schemas.microsoft.com/office/drawing/2014/chart" uri="{C3380CC4-5D6E-409C-BE32-E72D297353CC}">
                <c16:uniqueId val="{00000003-7CF5-4187-BF7C-5B481C25336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A18-34</c:v>
                </c:pt>
              </c:strCache>
            </c:strRef>
          </c:cat>
          <c:val>
            <c:numRef>
              <c:f>Sheet1!$B$2:$B$3</c:f>
              <c:numCache>
                <c:formatCode>0%</c:formatCode>
                <c:ptCount val="2"/>
                <c:pt idx="0">
                  <c:v>0.62</c:v>
                </c:pt>
                <c:pt idx="1">
                  <c:v>0.62029999999999996</c:v>
                </c:pt>
              </c:numCache>
            </c:numRef>
          </c:val>
          <c:extLst>
            <c:ext xmlns:c16="http://schemas.microsoft.com/office/drawing/2014/chart" uri="{C3380CC4-5D6E-409C-BE32-E72D297353CC}">
              <c16:uniqueId val="{00000008-7CF5-4187-BF7C-5B481C253363}"/>
            </c:ext>
          </c:extLst>
        </c:ser>
        <c:ser>
          <c:idx val="1"/>
          <c:order val="1"/>
          <c:tx>
            <c:strRef>
              <c:f>Sheet1!$C$1</c:f>
              <c:strCache>
                <c:ptCount val="1"/>
                <c:pt idx="0">
                  <c:v>November '23</c:v>
                </c:pt>
              </c:strCache>
            </c:strRef>
          </c:tx>
          <c:spPr>
            <a:solidFill>
              <a:srgbClr val="A0DCCE"/>
            </a:solidFill>
            <a:ln>
              <a:noFill/>
            </a:ln>
            <a:effectLst/>
          </c:spPr>
          <c:invertIfNegative val="0"/>
          <c:dPt>
            <c:idx val="0"/>
            <c:invertIfNegative val="0"/>
            <c:bubble3D val="0"/>
            <c:spPr>
              <a:solidFill>
                <a:srgbClr val="6D00DA"/>
              </a:solidFill>
              <a:ln>
                <a:noFill/>
              </a:ln>
              <a:effectLst/>
            </c:spPr>
            <c:extLst>
              <c:ext xmlns:c16="http://schemas.microsoft.com/office/drawing/2014/chart" uri="{C3380CC4-5D6E-409C-BE32-E72D297353CC}">
                <c16:uniqueId val="{0000000A-7CF5-4187-BF7C-5B481C253363}"/>
              </c:ext>
            </c:extLst>
          </c:dPt>
          <c:dPt>
            <c:idx val="1"/>
            <c:invertIfNegative val="0"/>
            <c:bubble3D val="0"/>
            <c:spPr>
              <a:solidFill>
                <a:srgbClr val="87D3C1"/>
              </a:solidFill>
              <a:ln>
                <a:noFill/>
              </a:ln>
              <a:effectLst/>
            </c:spPr>
            <c:extLst>
              <c:ext xmlns:c16="http://schemas.microsoft.com/office/drawing/2014/chart" uri="{C3380CC4-5D6E-409C-BE32-E72D297353CC}">
                <c16:uniqueId val="{0000000C-7CF5-4187-BF7C-5B481C253363}"/>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A18-34</c:v>
                </c:pt>
              </c:strCache>
            </c:strRef>
          </c:cat>
          <c:val>
            <c:numRef>
              <c:f>Sheet1!$C$2:$C$3</c:f>
              <c:numCache>
                <c:formatCode>0%</c:formatCode>
                <c:ptCount val="2"/>
                <c:pt idx="0">
                  <c:v>0.63839999999999997</c:v>
                </c:pt>
                <c:pt idx="1">
                  <c:v>0.63549999999999995</c:v>
                </c:pt>
              </c:numCache>
            </c:numRef>
          </c:val>
          <c:extLst>
            <c:ext xmlns:c16="http://schemas.microsoft.com/office/drawing/2014/chart" uri="{C3380CC4-5D6E-409C-BE32-E72D297353CC}">
              <c16:uniqueId val="{00000011-7CF5-4187-BF7C-5B481C253363}"/>
            </c:ext>
          </c:extLst>
        </c:ser>
        <c:ser>
          <c:idx val="2"/>
          <c:order val="2"/>
          <c:tx>
            <c:strRef>
              <c:f>Sheet1!$D$1</c:f>
              <c:strCache>
                <c:ptCount val="1"/>
                <c:pt idx="0">
                  <c:v>November '24</c:v>
                </c:pt>
              </c:strCache>
            </c:strRef>
          </c:tx>
          <c:spPr>
            <a:solidFill>
              <a:schemeClr val="accent3"/>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9-8B32-4902-882C-BDA908BCBE95}"/>
              </c:ext>
            </c:extLst>
          </c:dPt>
          <c:dPt>
            <c:idx val="1"/>
            <c:invertIfNegative val="0"/>
            <c:bubble3D val="0"/>
            <c:spPr>
              <a:solidFill>
                <a:srgbClr val="4EBEA4"/>
              </a:solidFill>
              <a:ln>
                <a:noFill/>
              </a:ln>
              <a:effectLst/>
            </c:spPr>
            <c:extLst>
              <c:ext xmlns:c16="http://schemas.microsoft.com/office/drawing/2014/chart" uri="{C3380CC4-5D6E-409C-BE32-E72D297353CC}">
                <c16:uniqueId val="{0000000B-8B32-4902-882C-BDA908BCBE95}"/>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A18-34</c:v>
                </c:pt>
              </c:strCache>
            </c:strRef>
          </c:cat>
          <c:val>
            <c:numRef>
              <c:f>Sheet1!$D$2:$D$3</c:f>
              <c:numCache>
                <c:formatCode>0%</c:formatCode>
                <c:ptCount val="2"/>
                <c:pt idx="0">
                  <c:v>0.6381</c:v>
                </c:pt>
                <c:pt idx="1">
                  <c:v>0.62860000000000005</c:v>
                </c:pt>
              </c:numCache>
            </c:numRef>
          </c:val>
          <c:extLst>
            <c:ext xmlns:c16="http://schemas.microsoft.com/office/drawing/2014/chart" uri="{C3380CC4-5D6E-409C-BE32-E72D297353CC}">
              <c16:uniqueId val="{00000008-2EDE-4BC6-BEA2-C5A9A01CDDCB}"/>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0.73000000000000009"/>
          <c:min val="0"/>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7C6C-4A04-A8EC-21B1110DC78B}"/>
              </c:ext>
            </c:extLst>
          </c:dPt>
          <c:dPt>
            <c:idx val="1"/>
            <c:invertIfNegative val="0"/>
            <c:bubble3D val="0"/>
            <c:spPr>
              <a:solidFill>
                <a:srgbClr val="DDDDDD"/>
              </a:solidFill>
              <a:ln>
                <a:noFill/>
              </a:ln>
              <a:effectLst/>
            </c:spPr>
            <c:extLst>
              <c:ext xmlns:c16="http://schemas.microsoft.com/office/drawing/2014/chart" uri="{C3380CC4-5D6E-409C-BE32-E72D297353CC}">
                <c16:uniqueId val="{00000003-7C6C-4A04-A8EC-21B1110DC78B}"/>
              </c:ext>
            </c:extLst>
          </c:dPt>
          <c:dPt>
            <c:idx val="2"/>
            <c:invertIfNegative val="0"/>
            <c:bubble3D val="0"/>
            <c:spPr>
              <a:solidFill>
                <a:srgbClr val="DDDDDD"/>
              </a:solidFill>
              <a:ln>
                <a:noFill/>
              </a:ln>
              <a:effectLst/>
            </c:spPr>
            <c:extLst>
              <c:ext xmlns:c16="http://schemas.microsoft.com/office/drawing/2014/chart" uri="{C3380CC4-5D6E-409C-BE32-E72D297353CC}">
                <c16:uniqueId val="{00000005-7C6C-4A04-A8EC-21B1110DC78B}"/>
              </c:ext>
            </c:extLst>
          </c:dPt>
          <c:dPt>
            <c:idx val="3"/>
            <c:invertIfNegative val="0"/>
            <c:bubble3D val="0"/>
            <c:spPr>
              <a:solidFill>
                <a:srgbClr val="DDDDDD"/>
              </a:solidFill>
              <a:ln>
                <a:noFill/>
              </a:ln>
              <a:effectLst/>
            </c:spPr>
            <c:extLst>
              <c:ext xmlns:c16="http://schemas.microsoft.com/office/drawing/2014/chart" uri="{C3380CC4-5D6E-409C-BE32-E72D297353CC}">
                <c16:uniqueId val="{00000007-7C6C-4A04-A8EC-21B1110DC78B}"/>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7C6C-4A04-A8EC-21B1110DC78B}"/>
            </c:ext>
          </c:extLst>
        </c:ser>
        <c:ser>
          <c:idx val="1"/>
          <c:order val="1"/>
          <c:tx>
            <c:strRef>
              <c:f>Sheet1!$C$1</c:f>
              <c:strCache>
                <c:ptCount val="1"/>
                <c:pt idx="0">
                  <c:v>November '23</c:v>
                </c:pt>
              </c:strCache>
            </c:strRef>
          </c:tx>
          <c:spPr>
            <a:solidFill>
              <a:srgbClr val="B2B2B2"/>
            </a:solidFill>
            <a:ln>
              <a:noFill/>
            </a:ln>
            <a:effectLst/>
          </c:spPr>
          <c:invertIfNegative val="0"/>
          <c:dPt>
            <c:idx val="0"/>
            <c:invertIfNegative val="0"/>
            <c:bubble3D val="0"/>
            <c:spPr>
              <a:solidFill>
                <a:srgbClr val="B2B2B2"/>
              </a:solidFill>
              <a:ln>
                <a:noFill/>
              </a:ln>
              <a:effectLst/>
            </c:spPr>
            <c:extLst>
              <c:ext xmlns:c16="http://schemas.microsoft.com/office/drawing/2014/chart" uri="{C3380CC4-5D6E-409C-BE32-E72D297353CC}">
                <c16:uniqueId val="{0000000A-7C6C-4A04-A8EC-21B1110DC78B}"/>
              </c:ext>
            </c:extLst>
          </c:dPt>
          <c:dPt>
            <c:idx val="1"/>
            <c:invertIfNegative val="0"/>
            <c:bubble3D val="0"/>
            <c:spPr>
              <a:solidFill>
                <a:srgbClr val="B2B2B2"/>
              </a:solidFill>
              <a:ln>
                <a:noFill/>
              </a:ln>
              <a:effectLst/>
            </c:spPr>
            <c:extLst>
              <c:ext xmlns:c16="http://schemas.microsoft.com/office/drawing/2014/chart" uri="{C3380CC4-5D6E-409C-BE32-E72D297353CC}">
                <c16:uniqueId val="{0000000C-7C6C-4A04-A8EC-21B1110DC78B}"/>
              </c:ext>
            </c:extLst>
          </c:dPt>
          <c:dPt>
            <c:idx val="2"/>
            <c:invertIfNegative val="0"/>
            <c:bubble3D val="0"/>
            <c:spPr>
              <a:solidFill>
                <a:srgbClr val="B2B2B2"/>
              </a:solidFill>
              <a:ln>
                <a:noFill/>
              </a:ln>
              <a:effectLst/>
            </c:spPr>
            <c:extLst>
              <c:ext xmlns:c16="http://schemas.microsoft.com/office/drawing/2014/chart" uri="{C3380CC4-5D6E-409C-BE32-E72D297353CC}">
                <c16:uniqueId val="{0000000E-7C6C-4A04-A8EC-21B1110DC78B}"/>
              </c:ext>
            </c:extLst>
          </c:dPt>
          <c:dPt>
            <c:idx val="3"/>
            <c:invertIfNegative val="0"/>
            <c:bubble3D val="0"/>
            <c:spPr>
              <a:solidFill>
                <a:srgbClr val="B2B2B2"/>
              </a:solidFill>
              <a:ln>
                <a:noFill/>
              </a:ln>
              <a:effectLst/>
            </c:spPr>
            <c:extLst>
              <c:ext xmlns:c16="http://schemas.microsoft.com/office/drawing/2014/chart" uri="{C3380CC4-5D6E-409C-BE32-E72D297353CC}">
                <c16:uniqueId val="{00000010-7C6C-4A04-A8EC-21B1110DC78B}"/>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7C6C-4A04-A8EC-21B1110DC78B}"/>
            </c:ext>
          </c:extLst>
        </c:ser>
        <c:ser>
          <c:idx val="2"/>
          <c:order val="2"/>
          <c:tx>
            <c:strRef>
              <c:f>Sheet1!$D$1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Sheet1!$D$2:$D$5</c:f>
              <c:numCache>
                <c:formatCode>General</c:formatCode>
                <c:ptCount val="4"/>
              </c:numCache>
            </c:numRef>
          </c:val>
          <c:extLst>
            <c:ext xmlns:c16="http://schemas.microsoft.com/office/drawing/2014/chart" uri="{C3380CC4-5D6E-409C-BE32-E72D297353CC}">
              <c16:uniqueId val="{00000010-5001-4D90-B1F1-EDC5205874CC}"/>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Ad-free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Q3 '24</c:v>
                </c:pt>
              </c:strCache>
            </c:strRef>
          </c:cat>
          <c:val>
            <c:numRef>
              <c:f>Sheet1!$B$2:$B$12</c:f>
              <c:numCache>
                <c:formatCode>0%</c:formatCode>
                <c:ptCount val="11"/>
                <c:pt idx="0">
                  <c:v>0.72</c:v>
                </c:pt>
                <c:pt idx="1">
                  <c:v>0.72</c:v>
                </c:pt>
                <c:pt idx="2">
                  <c:v>0.72</c:v>
                </c:pt>
                <c:pt idx="3">
                  <c:v>0.7</c:v>
                </c:pt>
                <c:pt idx="4">
                  <c:v>0.69</c:v>
                </c:pt>
                <c:pt idx="5">
                  <c:v>0.69</c:v>
                </c:pt>
                <c:pt idx="6">
                  <c:v>0.67999999999999994</c:v>
                </c:pt>
                <c:pt idx="7">
                  <c:v>0.65</c:v>
                </c:pt>
                <c:pt idx="8">
                  <c:v>0.62</c:v>
                </c:pt>
                <c:pt idx="9">
                  <c:v>0.61</c:v>
                </c:pt>
                <c:pt idx="10">
                  <c:v>0.57000000000000006</c:v>
                </c:pt>
              </c:numCache>
            </c:numRef>
          </c:val>
          <c:extLst>
            <c:ext xmlns:c16="http://schemas.microsoft.com/office/drawing/2014/chart" uri="{C3380CC4-5D6E-409C-BE32-E72D297353CC}">
              <c16:uniqueId val="{00000000-C8DC-45C6-85D7-04AD4D9A0E95}"/>
            </c:ext>
          </c:extLst>
        </c:ser>
        <c:ser>
          <c:idx val="1"/>
          <c:order val="1"/>
          <c:tx>
            <c:strRef>
              <c:f>Sheet1!$C$1</c:f>
              <c:strCache>
                <c:ptCount val="1"/>
                <c:pt idx="0">
                  <c:v>Ad-supported</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Q3 '24</c:v>
                </c:pt>
              </c:strCache>
            </c:strRef>
          </c:cat>
          <c:val>
            <c:numRef>
              <c:f>Sheet1!$C$2:$C$12</c:f>
              <c:numCache>
                <c:formatCode>0%</c:formatCode>
                <c:ptCount val="11"/>
                <c:pt idx="0">
                  <c:v>0.28000000000000003</c:v>
                </c:pt>
                <c:pt idx="1">
                  <c:v>0.28000000000000003</c:v>
                </c:pt>
                <c:pt idx="2">
                  <c:v>0.28000000000000003</c:v>
                </c:pt>
                <c:pt idx="3">
                  <c:v>0.3</c:v>
                </c:pt>
                <c:pt idx="4">
                  <c:v>0.31</c:v>
                </c:pt>
                <c:pt idx="5">
                  <c:v>0.31</c:v>
                </c:pt>
                <c:pt idx="6">
                  <c:v>0.32</c:v>
                </c:pt>
                <c:pt idx="7">
                  <c:v>0.35</c:v>
                </c:pt>
                <c:pt idx="8">
                  <c:v>0.38</c:v>
                </c:pt>
                <c:pt idx="9">
                  <c:v>0.39</c:v>
                </c:pt>
                <c:pt idx="10">
                  <c:v>0.43</c:v>
                </c:pt>
              </c:numCache>
            </c:numRef>
          </c:val>
          <c:extLst>
            <c:ext xmlns:c16="http://schemas.microsoft.com/office/drawing/2014/chart" uri="{C3380CC4-5D6E-409C-BE32-E72D297353CC}">
              <c16:uniqueId val="{00000001-C8DC-45C6-85D7-04AD4D9A0E95}"/>
            </c:ext>
          </c:extLst>
        </c:ser>
        <c:dLbls>
          <c:showLegendKey val="0"/>
          <c:showVal val="0"/>
          <c:showCatName val="0"/>
          <c:showSerName val="0"/>
          <c:showPercent val="0"/>
          <c:showBubbleSize val="0"/>
        </c:dLbls>
        <c:gapWidth val="97"/>
        <c:overlap val="100"/>
        <c:axId val="1438853855"/>
        <c:axId val="1438854335"/>
      </c:barChart>
      <c:catAx>
        <c:axId val="143885385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438854335"/>
        <c:crosses val="autoZero"/>
        <c:auto val="1"/>
        <c:lblAlgn val="ctr"/>
        <c:lblOffset val="100"/>
        <c:noMultiLvlLbl val="0"/>
      </c:catAx>
      <c:valAx>
        <c:axId val="1438854335"/>
        <c:scaling>
          <c:orientation val="minMax"/>
        </c:scaling>
        <c:delete val="1"/>
        <c:axPos val="l"/>
        <c:numFmt formatCode="0%" sourceLinked="1"/>
        <c:majorTickMark val="none"/>
        <c:minorTickMark val="none"/>
        <c:tickLblPos val="nextTo"/>
        <c:crossAx val="1438853855"/>
        <c:crosses val="autoZero"/>
        <c:crossBetween val="between"/>
      </c:valAx>
      <c:spPr>
        <a:noFill/>
        <a:ln>
          <a:noFill/>
        </a:ln>
        <a:effectLst/>
      </c:spPr>
    </c:plotArea>
    <c:legend>
      <c:legendPos val="t"/>
      <c:layout>
        <c:manualLayout>
          <c:xMode val="edge"/>
          <c:yMode val="edge"/>
          <c:x val="0.32816803217267837"/>
          <c:y val="7.0659065244691411E-3"/>
          <c:w val="0.3409514707120464"/>
          <c:h val="5.357365701137646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Ad-free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Q3 '24</c:v>
                </c:pt>
              </c:strCache>
            </c:strRef>
          </c:cat>
          <c:val>
            <c:numRef>
              <c:f>Sheet1!$B$2:$B$12</c:f>
              <c:numCache>
                <c:formatCode>0%</c:formatCode>
                <c:ptCount val="11"/>
                <c:pt idx="0">
                  <c:v>0.63</c:v>
                </c:pt>
                <c:pt idx="1">
                  <c:v>0.67999999999999994</c:v>
                </c:pt>
                <c:pt idx="2">
                  <c:v>0.64</c:v>
                </c:pt>
                <c:pt idx="3">
                  <c:v>0.59000000000000008</c:v>
                </c:pt>
                <c:pt idx="4">
                  <c:v>0.62</c:v>
                </c:pt>
                <c:pt idx="5">
                  <c:v>0.62</c:v>
                </c:pt>
                <c:pt idx="6">
                  <c:v>0.58000000000000007</c:v>
                </c:pt>
                <c:pt idx="7">
                  <c:v>0.48</c:v>
                </c:pt>
                <c:pt idx="8">
                  <c:v>0.43999999999999995</c:v>
                </c:pt>
                <c:pt idx="9">
                  <c:v>0.49</c:v>
                </c:pt>
                <c:pt idx="10">
                  <c:v>0.43999999999999995</c:v>
                </c:pt>
              </c:numCache>
            </c:numRef>
          </c:val>
          <c:extLst>
            <c:ext xmlns:c16="http://schemas.microsoft.com/office/drawing/2014/chart" uri="{C3380CC4-5D6E-409C-BE32-E72D297353CC}">
              <c16:uniqueId val="{00000000-C8DC-45C6-85D7-04AD4D9A0E95}"/>
            </c:ext>
          </c:extLst>
        </c:ser>
        <c:ser>
          <c:idx val="1"/>
          <c:order val="1"/>
          <c:tx>
            <c:strRef>
              <c:f>Sheet1!$C$1</c:f>
              <c:strCache>
                <c:ptCount val="1"/>
                <c:pt idx="0">
                  <c:v>Ad-supported</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Q3 '24</c:v>
                </c:pt>
              </c:strCache>
            </c:strRef>
          </c:cat>
          <c:val>
            <c:numRef>
              <c:f>Sheet1!$C$2:$C$12</c:f>
              <c:numCache>
                <c:formatCode>0%</c:formatCode>
                <c:ptCount val="11"/>
                <c:pt idx="0">
                  <c:v>0.37</c:v>
                </c:pt>
                <c:pt idx="1">
                  <c:v>0.32</c:v>
                </c:pt>
                <c:pt idx="2">
                  <c:v>0.36</c:v>
                </c:pt>
                <c:pt idx="3">
                  <c:v>0.41</c:v>
                </c:pt>
                <c:pt idx="4">
                  <c:v>0.38</c:v>
                </c:pt>
                <c:pt idx="5">
                  <c:v>0.38</c:v>
                </c:pt>
                <c:pt idx="6">
                  <c:v>0.42</c:v>
                </c:pt>
                <c:pt idx="7">
                  <c:v>0.52</c:v>
                </c:pt>
                <c:pt idx="8">
                  <c:v>0.56000000000000005</c:v>
                </c:pt>
                <c:pt idx="9">
                  <c:v>0.51</c:v>
                </c:pt>
                <c:pt idx="10">
                  <c:v>0.56000000000000005</c:v>
                </c:pt>
              </c:numCache>
            </c:numRef>
          </c:val>
          <c:extLst>
            <c:ext xmlns:c16="http://schemas.microsoft.com/office/drawing/2014/chart" uri="{C3380CC4-5D6E-409C-BE32-E72D297353CC}">
              <c16:uniqueId val="{00000001-C8DC-45C6-85D7-04AD4D9A0E95}"/>
            </c:ext>
          </c:extLst>
        </c:ser>
        <c:dLbls>
          <c:showLegendKey val="0"/>
          <c:showVal val="0"/>
          <c:showCatName val="0"/>
          <c:showSerName val="0"/>
          <c:showPercent val="0"/>
          <c:showBubbleSize val="0"/>
        </c:dLbls>
        <c:gapWidth val="97"/>
        <c:overlap val="100"/>
        <c:axId val="1438853855"/>
        <c:axId val="1438854335"/>
      </c:barChart>
      <c:catAx>
        <c:axId val="143885385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438854335"/>
        <c:crosses val="autoZero"/>
        <c:auto val="1"/>
        <c:lblAlgn val="ctr"/>
        <c:lblOffset val="100"/>
        <c:noMultiLvlLbl val="0"/>
      </c:catAx>
      <c:valAx>
        <c:axId val="1438854335"/>
        <c:scaling>
          <c:orientation val="minMax"/>
        </c:scaling>
        <c:delete val="1"/>
        <c:axPos val="l"/>
        <c:numFmt formatCode="0%" sourceLinked="1"/>
        <c:majorTickMark val="none"/>
        <c:minorTickMark val="none"/>
        <c:tickLblPos val="nextTo"/>
        <c:crossAx val="1438853855"/>
        <c:crosses val="autoZero"/>
        <c:crossBetween val="between"/>
      </c:valAx>
      <c:spPr>
        <a:noFill/>
        <a:ln>
          <a:noFill/>
        </a:ln>
        <a:effectLst/>
      </c:spPr>
    </c:plotArea>
    <c:legend>
      <c:legendPos val="t"/>
      <c:layout>
        <c:manualLayout>
          <c:xMode val="edge"/>
          <c:yMode val="edge"/>
          <c:x val="0.32816803217267837"/>
          <c:y val="7.0659065244691411E-3"/>
          <c:w val="0.3409514707120464"/>
          <c:h val="5.357365701137646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6925-4105-9041-B973BBE9D034}"/>
              </c:ext>
            </c:extLst>
          </c:dPt>
          <c:dPt>
            <c:idx val="1"/>
            <c:invertIfNegative val="0"/>
            <c:bubble3D val="0"/>
            <c:spPr>
              <a:solidFill>
                <a:srgbClr val="DDDDDD"/>
              </a:solidFill>
              <a:ln>
                <a:noFill/>
              </a:ln>
              <a:effectLst/>
            </c:spPr>
            <c:extLst>
              <c:ext xmlns:c16="http://schemas.microsoft.com/office/drawing/2014/chart" uri="{C3380CC4-5D6E-409C-BE32-E72D297353CC}">
                <c16:uniqueId val="{00000003-6925-4105-9041-B973BBE9D034}"/>
              </c:ext>
            </c:extLst>
          </c:dPt>
          <c:dPt>
            <c:idx val="2"/>
            <c:invertIfNegative val="0"/>
            <c:bubble3D val="0"/>
            <c:spPr>
              <a:solidFill>
                <a:srgbClr val="DDDDDD"/>
              </a:solidFill>
              <a:ln>
                <a:noFill/>
              </a:ln>
              <a:effectLst/>
            </c:spPr>
            <c:extLst>
              <c:ext xmlns:c16="http://schemas.microsoft.com/office/drawing/2014/chart" uri="{C3380CC4-5D6E-409C-BE32-E72D297353CC}">
                <c16:uniqueId val="{00000005-6925-4105-9041-B973BBE9D034}"/>
              </c:ext>
            </c:extLst>
          </c:dPt>
          <c:dPt>
            <c:idx val="3"/>
            <c:invertIfNegative val="0"/>
            <c:bubble3D val="0"/>
            <c:spPr>
              <a:solidFill>
                <a:srgbClr val="DDDDDD"/>
              </a:solidFill>
              <a:ln>
                <a:noFill/>
              </a:ln>
              <a:effectLst/>
            </c:spPr>
            <c:extLst>
              <c:ext xmlns:c16="http://schemas.microsoft.com/office/drawing/2014/chart" uri="{C3380CC4-5D6E-409C-BE32-E72D297353CC}">
                <c16:uniqueId val="{00000007-6925-4105-9041-B973BBE9D034}"/>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6925-4105-9041-B973BBE9D034}"/>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09-6925-4105-9041-B973BBE9D034}"/>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8016630511649244E-2"/>
          <c:w val="0.9634538971042772"/>
          <c:h val="0.75436249307161563"/>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1-BE27-4B1C-8B39-90F0F583F396}"/>
              </c:ext>
            </c:extLst>
          </c:dPt>
          <c:dPt>
            <c:idx val="1"/>
            <c:invertIfNegative val="0"/>
            <c:bubble3D val="0"/>
            <c:spPr>
              <a:solidFill>
                <a:srgbClr val="9BEAFF"/>
              </a:solidFill>
              <a:ln>
                <a:noFill/>
              </a:ln>
              <a:effectLst/>
            </c:spPr>
            <c:extLst>
              <c:ext xmlns:c16="http://schemas.microsoft.com/office/drawing/2014/chart" uri="{C3380CC4-5D6E-409C-BE32-E72D297353CC}">
                <c16:uniqueId val="{00000003-BE27-4B1C-8B39-90F0F583F396}"/>
              </c:ext>
            </c:extLst>
          </c:dPt>
          <c:dPt>
            <c:idx val="2"/>
            <c:invertIfNegative val="0"/>
            <c:bubble3D val="0"/>
            <c:spPr>
              <a:solidFill>
                <a:srgbClr val="F7A7CB"/>
              </a:solidFill>
              <a:ln>
                <a:noFill/>
              </a:ln>
              <a:effectLst/>
            </c:spPr>
            <c:extLst>
              <c:ext xmlns:c16="http://schemas.microsoft.com/office/drawing/2014/chart" uri="{C3380CC4-5D6E-409C-BE32-E72D297353CC}">
                <c16:uniqueId val="{00000005-BE27-4B1C-8B39-90F0F583F396}"/>
              </c:ext>
            </c:extLst>
          </c:dPt>
          <c:dPt>
            <c:idx val="3"/>
            <c:invertIfNegative val="0"/>
            <c:bubble3D val="0"/>
            <c:spPr>
              <a:solidFill>
                <a:srgbClr val="B3E3D8"/>
              </a:solidFill>
              <a:ln>
                <a:noFill/>
              </a:ln>
              <a:effectLst/>
            </c:spPr>
            <c:extLst>
              <c:ext xmlns:c16="http://schemas.microsoft.com/office/drawing/2014/chart" uri="{C3380CC4-5D6E-409C-BE32-E72D297353CC}">
                <c16:uniqueId val="{00000007-BE27-4B1C-8B39-90F0F583F39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0.42480000000000001</c:v>
                </c:pt>
                <c:pt idx="1">
                  <c:v>0.4118</c:v>
                </c:pt>
                <c:pt idx="2">
                  <c:v>0.43380000000000002</c:v>
                </c:pt>
                <c:pt idx="3">
                  <c:v>0.42959999999999998</c:v>
                </c:pt>
              </c:numCache>
            </c:numRef>
          </c:val>
          <c:extLst>
            <c:ext xmlns:c16="http://schemas.microsoft.com/office/drawing/2014/chart" uri="{C3380CC4-5D6E-409C-BE32-E72D297353CC}">
              <c16:uniqueId val="{00000008-BE27-4B1C-8B39-90F0F583F396}"/>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BE27-4B1C-8B39-90F0F583F396}"/>
              </c:ext>
            </c:extLst>
          </c:dPt>
          <c:dPt>
            <c:idx val="1"/>
            <c:invertIfNegative val="0"/>
            <c:bubble3D val="0"/>
            <c:spPr>
              <a:solidFill>
                <a:srgbClr val="00BFF2"/>
              </a:solidFill>
              <a:ln>
                <a:noFill/>
              </a:ln>
              <a:effectLst/>
            </c:spPr>
            <c:extLst>
              <c:ext xmlns:c16="http://schemas.microsoft.com/office/drawing/2014/chart" uri="{C3380CC4-5D6E-409C-BE32-E72D297353CC}">
                <c16:uniqueId val="{0000000C-BE27-4B1C-8B39-90F0F583F396}"/>
              </c:ext>
            </c:extLst>
          </c:dPt>
          <c:dPt>
            <c:idx val="2"/>
            <c:invertIfNegative val="0"/>
            <c:bubble3D val="0"/>
            <c:spPr>
              <a:solidFill>
                <a:srgbClr val="ED3C8D"/>
              </a:solidFill>
              <a:ln>
                <a:noFill/>
              </a:ln>
              <a:effectLst/>
            </c:spPr>
            <c:extLst>
              <c:ext xmlns:c16="http://schemas.microsoft.com/office/drawing/2014/chart" uri="{C3380CC4-5D6E-409C-BE32-E72D297353CC}">
                <c16:uniqueId val="{0000000E-BE27-4B1C-8B39-90F0F583F396}"/>
              </c:ext>
            </c:extLst>
          </c:dPt>
          <c:dPt>
            <c:idx val="3"/>
            <c:invertIfNegative val="0"/>
            <c:bubble3D val="0"/>
            <c:spPr>
              <a:solidFill>
                <a:srgbClr val="4EBEA4"/>
              </a:solidFill>
              <a:ln>
                <a:noFill/>
              </a:ln>
              <a:effectLst/>
            </c:spPr>
            <c:extLst>
              <c:ext xmlns:c16="http://schemas.microsoft.com/office/drawing/2014/chart" uri="{C3380CC4-5D6E-409C-BE32-E72D297353CC}">
                <c16:uniqueId val="{00000010-BE27-4B1C-8B39-90F0F583F396}"/>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0.47410000000000002</c:v>
                </c:pt>
                <c:pt idx="1">
                  <c:v>0.47839999999999999</c:v>
                </c:pt>
                <c:pt idx="2">
                  <c:v>0.48</c:v>
                </c:pt>
                <c:pt idx="3">
                  <c:v>0.46679999999999999</c:v>
                </c:pt>
              </c:numCache>
            </c:numRef>
          </c:val>
          <c:extLst>
            <c:ext xmlns:c16="http://schemas.microsoft.com/office/drawing/2014/chart" uri="{C3380CC4-5D6E-409C-BE32-E72D297353CC}">
              <c16:uniqueId val="{00000011-BE27-4B1C-8B39-90F0F583F396}"/>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max val="0.60000000000000009"/>
          <c:min val="0"/>
        </c:scaling>
        <c:delete val="1"/>
        <c:axPos val="l"/>
        <c:numFmt formatCode="0%" sourceLinked="1"/>
        <c:majorTickMark val="out"/>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Minutes of US FAST Ads Per Hour</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Q2 '22</c:v>
                </c:pt>
                <c:pt idx="1">
                  <c:v>Q4' 22</c:v>
                </c:pt>
                <c:pt idx="2">
                  <c:v>Q2 '23</c:v>
                </c:pt>
                <c:pt idx="3">
                  <c:v>Q4 '23</c:v>
                </c:pt>
                <c:pt idx="4">
                  <c:v>Q2 '24</c:v>
                </c:pt>
              </c:strCache>
            </c:strRef>
          </c:cat>
          <c:val>
            <c:numRef>
              <c:f>Sheet1!$B$2:$B$6</c:f>
              <c:numCache>
                <c:formatCode>0.0</c:formatCode>
                <c:ptCount val="5"/>
                <c:pt idx="0">
                  <c:v>8.5</c:v>
                </c:pt>
                <c:pt idx="1">
                  <c:v>9.1</c:v>
                </c:pt>
                <c:pt idx="2">
                  <c:v>9.1</c:v>
                </c:pt>
                <c:pt idx="3">
                  <c:v>9.1</c:v>
                </c:pt>
                <c:pt idx="4">
                  <c:v>9.1</c:v>
                </c:pt>
              </c:numCache>
            </c:numRef>
          </c:val>
          <c:extLst>
            <c:ext xmlns:c16="http://schemas.microsoft.com/office/drawing/2014/chart" uri="{C3380CC4-5D6E-409C-BE32-E72D297353CC}">
              <c16:uniqueId val="{00000000-5CE0-49C7-B2F0-DA8CAC350813}"/>
            </c:ext>
          </c:extLst>
        </c:ser>
        <c:dLbls>
          <c:showLegendKey val="0"/>
          <c:showVal val="0"/>
          <c:showCatName val="0"/>
          <c:showSerName val="0"/>
          <c:showPercent val="0"/>
          <c:showBubbleSize val="0"/>
        </c:dLbls>
        <c:gapWidth val="97"/>
        <c:axId val="1438853855"/>
        <c:axId val="1438854335"/>
      </c:barChart>
      <c:catAx>
        <c:axId val="1438853855"/>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Helvetica" panose="020B0403020202020204" pitchFamily="34" charset="0"/>
                <a:ea typeface="+mn-ea"/>
                <a:cs typeface="+mn-cs"/>
              </a:defRPr>
            </a:pPr>
            <a:endParaRPr lang="en-US"/>
          </a:p>
        </c:txPr>
        <c:crossAx val="1438854335"/>
        <c:crosses val="autoZero"/>
        <c:auto val="1"/>
        <c:lblAlgn val="ctr"/>
        <c:lblOffset val="100"/>
        <c:noMultiLvlLbl val="0"/>
      </c:catAx>
      <c:valAx>
        <c:axId val="1438854335"/>
        <c:scaling>
          <c:orientation val="minMax"/>
          <c:min val="0"/>
        </c:scaling>
        <c:delete val="1"/>
        <c:axPos val="l"/>
        <c:numFmt formatCode="0.0" sourceLinked="1"/>
        <c:majorTickMark val="out"/>
        <c:minorTickMark val="none"/>
        <c:tickLblPos val="nextTo"/>
        <c:crossAx val="143885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1BBF-4A3A-B87D-F1D61FA0D992}"/>
              </c:ext>
            </c:extLst>
          </c:dPt>
          <c:dPt>
            <c:idx val="1"/>
            <c:invertIfNegative val="0"/>
            <c:bubble3D val="0"/>
            <c:spPr>
              <a:solidFill>
                <a:srgbClr val="BDF1FF"/>
              </a:solidFill>
              <a:ln>
                <a:noFill/>
              </a:ln>
              <a:effectLst/>
            </c:spPr>
            <c:extLst>
              <c:ext xmlns:c16="http://schemas.microsoft.com/office/drawing/2014/chart" uri="{C3380CC4-5D6E-409C-BE32-E72D297353CC}">
                <c16:uniqueId val="{00000003-1BBF-4A3A-B87D-F1D61FA0D992}"/>
              </c:ext>
            </c:extLst>
          </c:dPt>
          <c:dPt>
            <c:idx val="2"/>
            <c:invertIfNegative val="0"/>
            <c:bubble3D val="0"/>
            <c:spPr>
              <a:solidFill>
                <a:srgbClr val="B3E3D8"/>
              </a:solidFill>
              <a:ln>
                <a:noFill/>
              </a:ln>
              <a:effectLst/>
            </c:spPr>
            <c:extLst>
              <c:ext xmlns:c16="http://schemas.microsoft.com/office/drawing/2014/chart" uri="{C3380CC4-5D6E-409C-BE32-E72D297353CC}">
                <c16:uniqueId val="{00000005-0250-490C-A203-277DE387330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Sheet1!$B$2:$B$4</c:f>
              <c:numCache>
                <c:formatCode>0%</c:formatCode>
                <c:ptCount val="3"/>
                <c:pt idx="0">
                  <c:v>0.28360000000000002</c:v>
                </c:pt>
                <c:pt idx="1">
                  <c:v>0.35</c:v>
                </c:pt>
                <c:pt idx="2">
                  <c:v>0.19939999999999999</c:v>
                </c:pt>
              </c:numCache>
            </c:numRef>
          </c:val>
          <c:extLst>
            <c:ext xmlns:c16="http://schemas.microsoft.com/office/drawing/2014/chart" uri="{C3380CC4-5D6E-409C-BE32-E72D297353CC}">
              <c16:uniqueId val="{00000008-1BBF-4A3A-B87D-F1D61FA0D992}"/>
            </c:ext>
          </c:extLst>
        </c:ser>
        <c:ser>
          <c:idx val="1"/>
          <c:order val="1"/>
          <c:tx>
            <c:strRef>
              <c:f>Sheet1!$C$1</c:f>
              <c:strCache>
                <c:ptCount val="1"/>
                <c:pt idx="0">
                  <c:v>November '23</c:v>
                </c:pt>
              </c:strCache>
            </c:strRef>
          </c:tx>
          <c:spPr>
            <a:solidFill>
              <a:schemeClr val="accent2"/>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A-1BBF-4A3A-B87D-F1D61FA0D992}"/>
              </c:ext>
            </c:extLst>
          </c:dPt>
          <c:dPt>
            <c:idx val="1"/>
            <c:invertIfNegative val="0"/>
            <c:bubble3D val="0"/>
            <c:spPr>
              <a:solidFill>
                <a:srgbClr val="75E1FF"/>
              </a:solidFill>
              <a:ln>
                <a:noFill/>
              </a:ln>
              <a:effectLst/>
            </c:spPr>
            <c:extLst>
              <c:ext xmlns:c16="http://schemas.microsoft.com/office/drawing/2014/chart" uri="{C3380CC4-5D6E-409C-BE32-E72D297353CC}">
                <c16:uniqueId val="{0000000C-1BBF-4A3A-B87D-F1D61FA0D992}"/>
              </c:ext>
            </c:extLst>
          </c:dPt>
          <c:dPt>
            <c:idx val="2"/>
            <c:invertIfNegative val="0"/>
            <c:bubble3D val="0"/>
            <c:spPr>
              <a:solidFill>
                <a:srgbClr val="91D7C6"/>
              </a:solidFill>
              <a:ln>
                <a:noFill/>
              </a:ln>
              <a:effectLst/>
            </c:spPr>
            <c:extLst>
              <c:ext xmlns:c16="http://schemas.microsoft.com/office/drawing/2014/chart" uri="{C3380CC4-5D6E-409C-BE32-E72D297353CC}">
                <c16:uniqueId val="{0000000B-0250-490C-A203-277DE387330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Sheet1!$C$2:$C$4</c:f>
              <c:numCache>
                <c:formatCode>0%</c:formatCode>
                <c:ptCount val="3"/>
                <c:pt idx="0">
                  <c:v>0.28860000000000002</c:v>
                </c:pt>
                <c:pt idx="1">
                  <c:v>0.35</c:v>
                </c:pt>
                <c:pt idx="2">
                  <c:v>0.21360000000000001</c:v>
                </c:pt>
              </c:numCache>
            </c:numRef>
          </c:val>
          <c:extLst>
            <c:ext xmlns:c16="http://schemas.microsoft.com/office/drawing/2014/chart" uri="{C3380CC4-5D6E-409C-BE32-E72D297353CC}">
              <c16:uniqueId val="{00000011-1BBF-4A3A-B87D-F1D61FA0D992}"/>
            </c:ext>
          </c:extLst>
        </c:ser>
        <c:ser>
          <c:idx val="2"/>
          <c:order val="2"/>
          <c:tx>
            <c:strRef>
              <c:f>Sheet1!$D$1</c:f>
              <c:strCache>
                <c:ptCount val="1"/>
                <c:pt idx="0">
                  <c:v>November '24</c:v>
                </c:pt>
              </c:strCache>
            </c:strRef>
          </c:tx>
          <c:spPr>
            <a:solidFill>
              <a:schemeClr val="accent3"/>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8DBB-4932-9282-432F7393F825}"/>
              </c:ext>
            </c:extLst>
          </c:dPt>
          <c:dPt>
            <c:idx val="1"/>
            <c:invertIfNegative val="0"/>
            <c:bubble3D val="0"/>
            <c:spPr>
              <a:solidFill>
                <a:srgbClr val="00BFF2"/>
              </a:solidFill>
              <a:ln>
                <a:noFill/>
              </a:ln>
              <a:effectLst/>
            </c:spPr>
            <c:extLst>
              <c:ext xmlns:c16="http://schemas.microsoft.com/office/drawing/2014/chart" uri="{C3380CC4-5D6E-409C-BE32-E72D297353CC}">
                <c16:uniqueId val="{00000009-8DBB-4932-9282-432F7393F825}"/>
              </c:ext>
            </c:extLst>
          </c:dPt>
          <c:dPt>
            <c:idx val="2"/>
            <c:invertIfNegative val="0"/>
            <c:bubble3D val="0"/>
            <c:spPr>
              <a:solidFill>
                <a:srgbClr val="4EBEA4"/>
              </a:solidFill>
              <a:ln>
                <a:noFill/>
              </a:ln>
              <a:effectLst/>
            </c:spPr>
            <c:extLst>
              <c:ext xmlns:c16="http://schemas.microsoft.com/office/drawing/2014/chart" uri="{C3380CC4-5D6E-409C-BE32-E72D297353CC}">
                <c16:uniqueId val="{00000011-0250-490C-A203-277DE3873304}"/>
              </c:ext>
            </c:extLst>
          </c:dPt>
          <c:dLbls>
            <c:spPr>
              <a:noFill/>
              <a:ln>
                <a:solidFill>
                  <a:srgbClr val="002060"/>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c:v>
                </c:pt>
                <c:pt idx="1">
                  <c:v>A18-34</c:v>
                </c:pt>
                <c:pt idx="2">
                  <c:v>A50+</c:v>
                </c:pt>
              </c:strCache>
            </c:strRef>
          </c:cat>
          <c:val>
            <c:numRef>
              <c:f>Sheet1!$D$2:$D$4</c:f>
              <c:numCache>
                <c:formatCode>0%</c:formatCode>
                <c:ptCount val="3"/>
                <c:pt idx="0">
                  <c:v>0.26500000000000001</c:v>
                </c:pt>
                <c:pt idx="1">
                  <c:v>0.31</c:v>
                </c:pt>
                <c:pt idx="2">
                  <c:v>0.2039</c:v>
                </c:pt>
              </c:numCache>
            </c:numRef>
          </c:val>
          <c:extLst>
            <c:ext xmlns:c16="http://schemas.microsoft.com/office/drawing/2014/chart" uri="{C3380CC4-5D6E-409C-BE32-E72D297353CC}">
              <c16:uniqueId val="{00000008-8DBB-4932-9282-432F7393F825}"/>
            </c:ext>
          </c:extLst>
        </c:ser>
        <c:dLbls>
          <c:showLegendKey val="0"/>
          <c:showVal val="0"/>
          <c:showCatName val="0"/>
          <c:showSerName val="0"/>
          <c:showPercent val="0"/>
          <c:showBubbleSize val="0"/>
        </c:dLbls>
        <c:gapWidth val="219"/>
        <c:overlap val="-4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Retail media CTV ad spending</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2022</c:v>
                </c:pt>
                <c:pt idx="1">
                  <c:v>2023</c:v>
                </c:pt>
                <c:pt idx="2">
                  <c:v>2024</c:v>
                </c:pt>
                <c:pt idx="3">
                  <c:v>2025</c:v>
                </c:pt>
                <c:pt idx="4">
                  <c:v>2026</c:v>
                </c:pt>
                <c:pt idx="5">
                  <c:v>2027</c:v>
                </c:pt>
                <c:pt idx="6">
                  <c:v>2028</c:v>
                </c:pt>
              </c:strCache>
            </c:strRef>
          </c:cat>
          <c:val>
            <c:numRef>
              <c:f>Sheet1!$B$2:$B$8</c:f>
              <c:numCache>
                <c:formatCode>"$"#,##0.0</c:formatCode>
                <c:ptCount val="7"/>
                <c:pt idx="0">
                  <c:v>1.7630981674299999</c:v>
                </c:pt>
                <c:pt idx="1">
                  <c:v>2.3302178024</c:v>
                </c:pt>
                <c:pt idx="2">
                  <c:v>3.4280059979500002</c:v>
                </c:pt>
                <c:pt idx="3">
                  <c:v>4.9880543791300003</c:v>
                </c:pt>
                <c:pt idx="4">
                  <c:v>6.8876065293000002</c:v>
                </c:pt>
                <c:pt idx="5">
                  <c:v>8.5983425842700001</c:v>
                </c:pt>
                <c:pt idx="6">
                  <c:v>10.280897061199999</c:v>
                </c:pt>
              </c:numCache>
            </c:numRef>
          </c:val>
          <c:extLst>
            <c:ext xmlns:c16="http://schemas.microsoft.com/office/drawing/2014/chart" uri="{C3380CC4-5D6E-409C-BE32-E72D297353CC}">
              <c16:uniqueId val="{00000000-D189-49A2-8540-612448E4B81B}"/>
            </c:ext>
          </c:extLst>
        </c:ser>
        <c:dLbls>
          <c:showLegendKey val="0"/>
          <c:showVal val="0"/>
          <c:showCatName val="0"/>
          <c:showSerName val="0"/>
          <c:showPercent val="0"/>
          <c:showBubbleSize val="0"/>
        </c:dLbls>
        <c:gapWidth val="150"/>
        <c:axId val="1561070032"/>
        <c:axId val="1561070512"/>
      </c:barChart>
      <c:catAx>
        <c:axId val="156107003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561070512"/>
        <c:crosses val="autoZero"/>
        <c:auto val="1"/>
        <c:lblAlgn val="ctr"/>
        <c:lblOffset val="100"/>
        <c:noMultiLvlLbl val="0"/>
      </c:catAx>
      <c:valAx>
        <c:axId val="1561070512"/>
        <c:scaling>
          <c:orientation val="minMax"/>
        </c:scaling>
        <c:delete val="1"/>
        <c:axPos val="l"/>
        <c:numFmt formatCode="&quot;$&quot;#,##0.0" sourceLinked="1"/>
        <c:majorTickMark val="none"/>
        <c:minorTickMark val="none"/>
        <c:tickLblPos val="nextTo"/>
        <c:crossAx val="156107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bg1"/>
                </a:solidFill>
                <a:latin typeface="Helvetica" panose="020B0403020202020204" pitchFamily="34" charset="0"/>
                <a:ea typeface="+mn-ea"/>
                <a:cs typeface="+mn-cs"/>
              </a:defRPr>
            </a:pPr>
            <a:r>
              <a:rPr lang="en-US"/>
              <a:t>Share of Total Hours Viewed </a:t>
            </a:r>
          </a:p>
          <a:p>
            <a:pPr>
              <a:defRPr sz="1800" b="1" u="sng">
                <a:solidFill>
                  <a:schemeClr val="bg1"/>
                </a:solidFill>
              </a:defRPr>
            </a:pPr>
            <a:r>
              <a:rPr lang="en-US" sz="1600" b="0" u="none"/>
              <a:t>2024</a:t>
            </a:r>
            <a:endParaRPr lang="en-US" b="0" u="none"/>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bg1"/>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0934554452858178"/>
          <c:y val="0.19172656264757551"/>
          <c:w val="0.58130891094283643"/>
          <c:h val="0.68281890477719642"/>
        </c:manualLayout>
      </c:layout>
      <c:pieChart>
        <c:varyColors val="1"/>
        <c:ser>
          <c:idx val="0"/>
          <c:order val="0"/>
          <c:tx>
            <c:strRef>
              <c:f>Sheet1!$B$1</c:f>
              <c:strCache>
                <c:ptCount val="1"/>
                <c:pt idx="0">
                  <c:v>Share of Total Hours Viewed, 2024</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5BFC-4649-B180-D5645403B0DD}"/>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2-5BFC-4649-B180-D5645403B0DD}"/>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3-5BFC-4649-B180-D5645403B0D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Acquired</c:v>
                </c:pt>
                <c:pt idx="1">
                  <c:v>Originals</c:v>
                </c:pt>
                <c:pt idx="2">
                  <c:v>Films</c:v>
                </c:pt>
              </c:strCache>
            </c:strRef>
          </c:cat>
          <c:val>
            <c:numRef>
              <c:f>Sheet1!$B$2:$B$4</c:f>
              <c:numCache>
                <c:formatCode>0%</c:formatCode>
                <c:ptCount val="3"/>
                <c:pt idx="0">
                  <c:v>0.42799999999999999</c:v>
                </c:pt>
                <c:pt idx="1">
                  <c:v>0.34399999999999997</c:v>
                </c:pt>
                <c:pt idx="2">
                  <c:v>0.22800000000000001</c:v>
                </c:pt>
              </c:numCache>
            </c:numRef>
          </c:val>
          <c:extLst>
            <c:ext xmlns:c16="http://schemas.microsoft.com/office/drawing/2014/chart" uri="{C3380CC4-5D6E-409C-BE32-E72D297353CC}">
              <c16:uniqueId val="{00000000-5BFC-4649-B180-D5645403B0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latin typeface="Helvetica" panose="020B0403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0.17278094231276597"/>
          <c:w val="0.9634538971042772"/>
          <c:h val="0.67174209985632605"/>
        </c:manualLayout>
      </c:layout>
      <c:barChart>
        <c:barDir val="col"/>
        <c:grouping val="clustered"/>
        <c:varyColors val="0"/>
        <c:ser>
          <c:idx val="0"/>
          <c:order val="0"/>
          <c:tx>
            <c:strRef>
              <c:f>Sheet1!$B$1</c:f>
              <c:strCache>
                <c:ptCount val="1"/>
                <c:pt idx="0">
                  <c:v>November '22</c:v>
                </c:pt>
              </c:strCache>
            </c:strRef>
          </c:tx>
          <c:spPr>
            <a:solidFill>
              <a:schemeClr val="bg1">
                <a:lumMod val="75000"/>
              </a:schemeClr>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404D-455E-928D-C3B36A30D6E5}"/>
              </c:ext>
            </c:extLst>
          </c:dPt>
          <c:dPt>
            <c:idx val="1"/>
            <c:invertIfNegative val="0"/>
            <c:bubble3D val="0"/>
            <c:spPr>
              <a:solidFill>
                <a:srgbClr val="B3E3D8"/>
              </a:solidFill>
              <a:ln>
                <a:noFill/>
              </a:ln>
              <a:effectLst/>
            </c:spPr>
            <c:extLst>
              <c:ext xmlns:c16="http://schemas.microsoft.com/office/drawing/2014/chart" uri="{C3380CC4-5D6E-409C-BE32-E72D297353CC}">
                <c16:uniqueId val="{00000003-404D-455E-928D-C3B36A30D6E5}"/>
              </c:ext>
            </c:extLst>
          </c:dPt>
          <c:dPt>
            <c:idx val="2"/>
            <c:invertIfNegative val="0"/>
            <c:bubble3D val="0"/>
            <c:spPr>
              <a:solidFill>
                <a:srgbClr val="9BEAFF"/>
              </a:solidFill>
              <a:ln>
                <a:noFill/>
              </a:ln>
              <a:effectLst/>
            </c:spPr>
            <c:extLst>
              <c:ext xmlns:c16="http://schemas.microsoft.com/office/drawing/2014/chart" uri="{C3380CC4-5D6E-409C-BE32-E72D297353CC}">
                <c16:uniqueId val="{00000005-404D-455E-928D-C3B36A30D6E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Original series exclusive to service**</c:v>
                </c:pt>
                <c:pt idx="1">
                  <c:v>Movies***</c:v>
                </c:pt>
                <c:pt idx="2">
                  <c:v>Acquired content on the service****</c:v>
                </c:pt>
              </c:strCache>
            </c:strRef>
          </c:cat>
          <c:val>
            <c:numRef>
              <c:f>Sheet1!$B$2:$B$4</c:f>
              <c:numCache>
                <c:formatCode>0%</c:formatCode>
                <c:ptCount val="3"/>
                <c:pt idx="0">
                  <c:v>0.36</c:v>
                </c:pt>
                <c:pt idx="1">
                  <c:v>0.39</c:v>
                </c:pt>
                <c:pt idx="2">
                  <c:v>0.45</c:v>
                </c:pt>
              </c:numCache>
            </c:numRef>
          </c:val>
          <c:extLst>
            <c:ext xmlns:c16="http://schemas.microsoft.com/office/drawing/2014/chart" uri="{C3380CC4-5D6E-409C-BE32-E72D297353CC}">
              <c16:uniqueId val="{00000008-404D-455E-928D-C3B36A30D6E5}"/>
            </c:ext>
          </c:extLst>
        </c:ser>
        <c:ser>
          <c:idx val="1"/>
          <c:order val="1"/>
          <c:tx>
            <c:strRef>
              <c:f>Sheet1!$C$1</c:f>
              <c:strCache>
                <c:ptCount val="1"/>
                <c:pt idx="0">
                  <c:v>November '24</c:v>
                </c:pt>
              </c:strCache>
            </c:strRef>
          </c:tx>
          <c:spPr>
            <a:solidFill>
              <a:schemeClr val="accent2"/>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A-404D-455E-928D-C3B36A30D6E5}"/>
              </c:ext>
            </c:extLst>
          </c:dPt>
          <c:dPt>
            <c:idx val="1"/>
            <c:invertIfNegative val="0"/>
            <c:bubble3D val="0"/>
            <c:spPr>
              <a:solidFill>
                <a:srgbClr val="4EBEA4"/>
              </a:solidFill>
              <a:ln>
                <a:noFill/>
              </a:ln>
              <a:effectLst/>
            </c:spPr>
            <c:extLst>
              <c:ext xmlns:c16="http://schemas.microsoft.com/office/drawing/2014/chart" uri="{C3380CC4-5D6E-409C-BE32-E72D297353CC}">
                <c16:uniqueId val="{0000000C-404D-455E-928D-C3B36A30D6E5}"/>
              </c:ext>
            </c:extLst>
          </c:dPt>
          <c:dPt>
            <c:idx val="2"/>
            <c:invertIfNegative val="0"/>
            <c:bubble3D val="0"/>
            <c:spPr>
              <a:solidFill>
                <a:srgbClr val="00BFF2"/>
              </a:solidFill>
              <a:ln>
                <a:noFill/>
              </a:ln>
              <a:effectLst/>
            </c:spPr>
            <c:extLst>
              <c:ext xmlns:c16="http://schemas.microsoft.com/office/drawing/2014/chart" uri="{C3380CC4-5D6E-409C-BE32-E72D297353CC}">
                <c16:uniqueId val="{0000000E-404D-455E-928D-C3B36A30D6E5}"/>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Original series exclusive to service**</c:v>
                </c:pt>
                <c:pt idx="1">
                  <c:v>Movies***</c:v>
                </c:pt>
                <c:pt idx="2">
                  <c:v>Acquired content on the service****</c:v>
                </c:pt>
              </c:strCache>
            </c:strRef>
          </c:cat>
          <c:val>
            <c:numRef>
              <c:f>Sheet1!$C$2:$C$4</c:f>
              <c:numCache>
                <c:formatCode>0%</c:formatCode>
                <c:ptCount val="3"/>
                <c:pt idx="0">
                  <c:v>0.42</c:v>
                </c:pt>
                <c:pt idx="1">
                  <c:v>0.51</c:v>
                </c:pt>
                <c:pt idx="2">
                  <c:v>0.51</c:v>
                </c:pt>
              </c:numCache>
            </c:numRef>
          </c:val>
          <c:extLst>
            <c:ext xmlns:c16="http://schemas.microsoft.com/office/drawing/2014/chart" uri="{C3380CC4-5D6E-409C-BE32-E72D297353CC}">
              <c16:uniqueId val="{00000011-404D-455E-928D-C3B36A30D6E5}"/>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48A4-4DA4-80FD-2429C78140E2}"/>
              </c:ext>
            </c:extLst>
          </c:dPt>
          <c:dPt>
            <c:idx val="1"/>
            <c:invertIfNegative val="0"/>
            <c:bubble3D val="0"/>
            <c:spPr>
              <a:solidFill>
                <a:srgbClr val="DDDDDD"/>
              </a:solidFill>
              <a:ln>
                <a:noFill/>
              </a:ln>
              <a:effectLst/>
            </c:spPr>
            <c:extLst>
              <c:ext xmlns:c16="http://schemas.microsoft.com/office/drawing/2014/chart" uri="{C3380CC4-5D6E-409C-BE32-E72D297353CC}">
                <c16:uniqueId val="{00000003-48A4-4DA4-80FD-2429C78140E2}"/>
              </c:ext>
            </c:extLst>
          </c:dPt>
          <c:dPt>
            <c:idx val="2"/>
            <c:invertIfNegative val="0"/>
            <c:bubble3D val="0"/>
            <c:spPr>
              <a:solidFill>
                <a:srgbClr val="DDDDDD"/>
              </a:solidFill>
              <a:ln>
                <a:noFill/>
              </a:ln>
              <a:effectLst/>
            </c:spPr>
            <c:extLst>
              <c:ext xmlns:c16="http://schemas.microsoft.com/office/drawing/2014/chart" uri="{C3380CC4-5D6E-409C-BE32-E72D297353CC}">
                <c16:uniqueId val="{00000005-48A4-4DA4-80FD-2429C78140E2}"/>
              </c:ext>
            </c:extLst>
          </c:dPt>
          <c:dPt>
            <c:idx val="3"/>
            <c:invertIfNegative val="0"/>
            <c:bubble3D val="0"/>
            <c:spPr>
              <a:solidFill>
                <a:srgbClr val="DDDDDD"/>
              </a:solidFill>
              <a:ln>
                <a:noFill/>
              </a:ln>
              <a:effectLst/>
            </c:spPr>
            <c:extLst>
              <c:ext xmlns:c16="http://schemas.microsoft.com/office/drawing/2014/chart" uri="{C3380CC4-5D6E-409C-BE32-E72D297353CC}">
                <c16:uniqueId val="{00000007-48A4-4DA4-80FD-2429C78140E2}"/>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48A4-4DA4-80FD-2429C78140E2}"/>
            </c:ext>
          </c:extLst>
        </c:ser>
        <c:ser>
          <c:idx val="1"/>
          <c:order val="1"/>
          <c:tx>
            <c:strRef>
              <c:f>Sheet1!$C$1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48A4-4DA4-80FD-2429C78140E2}"/>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Streaming Services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0%</c:formatCode>
                <c:ptCount val="5"/>
                <c:pt idx="0">
                  <c:v>0.33</c:v>
                </c:pt>
                <c:pt idx="1">
                  <c:v>0.35</c:v>
                </c:pt>
                <c:pt idx="2">
                  <c:v>0.36</c:v>
                </c:pt>
                <c:pt idx="3">
                  <c:v>0.38</c:v>
                </c:pt>
                <c:pt idx="4">
                  <c:v>0.39</c:v>
                </c:pt>
              </c:numCache>
            </c:numRef>
          </c:val>
          <c:extLst>
            <c:ext xmlns:c16="http://schemas.microsoft.com/office/drawing/2014/chart" uri="{C3380CC4-5D6E-409C-BE32-E72D297353CC}">
              <c16:uniqueId val="{00000000-D3ED-4897-83E5-148A6FF0DA33}"/>
            </c:ext>
          </c:extLst>
        </c:ser>
        <c:ser>
          <c:idx val="1"/>
          <c:order val="1"/>
          <c:tx>
            <c:strRef>
              <c:f>Sheet1!$C$1</c:f>
              <c:strCache>
                <c:ptCount val="1"/>
                <c:pt idx="0">
                  <c:v>All Others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0%</c:formatCode>
                <c:ptCount val="5"/>
                <c:pt idx="0">
                  <c:v>0.67</c:v>
                </c:pt>
                <c:pt idx="1">
                  <c:v>0.65</c:v>
                </c:pt>
                <c:pt idx="2">
                  <c:v>0.64</c:v>
                </c:pt>
                <c:pt idx="3">
                  <c:v>0.62</c:v>
                </c:pt>
                <c:pt idx="4">
                  <c:v>0.61</c:v>
                </c:pt>
              </c:numCache>
            </c:numRef>
          </c:val>
          <c:extLst>
            <c:ext xmlns:c16="http://schemas.microsoft.com/office/drawing/2014/chart" uri="{C3380CC4-5D6E-409C-BE32-E72D297353CC}">
              <c16:uniqueId val="{00000001-D3ED-4897-83E5-148A6FF0DA33}"/>
            </c:ext>
          </c:extLst>
        </c:ser>
        <c:dLbls>
          <c:showLegendKey val="0"/>
          <c:showVal val="0"/>
          <c:showCatName val="0"/>
          <c:showSerName val="0"/>
          <c:showPercent val="0"/>
          <c:showBubbleSize val="0"/>
        </c:dLbls>
        <c:gapWidth val="97"/>
        <c:overlap val="100"/>
        <c:axId val="1438853855"/>
        <c:axId val="1438854335"/>
      </c:barChart>
      <c:catAx>
        <c:axId val="1438853855"/>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1438854335"/>
        <c:crosses val="autoZero"/>
        <c:auto val="1"/>
        <c:lblAlgn val="ctr"/>
        <c:lblOffset val="100"/>
        <c:noMultiLvlLbl val="0"/>
      </c:catAx>
      <c:valAx>
        <c:axId val="1438854335"/>
        <c:scaling>
          <c:orientation val="minMax"/>
        </c:scaling>
        <c:delete val="1"/>
        <c:axPos val="l"/>
        <c:numFmt formatCode="0%" sourceLinked="1"/>
        <c:majorTickMark val="none"/>
        <c:minorTickMark val="none"/>
        <c:tickLblPos val="nextTo"/>
        <c:crossAx val="1438853855"/>
        <c:crosses val="autoZero"/>
        <c:crossBetween val="between"/>
      </c:valAx>
      <c:spPr>
        <a:noFill/>
        <a:ln>
          <a:noFill/>
        </a:ln>
        <a:effectLst/>
      </c:spPr>
    </c:plotArea>
    <c:legend>
      <c:legendPos val="t"/>
      <c:layout>
        <c:manualLayout>
          <c:xMode val="edge"/>
          <c:yMode val="edge"/>
          <c:x val="0.23665187126513865"/>
          <c:y val="2.9356037179703045E-3"/>
          <c:w val="0.52471105092532755"/>
          <c:h val="7.781052268695520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75BE-4B78-B2D1-EA92143F2EBE}"/>
              </c:ext>
            </c:extLst>
          </c:dPt>
          <c:dPt>
            <c:idx val="1"/>
            <c:invertIfNegative val="0"/>
            <c:bubble3D val="0"/>
            <c:spPr>
              <a:solidFill>
                <a:srgbClr val="DDDDDD"/>
              </a:solidFill>
              <a:ln>
                <a:noFill/>
              </a:ln>
              <a:effectLst/>
            </c:spPr>
            <c:extLst>
              <c:ext xmlns:c16="http://schemas.microsoft.com/office/drawing/2014/chart" uri="{C3380CC4-5D6E-409C-BE32-E72D297353CC}">
                <c16:uniqueId val="{00000003-75BE-4B78-B2D1-EA92143F2EBE}"/>
              </c:ext>
            </c:extLst>
          </c:dPt>
          <c:dPt>
            <c:idx val="2"/>
            <c:invertIfNegative val="0"/>
            <c:bubble3D val="0"/>
            <c:spPr>
              <a:solidFill>
                <a:srgbClr val="DDDDDD"/>
              </a:solidFill>
              <a:ln>
                <a:noFill/>
              </a:ln>
              <a:effectLst/>
            </c:spPr>
            <c:extLst>
              <c:ext xmlns:c16="http://schemas.microsoft.com/office/drawing/2014/chart" uri="{C3380CC4-5D6E-409C-BE32-E72D297353CC}">
                <c16:uniqueId val="{00000005-75BE-4B78-B2D1-EA92143F2EBE}"/>
              </c:ext>
            </c:extLst>
          </c:dPt>
          <c:dPt>
            <c:idx val="3"/>
            <c:invertIfNegative val="0"/>
            <c:bubble3D val="0"/>
            <c:spPr>
              <a:solidFill>
                <a:srgbClr val="DDDDDD"/>
              </a:solidFill>
              <a:ln>
                <a:noFill/>
              </a:ln>
              <a:effectLst/>
            </c:spPr>
            <c:extLst>
              <c:ext xmlns:c16="http://schemas.microsoft.com/office/drawing/2014/chart" uri="{C3380CC4-5D6E-409C-BE32-E72D297353CC}">
                <c16:uniqueId val="{00000007-75BE-4B78-B2D1-EA92143F2EBE}"/>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75BE-4B78-B2D1-EA92143F2EBE}"/>
            </c:ext>
          </c:extLst>
        </c:ser>
        <c:ser>
          <c:idx val="1"/>
          <c:order val="1"/>
          <c:tx>
            <c:strRef>
              <c:f>Sheet1!$C$1</c:f>
              <c:strCache>
                <c:ptCount val="1"/>
                <c:pt idx="0">
                  <c:v>November '23</c:v>
                </c:pt>
              </c:strCache>
            </c:strRef>
          </c:tx>
          <c:spPr>
            <a:solidFill>
              <a:srgbClr val="B2B2B2"/>
            </a:solidFill>
            <a:ln>
              <a:noFill/>
            </a:ln>
            <a:effectLst/>
          </c:spPr>
          <c:invertIfNegative val="0"/>
          <c:dPt>
            <c:idx val="0"/>
            <c:invertIfNegative val="0"/>
            <c:bubble3D val="0"/>
            <c:spPr>
              <a:solidFill>
                <a:srgbClr val="B2B2B2"/>
              </a:solidFill>
              <a:ln>
                <a:noFill/>
              </a:ln>
              <a:effectLst/>
            </c:spPr>
            <c:extLst>
              <c:ext xmlns:c16="http://schemas.microsoft.com/office/drawing/2014/chart" uri="{C3380CC4-5D6E-409C-BE32-E72D297353CC}">
                <c16:uniqueId val="{0000000A-75BE-4B78-B2D1-EA92143F2EBE}"/>
              </c:ext>
            </c:extLst>
          </c:dPt>
          <c:dPt>
            <c:idx val="1"/>
            <c:invertIfNegative val="0"/>
            <c:bubble3D val="0"/>
            <c:spPr>
              <a:solidFill>
                <a:srgbClr val="B2B2B2"/>
              </a:solidFill>
              <a:ln>
                <a:noFill/>
              </a:ln>
              <a:effectLst/>
            </c:spPr>
            <c:extLst>
              <c:ext xmlns:c16="http://schemas.microsoft.com/office/drawing/2014/chart" uri="{C3380CC4-5D6E-409C-BE32-E72D297353CC}">
                <c16:uniqueId val="{0000000C-75BE-4B78-B2D1-EA92143F2EBE}"/>
              </c:ext>
            </c:extLst>
          </c:dPt>
          <c:dPt>
            <c:idx val="2"/>
            <c:invertIfNegative val="0"/>
            <c:bubble3D val="0"/>
            <c:spPr>
              <a:solidFill>
                <a:srgbClr val="B2B2B2"/>
              </a:solidFill>
              <a:ln>
                <a:noFill/>
              </a:ln>
              <a:effectLst/>
            </c:spPr>
            <c:extLst>
              <c:ext xmlns:c16="http://schemas.microsoft.com/office/drawing/2014/chart" uri="{C3380CC4-5D6E-409C-BE32-E72D297353CC}">
                <c16:uniqueId val="{0000000E-75BE-4B78-B2D1-EA92143F2EBE}"/>
              </c:ext>
            </c:extLst>
          </c:dPt>
          <c:dPt>
            <c:idx val="3"/>
            <c:invertIfNegative val="0"/>
            <c:bubble3D val="0"/>
            <c:spPr>
              <a:solidFill>
                <a:srgbClr val="B2B2B2"/>
              </a:solidFill>
              <a:ln>
                <a:noFill/>
              </a:ln>
              <a:effectLst/>
            </c:spPr>
            <c:extLst>
              <c:ext xmlns:c16="http://schemas.microsoft.com/office/drawing/2014/chart" uri="{C3380CC4-5D6E-409C-BE32-E72D297353CC}">
                <c16:uniqueId val="{00000010-75BE-4B78-B2D1-EA92143F2EBE}"/>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75BE-4B78-B2D1-EA92143F2EBE}"/>
            </c:ext>
          </c:extLst>
        </c:ser>
        <c:ser>
          <c:idx val="2"/>
          <c:order val="2"/>
          <c:tx>
            <c:strRef>
              <c:f>Sheet1!$D$1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Sheet1!$D$2:$D$5</c:f>
              <c:numCache>
                <c:formatCode>General</c:formatCode>
                <c:ptCount val="4"/>
              </c:numCache>
            </c:numRef>
          </c:val>
          <c:extLst>
            <c:ext xmlns:c16="http://schemas.microsoft.com/office/drawing/2014/chart" uri="{C3380CC4-5D6E-409C-BE32-E72D297353CC}">
              <c16:uniqueId val="{00000010-F2EF-47B4-A0AA-4473E7E38134}"/>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3212712592217"/>
          <c:y val="0.10231487402481136"/>
          <c:w val="0.85218019824253466"/>
          <c:h val="0.89768512597518868"/>
        </c:manualLayout>
      </c:layout>
      <c:barChart>
        <c:barDir val="bar"/>
        <c:grouping val="stacked"/>
        <c:varyColors val="0"/>
        <c:ser>
          <c:idx val="0"/>
          <c:order val="0"/>
          <c:tx>
            <c:strRef>
              <c:f>Sheet1!$B$1</c:f>
              <c:strCache>
                <c:ptCount val="1"/>
                <c:pt idx="0">
                  <c:v>Pay-TV HHs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2024</c:v>
                </c:pt>
                <c:pt idx="2">
                  <c:v>2023</c:v>
                </c:pt>
              </c:numCache>
            </c:numRef>
          </c:cat>
          <c:val>
            <c:numRef>
              <c:f>Sheet1!$B$2:$B$4</c:f>
              <c:numCache>
                <c:formatCode>0%</c:formatCode>
                <c:ptCount val="3"/>
                <c:pt idx="0">
                  <c:v>0.48209999999999997</c:v>
                </c:pt>
                <c:pt idx="1">
                  <c:v>0.51939999999999997</c:v>
                </c:pt>
                <c:pt idx="2">
                  <c:v>0.56699999999999995</c:v>
                </c:pt>
              </c:numCache>
            </c:numRef>
          </c:val>
          <c:extLst>
            <c:ext xmlns:c16="http://schemas.microsoft.com/office/drawing/2014/chart" uri="{C3380CC4-5D6E-409C-BE32-E72D297353CC}">
              <c16:uniqueId val="{00000000-BA4B-437C-A73A-97D6EE490317}"/>
            </c:ext>
          </c:extLst>
        </c:ser>
        <c:ser>
          <c:idx val="1"/>
          <c:order val="1"/>
          <c:tx>
            <c:strRef>
              <c:f>Sheet1!$C$1</c:f>
              <c:strCache>
                <c:ptCount val="1"/>
                <c:pt idx="0">
                  <c:v>Non-Pay TV HHs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2024</c:v>
                </c:pt>
                <c:pt idx="2">
                  <c:v>2023</c:v>
                </c:pt>
              </c:numCache>
            </c:numRef>
          </c:cat>
          <c:val>
            <c:numRef>
              <c:f>Sheet1!$C$2:$C$4</c:f>
              <c:numCache>
                <c:formatCode>0%</c:formatCode>
                <c:ptCount val="3"/>
                <c:pt idx="0">
                  <c:v>0.51790000000000003</c:v>
                </c:pt>
                <c:pt idx="1">
                  <c:v>0.48060000000000003</c:v>
                </c:pt>
                <c:pt idx="2">
                  <c:v>0.433</c:v>
                </c:pt>
              </c:numCache>
            </c:numRef>
          </c:val>
          <c:extLst>
            <c:ext xmlns:c16="http://schemas.microsoft.com/office/drawing/2014/chart" uri="{C3380CC4-5D6E-409C-BE32-E72D297353CC}">
              <c16:uniqueId val="{00000001-BA4B-437C-A73A-97D6EE490317}"/>
            </c:ext>
          </c:extLst>
        </c:ser>
        <c:dLbls>
          <c:showLegendKey val="0"/>
          <c:showVal val="0"/>
          <c:showCatName val="0"/>
          <c:showSerName val="0"/>
          <c:showPercent val="0"/>
          <c:showBubbleSize val="0"/>
        </c:dLbls>
        <c:gapWidth val="150"/>
        <c:overlap val="100"/>
        <c:axId val="883731288"/>
        <c:axId val="883732600"/>
      </c:barChart>
      <c:catAx>
        <c:axId val="88373128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max val="1"/>
        </c:scaling>
        <c:delete val="1"/>
        <c:axPos val="t"/>
        <c:numFmt formatCode="0%" sourceLinked="1"/>
        <c:majorTickMark val="none"/>
        <c:minorTickMark val="none"/>
        <c:tickLblPos val="nextTo"/>
        <c:crossAx val="883731288"/>
        <c:crosses val="autoZero"/>
        <c:crossBetween val="between"/>
      </c:valAx>
      <c:spPr>
        <a:noFill/>
        <a:ln>
          <a:noFill/>
        </a:ln>
        <a:effectLst/>
      </c:spPr>
    </c:plotArea>
    <c:legend>
      <c:legendPos val="b"/>
      <c:layout>
        <c:manualLayout>
          <c:xMode val="edge"/>
          <c:yMode val="edge"/>
          <c:x val="0.23518819048761128"/>
          <c:y val="8.5003952715025557E-3"/>
          <c:w val="0.52074185047144494"/>
          <c:h val="9.1813125284744501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0.16022051580507671"/>
          <c:w val="0.9634538971042772"/>
          <c:h val="0.69215870558402737"/>
        </c:manualLayout>
      </c:layout>
      <c:barChart>
        <c:barDir val="col"/>
        <c:grouping val="clustered"/>
        <c:varyColors val="0"/>
        <c:ser>
          <c:idx val="0"/>
          <c:order val="0"/>
          <c:tx>
            <c:strRef>
              <c:f>Sheet1!$B$1</c:f>
              <c:strCache>
                <c:ptCount val="1"/>
                <c:pt idx="0">
                  <c:v>November '22</c:v>
                </c:pt>
              </c:strCache>
            </c:strRef>
          </c:tx>
          <c:spPr>
            <a:solidFill>
              <a:srgbClr val="A343FF"/>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665E-4136-818B-859364DE8F98}"/>
              </c:ext>
            </c:extLst>
          </c:dPt>
          <c:dPt>
            <c:idx val="1"/>
            <c:invertIfNegative val="0"/>
            <c:bubble3D val="0"/>
            <c:spPr>
              <a:solidFill>
                <a:srgbClr val="C1F2FF"/>
              </a:solidFill>
              <a:ln>
                <a:noFill/>
              </a:ln>
              <a:effectLst/>
            </c:spPr>
            <c:extLst>
              <c:ext xmlns:c16="http://schemas.microsoft.com/office/drawing/2014/chart" uri="{C3380CC4-5D6E-409C-BE32-E72D297353CC}">
                <c16:uniqueId val="{00000003-665E-4136-818B-859364DE8F98}"/>
              </c:ext>
            </c:extLst>
          </c:dPt>
          <c:dPt>
            <c:idx val="2"/>
            <c:invertIfNegative val="0"/>
            <c:bubble3D val="0"/>
            <c:spPr>
              <a:solidFill>
                <a:srgbClr val="F7A7CB"/>
              </a:solidFill>
              <a:ln>
                <a:noFill/>
              </a:ln>
              <a:effectLst/>
            </c:spPr>
            <c:extLst>
              <c:ext xmlns:c16="http://schemas.microsoft.com/office/drawing/2014/chart" uri="{C3380CC4-5D6E-409C-BE32-E72D297353CC}">
                <c16:uniqueId val="{00000005-665E-4136-818B-859364DE8F98}"/>
              </c:ext>
            </c:extLst>
          </c:dPt>
          <c:dPt>
            <c:idx val="3"/>
            <c:invertIfNegative val="0"/>
            <c:bubble3D val="0"/>
            <c:spPr>
              <a:solidFill>
                <a:srgbClr val="B3E3D8"/>
              </a:solidFill>
              <a:ln>
                <a:noFill/>
              </a:ln>
              <a:effectLst/>
            </c:spPr>
            <c:extLst>
              <c:ext xmlns:c16="http://schemas.microsoft.com/office/drawing/2014/chart" uri="{C3380CC4-5D6E-409C-BE32-E72D297353CC}">
                <c16:uniqueId val="{0000000C-8545-4B84-92C7-ABEE1F70A68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0.56000000000000005</c:v>
                </c:pt>
                <c:pt idx="1">
                  <c:v>0.68</c:v>
                </c:pt>
                <c:pt idx="2">
                  <c:v>0.63</c:v>
                </c:pt>
                <c:pt idx="3">
                  <c:v>0.42</c:v>
                </c:pt>
              </c:numCache>
            </c:numRef>
          </c:val>
          <c:extLst>
            <c:ext xmlns:c16="http://schemas.microsoft.com/office/drawing/2014/chart" uri="{C3380CC4-5D6E-409C-BE32-E72D297353CC}">
              <c16:uniqueId val="{00000008-665E-4136-818B-859364DE8F98}"/>
            </c:ext>
          </c:extLst>
        </c:ser>
        <c:ser>
          <c:idx val="1"/>
          <c:order val="1"/>
          <c:tx>
            <c:strRef>
              <c:f>Sheet1!$C$1</c:f>
              <c:strCache>
                <c:ptCount val="1"/>
                <c:pt idx="0">
                  <c:v>November '23</c:v>
                </c:pt>
              </c:strCache>
            </c:strRef>
          </c:tx>
          <c:spPr>
            <a:solidFill>
              <a:schemeClr val="accent2"/>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A-665E-4136-818B-859364DE8F98}"/>
              </c:ext>
            </c:extLst>
          </c:dPt>
          <c:dPt>
            <c:idx val="1"/>
            <c:invertIfNegative val="0"/>
            <c:bubble3D val="0"/>
            <c:spPr>
              <a:solidFill>
                <a:srgbClr val="75E1FF"/>
              </a:solidFill>
              <a:ln>
                <a:noFill/>
              </a:ln>
              <a:effectLst/>
            </c:spPr>
            <c:extLst>
              <c:ext xmlns:c16="http://schemas.microsoft.com/office/drawing/2014/chart" uri="{C3380CC4-5D6E-409C-BE32-E72D297353CC}">
                <c16:uniqueId val="{0000000C-665E-4136-818B-859364DE8F98}"/>
              </c:ext>
            </c:extLst>
          </c:dPt>
          <c:dPt>
            <c:idx val="2"/>
            <c:invertIfNegative val="0"/>
            <c:bubble3D val="0"/>
            <c:spPr>
              <a:solidFill>
                <a:srgbClr val="F05EA0"/>
              </a:solidFill>
              <a:ln>
                <a:noFill/>
              </a:ln>
              <a:effectLst/>
            </c:spPr>
            <c:extLst>
              <c:ext xmlns:c16="http://schemas.microsoft.com/office/drawing/2014/chart" uri="{C3380CC4-5D6E-409C-BE32-E72D297353CC}">
                <c16:uniqueId val="{0000000E-665E-4136-818B-859364DE8F98}"/>
              </c:ext>
            </c:extLst>
          </c:dPt>
          <c:dPt>
            <c:idx val="3"/>
            <c:invertIfNegative val="0"/>
            <c:bubble3D val="0"/>
            <c:spPr>
              <a:solidFill>
                <a:srgbClr val="91D7C6"/>
              </a:solidFill>
              <a:ln>
                <a:noFill/>
              </a:ln>
              <a:effectLst/>
            </c:spPr>
            <c:extLst>
              <c:ext xmlns:c16="http://schemas.microsoft.com/office/drawing/2014/chart" uri="{C3380CC4-5D6E-409C-BE32-E72D297353CC}">
                <c16:uniqueId val="{0000000D-8545-4B84-92C7-ABEE1F70A68D}"/>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0.6008</c:v>
                </c:pt>
                <c:pt idx="1">
                  <c:v>0.68159999999999998</c:v>
                </c:pt>
                <c:pt idx="2">
                  <c:v>0.68140000000000001</c:v>
                </c:pt>
                <c:pt idx="3">
                  <c:v>0.48509999999999998</c:v>
                </c:pt>
              </c:numCache>
            </c:numRef>
          </c:val>
          <c:extLst>
            <c:ext xmlns:c16="http://schemas.microsoft.com/office/drawing/2014/chart" uri="{C3380CC4-5D6E-409C-BE32-E72D297353CC}">
              <c16:uniqueId val="{00000011-665E-4136-818B-859364DE8F98}"/>
            </c:ext>
          </c:extLst>
        </c:ser>
        <c:ser>
          <c:idx val="2"/>
          <c:order val="2"/>
          <c:tx>
            <c:strRef>
              <c:f>Sheet1!$D$1</c:f>
              <c:strCache>
                <c:ptCount val="1"/>
                <c:pt idx="0">
                  <c:v>November '24</c:v>
                </c:pt>
              </c:strCache>
            </c:strRef>
          </c:tx>
          <c:spPr>
            <a:solidFill>
              <a:schemeClr val="accent3"/>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11-802F-4FBD-BF0B-F2D50DB99AF1}"/>
              </c:ext>
            </c:extLst>
          </c:dPt>
          <c:dPt>
            <c:idx val="1"/>
            <c:invertIfNegative val="0"/>
            <c:bubble3D val="0"/>
            <c:spPr>
              <a:solidFill>
                <a:srgbClr val="00BFF2"/>
              </a:solidFill>
              <a:ln>
                <a:noFill/>
              </a:ln>
              <a:effectLst/>
            </c:spPr>
            <c:extLst>
              <c:ext xmlns:c16="http://schemas.microsoft.com/office/drawing/2014/chart" uri="{C3380CC4-5D6E-409C-BE32-E72D297353CC}">
                <c16:uniqueId val="{00000013-802F-4FBD-BF0B-F2D50DB99AF1}"/>
              </c:ext>
            </c:extLst>
          </c:dPt>
          <c:dPt>
            <c:idx val="2"/>
            <c:invertIfNegative val="0"/>
            <c:bubble3D val="0"/>
            <c:spPr>
              <a:solidFill>
                <a:srgbClr val="ED3C8D"/>
              </a:solidFill>
              <a:ln>
                <a:noFill/>
              </a:ln>
              <a:effectLst/>
            </c:spPr>
            <c:extLst>
              <c:ext xmlns:c16="http://schemas.microsoft.com/office/drawing/2014/chart" uri="{C3380CC4-5D6E-409C-BE32-E72D297353CC}">
                <c16:uniqueId val="{00000015-802F-4FBD-BF0B-F2D50DB99AF1}"/>
              </c:ext>
            </c:extLst>
          </c:dPt>
          <c:dPt>
            <c:idx val="3"/>
            <c:invertIfNegative val="0"/>
            <c:bubble3D val="0"/>
            <c:spPr>
              <a:solidFill>
                <a:srgbClr val="4EBEA4"/>
              </a:solidFill>
              <a:ln>
                <a:noFill/>
              </a:ln>
              <a:effectLst/>
            </c:spPr>
            <c:extLst>
              <c:ext xmlns:c16="http://schemas.microsoft.com/office/drawing/2014/chart" uri="{C3380CC4-5D6E-409C-BE32-E72D297353CC}">
                <c16:uniqueId val="{00000017-802F-4FBD-BF0B-F2D50DB99AF1}"/>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Sheet1!$D$2:$D$5</c:f>
              <c:numCache>
                <c:formatCode>0%</c:formatCode>
                <c:ptCount val="4"/>
                <c:pt idx="0">
                  <c:v>0.59550000000000003</c:v>
                </c:pt>
                <c:pt idx="1">
                  <c:v>0.69</c:v>
                </c:pt>
                <c:pt idx="2">
                  <c:v>0.67859999999999998</c:v>
                </c:pt>
                <c:pt idx="3">
                  <c:v>0.46839999999999998</c:v>
                </c:pt>
              </c:numCache>
            </c:numRef>
          </c:val>
          <c:extLst>
            <c:ext xmlns:c16="http://schemas.microsoft.com/office/drawing/2014/chart" uri="{C3380CC4-5D6E-409C-BE32-E72D297353CC}">
              <c16:uniqueId val="{00000010-5F8E-4877-A8E4-A965F7EE7D8B}"/>
            </c:ext>
          </c:extLst>
        </c:ser>
        <c:dLbls>
          <c:showLegendKey val="0"/>
          <c:showVal val="0"/>
          <c:showCatName val="0"/>
          <c:showSerName val="0"/>
          <c:showPercent val="0"/>
          <c:showBubbleSize val="0"/>
        </c:dLbls>
        <c:gapWidth val="176"/>
        <c:overlap val="-22"/>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'22</c:v>
                </c:pt>
              </c:strCache>
            </c:strRef>
          </c:tx>
          <c:spPr>
            <a:solidFill>
              <a:srgbClr val="DDDDDD"/>
            </a:solidFill>
            <a:ln>
              <a:noFill/>
            </a:ln>
            <a:effectLst/>
          </c:spPr>
          <c:invertIfNegative val="0"/>
          <c:dPt>
            <c:idx val="0"/>
            <c:invertIfNegative val="0"/>
            <c:bubble3D val="0"/>
            <c:spPr>
              <a:solidFill>
                <a:srgbClr val="DDDDDD"/>
              </a:solidFill>
              <a:ln>
                <a:noFill/>
              </a:ln>
              <a:effectLst/>
            </c:spPr>
            <c:extLst>
              <c:ext xmlns:c16="http://schemas.microsoft.com/office/drawing/2014/chart" uri="{C3380CC4-5D6E-409C-BE32-E72D297353CC}">
                <c16:uniqueId val="{00000001-6C0A-4A89-9E77-11FA64A03B8B}"/>
              </c:ext>
            </c:extLst>
          </c:dPt>
          <c:dPt>
            <c:idx val="1"/>
            <c:invertIfNegative val="0"/>
            <c:bubble3D val="0"/>
            <c:spPr>
              <a:solidFill>
                <a:srgbClr val="DDDDDD"/>
              </a:solidFill>
              <a:ln>
                <a:noFill/>
              </a:ln>
              <a:effectLst/>
            </c:spPr>
            <c:extLst>
              <c:ext xmlns:c16="http://schemas.microsoft.com/office/drawing/2014/chart" uri="{C3380CC4-5D6E-409C-BE32-E72D297353CC}">
                <c16:uniqueId val="{00000003-6C0A-4A89-9E77-11FA64A03B8B}"/>
              </c:ext>
            </c:extLst>
          </c:dPt>
          <c:dPt>
            <c:idx val="2"/>
            <c:invertIfNegative val="0"/>
            <c:bubble3D val="0"/>
            <c:spPr>
              <a:solidFill>
                <a:srgbClr val="DDDDDD"/>
              </a:solidFill>
              <a:ln>
                <a:noFill/>
              </a:ln>
              <a:effectLst/>
            </c:spPr>
            <c:extLst>
              <c:ext xmlns:c16="http://schemas.microsoft.com/office/drawing/2014/chart" uri="{C3380CC4-5D6E-409C-BE32-E72D297353CC}">
                <c16:uniqueId val="{00000005-6C0A-4A89-9E77-11FA64A03B8B}"/>
              </c:ext>
            </c:extLst>
          </c:dPt>
          <c:dPt>
            <c:idx val="3"/>
            <c:invertIfNegative val="0"/>
            <c:bubble3D val="0"/>
            <c:spPr>
              <a:solidFill>
                <a:srgbClr val="DDDDDD"/>
              </a:solidFill>
              <a:ln>
                <a:noFill/>
              </a:ln>
              <a:effectLst/>
            </c:spPr>
            <c:extLst>
              <c:ext xmlns:c16="http://schemas.microsoft.com/office/drawing/2014/chart" uri="{C3380CC4-5D6E-409C-BE32-E72D297353CC}">
                <c16:uniqueId val="{00000007-6C0A-4A89-9E77-11FA64A03B8B}"/>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Sheet1!$B$2:$B$5</c:f>
              <c:numCache>
                <c:formatCode>General</c:formatCode>
                <c:ptCount val="4"/>
              </c:numCache>
            </c:numRef>
          </c:val>
          <c:extLst>
            <c:ext xmlns:c16="http://schemas.microsoft.com/office/drawing/2014/chart" uri="{C3380CC4-5D6E-409C-BE32-E72D297353CC}">
              <c16:uniqueId val="{00000008-6C0A-4A89-9E77-11FA64A03B8B}"/>
            </c:ext>
          </c:extLst>
        </c:ser>
        <c:ser>
          <c:idx val="1"/>
          <c:order val="1"/>
          <c:tx>
            <c:strRef>
              <c:f>Sheet1!$C$1</c:f>
              <c:strCache>
                <c:ptCount val="1"/>
                <c:pt idx="0">
                  <c:v>November '23</c:v>
                </c:pt>
              </c:strCache>
            </c:strRef>
          </c:tx>
          <c:spPr>
            <a:solidFill>
              <a:srgbClr val="B2B2B2"/>
            </a:solidFill>
            <a:ln>
              <a:noFill/>
            </a:ln>
            <a:effectLst/>
          </c:spPr>
          <c:invertIfNegative val="0"/>
          <c:dPt>
            <c:idx val="0"/>
            <c:invertIfNegative val="0"/>
            <c:bubble3D val="0"/>
            <c:spPr>
              <a:solidFill>
                <a:srgbClr val="B2B2B2"/>
              </a:solidFill>
              <a:ln>
                <a:noFill/>
              </a:ln>
              <a:effectLst/>
            </c:spPr>
            <c:extLst>
              <c:ext xmlns:c16="http://schemas.microsoft.com/office/drawing/2014/chart" uri="{C3380CC4-5D6E-409C-BE32-E72D297353CC}">
                <c16:uniqueId val="{0000000A-6C0A-4A89-9E77-11FA64A03B8B}"/>
              </c:ext>
            </c:extLst>
          </c:dPt>
          <c:dPt>
            <c:idx val="1"/>
            <c:invertIfNegative val="0"/>
            <c:bubble3D val="0"/>
            <c:spPr>
              <a:solidFill>
                <a:srgbClr val="B2B2B2"/>
              </a:solidFill>
              <a:ln>
                <a:noFill/>
              </a:ln>
              <a:effectLst/>
            </c:spPr>
            <c:extLst>
              <c:ext xmlns:c16="http://schemas.microsoft.com/office/drawing/2014/chart" uri="{C3380CC4-5D6E-409C-BE32-E72D297353CC}">
                <c16:uniqueId val="{0000000C-6C0A-4A89-9E77-11FA64A03B8B}"/>
              </c:ext>
            </c:extLst>
          </c:dPt>
          <c:dPt>
            <c:idx val="2"/>
            <c:invertIfNegative val="0"/>
            <c:bubble3D val="0"/>
            <c:spPr>
              <a:solidFill>
                <a:srgbClr val="B2B2B2"/>
              </a:solidFill>
              <a:ln>
                <a:noFill/>
              </a:ln>
              <a:effectLst/>
            </c:spPr>
            <c:extLst>
              <c:ext xmlns:c16="http://schemas.microsoft.com/office/drawing/2014/chart" uri="{C3380CC4-5D6E-409C-BE32-E72D297353CC}">
                <c16:uniqueId val="{0000000E-6C0A-4A89-9E77-11FA64A03B8B}"/>
              </c:ext>
            </c:extLst>
          </c:dPt>
          <c:dPt>
            <c:idx val="3"/>
            <c:invertIfNegative val="0"/>
            <c:bubble3D val="0"/>
            <c:spPr>
              <a:solidFill>
                <a:srgbClr val="B2B2B2"/>
              </a:solidFill>
              <a:ln>
                <a:noFill/>
              </a:ln>
              <a:effectLst/>
            </c:spPr>
            <c:extLst>
              <c:ext xmlns:c16="http://schemas.microsoft.com/office/drawing/2014/chart" uri="{C3380CC4-5D6E-409C-BE32-E72D297353CC}">
                <c16:uniqueId val="{00000010-6C0A-4A89-9E77-11FA64A03B8B}"/>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3">
                  <c:v>A50+</c:v>
                </c:pt>
              </c:strCache>
            </c:strRef>
          </c:cat>
          <c:val>
            <c:numRef>
              <c:f>Sheet1!$C$2:$C$5</c:f>
              <c:numCache>
                <c:formatCode>General</c:formatCode>
                <c:ptCount val="4"/>
              </c:numCache>
            </c:numRef>
          </c:val>
          <c:extLst>
            <c:ext xmlns:c16="http://schemas.microsoft.com/office/drawing/2014/chart" uri="{C3380CC4-5D6E-409C-BE32-E72D297353CC}">
              <c16:uniqueId val="{00000011-6C0A-4A89-9E77-11FA64A03B8B}"/>
            </c:ext>
          </c:extLst>
        </c:ser>
        <c:ser>
          <c:idx val="2"/>
          <c:order val="2"/>
          <c:tx>
            <c:strRef>
              <c:f>Sheet1!$D$1</c:f>
              <c:strCache>
                <c:ptCount val="1"/>
                <c:pt idx="0">
                  <c:v>November '24</c:v>
                </c:pt>
              </c:strCache>
            </c:strRef>
          </c:tx>
          <c:spPr>
            <a:solidFill>
              <a:srgbClr val="7F7F7F"/>
            </a:solidFill>
            <a:ln>
              <a:noFill/>
            </a:ln>
            <a:effectLst/>
          </c:spPr>
          <c:invertIfNegative val="0"/>
          <c:cat>
            <c:strRef>
              <c:f>Sheet1!$A$2:$A$5</c:f>
              <c:strCache>
                <c:ptCount val="4"/>
                <c:pt idx="3">
                  <c:v>A50+</c:v>
                </c:pt>
              </c:strCache>
            </c:strRef>
          </c:cat>
          <c:val>
            <c:numRef>
              <c:f>Sheet1!$D$2:$D$5</c:f>
              <c:numCache>
                <c:formatCode>General</c:formatCode>
                <c:ptCount val="4"/>
              </c:numCache>
            </c:numRef>
          </c:val>
          <c:extLst>
            <c:ext xmlns:c16="http://schemas.microsoft.com/office/drawing/2014/chart" uri="{C3380CC4-5D6E-409C-BE32-E72D297353CC}">
              <c16:uniqueId val="{00000010-1302-4D6A-A7FB-B7FC3ACAF4AC}"/>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53172313749125E-2"/>
          <c:y val="0.15264837468925596"/>
          <c:w val="0.9760936553725017"/>
          <c:h val="0.73710455231249172"/>
        </c:manualLayout>
      </c:layout>
      <c:barChart>
        <c:barDir val="col"/>
        <c:grouping val="clustered"/>
        <c:varyColors val="0"/>
        <c:ser>
          <c:idx val="0"/>
          <c:order val="0"/>
          <c:tx>
            <c:strRef>
              <c:f>Sheet1!$B$1</c:f>
              <c:strCache>
                <c:ptCount val="1"/>
                <c:pt idx="0">
                  <c:v>Nov '22</c:v>
                </c:pt>
              </c:strCache>
            </c:strRef>
          </c:tx>
          <c:spPr>
            <a:solidFill>
              <a:srgbClr val="DDDDDD"/>
            </a:solidFill>
            <a:ln>
              <a:noFill/>
            </a:ln>
            <a:effectLst/>
          </c:spPr>
          <c:invertIfNegative val="0"/>
          <c:dPt>
            <c:idx val="0"/>
            <c:invertIfNegative val="0"/>
            <c:bubble3D val="0"/>
            <c:spPr>
              <a:solidFill>
                <a:srgbClr val="E4C9FF"/>
              </a:solidFill>
              <a:ln>
                <a:noFill/>
              </a:ln>
              <a:effectLst/>
            </c:spPr>
            <c:extLst>
              <c:ext xmlns:c16="http://schemas.microsoft.com/office/drawing/2014/chart" uri="{C3380CC4-5D6E-409C-BE32-E72D297353CC}">
                <c16:uniqueId val="{00000001-0B59-4280-AD72-054F726D0D22}"/>
              </c:ext>
            </c:extLst>
          </c:dPt>
          <c:dPt>
            <c:idx val="1"/>
            <c:invertIfNegative val="0"/>
            <c:bubble3D val="0"/>
            <c:spPr>
              <a:solidFill>
                <a:srgbClr val="C1F2FF"/>
              </a:solidFill>
              <a:ln>
                <a:noFill/>
              </a:ln>
              <a:effectLst/>
            </c:spPr>
            <c:extLst>
              <c:ext xmlns:c16="http://schemas.microsoft.com/office/drawing/2014/chart" uri="{C3380CC4-5D6E-409C-BE32-E72D297353CC}">
                <c16:uniqueId val="{00000004-0B59-4280-AD72-054F726D0D22}"/>
              </c:ext>
            </c:extLst>
          </c:dPt>
          <c:dPt>
            <c:idx val="2"/>
            <c:invertIfNegative val="0"/>
            <c:bubble3D val="0"/>
            <c:spPr>
              <a:solidFill>
                <a:srgbClr val="F7A7CB"/>
              </a:solidFill>
              <a:ln>
                <a:noFill/>
              </a:ln>
              <a:effectLst/>
            </c:spPr>
            <c:extLst>
              <c:ext xmlns:c16="http://schemas.microsoft.com/office/drawing/2014/chart" uri="{C3380CC4-5D6E-409C-BE32-E72D297353CC}">
                <c16:uniqueId val="{00000007-0B59-4280-AD72-054F726D0D22}"/>
              </c:ext>
            </c:extLst>
          </c:dPt>
          <c:dPt>
            <c:idx val="3"/>
            <c:invertIfNegative val="0"/>
            <c:bubble3D val="0"/>
            <c:spPr>
              <a:solidFill>
                <a:srgbClr val="B3E3D8"/>
              </a:solidFill>
              <a:ln>
                <a:noFill/>
              </a:ln>
              <a:effectLst/>
            </c:spPr>
            <c:extLst>
              <c:ext xmlns:c16="http://schemas.microsoft.com/office/drawing/2014/chart" uri="{C3380CC4-5D6E-409C-BE32-E72D297353CC}">
                <c16:uniqueId val="{0000000A-0B59-4280-AD72-054F726D0D2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0.3856</c:v>
                </c:pt>
                <c:pt idx="1">
                  <c:v>0.4965</c:v>
                </c:pt>
                <c:pt idx="2">
                  <c:v>0.4299</c:v>
                </c:pt>
                <c:pt idx="3">
                  <c:v>0.2641</c:v>
                </c:pt>
              </c:numCache>
            </c:numRef>
          </c:val>
          <c:extLst>
            <c:ext xmlns:c16="http://schemas.microsoft.com/office/drawing/2014/chart" uri="{C3380CC4-5D6E-409C-BE32-E72D297353CC}">
              <c16:uniqueId val="{00000000-0B12-41E1-B694-85FF1681E88B}"/>
            </c:ext>
          </c:extLst>
        </c:ser>
        <c:ser>
          <c:idx val="1"/>
          <c:order val="1"/>
          <c:tx>
            <c:strRef>
              <c:f>Sheet1!$C$1</c:f>
              <c:strCache>
                <c:ptCount val="1"/>
                <c:pt idx="0">
                  <c:v>Nov '23</c:v>
                </c:pt>
              </c:strCache>
            </c:strRef>
          </c:tx>
          <c:spPr>
            <a:solidFill>
              <a:srgbClr val="B2B2B2"/>
            </a:solidFill>
            <a:ln>
              <a:noFill/>
            </a:ln>
            <a:effectLst/>
          </c:spPr>
          <c:invertIfNegative val="0"/>
          <c:dPt>
            <c:idx val="0"/>
            <c:invertIfNegative val="0"/>
            <c:bubble3D val="0"/>
            <c:spPr>
              <a:solidFill>
                <a:srgbClr val="7B70E2"/>
              </a:solidFill>
              <a:ln>
                <a:noFill/>
              </a:ln>
              <a:effectLst/>
            </c:spPr>
            <c:extLst>
              <c:ext xmlns:c16="http://schemas.microsoft.com/office/drawing/2014/chart" uri="{C3380CC4-5D6E-409C-BE32-E72D297353CC}">
                <c16:uniqueId val="{00000002-0B59-4280-AD72-054F726D0D22}"/>
              </c:ext>
            </c:extLst>
          </c:dPt>
          <c:dPt>
            <c:idx val="1"/>
            <c:invertIfNegative val="0"/>
            <c:bubble3D val="0"/>
            <c:spPr>
              <a:solidFill>
                <a:srgbClr val="75E1FF"/>
              </a:solidFill>
              <a:ln>
                <a:noFill/>
              </a:ln>
              <a:effectLst/>
            </c:spPr>
            <c:extLst>
              <c:ext xmlns:c16="http://schemas.microsoft.com/office/drawing/2014/chart" uri="{C3380CC4-5D6E-409C-BE32-E72D297353CC}">
                <c16:uniqueId val="{00000005-0B59-4280-AD72-054F726D0D22}"/>
              </c:ext>
            </c:extLst>
          </c:dPt>
          <c:dPt>
            <c:idx val="2"/>
            <c:invertIfNegative val="0"/>
            <c:bubble3D val="0"/>
            <c:spPr>
              <a:solidFill>
                <a:srgbClr val="F05EA0"/>
              </a:solidFill>
              <a:ln>
                <a:noFill/>
              </a:ln>
              <a:effectLst/>
            </c:spPr>
            <c:extLst>
              <c:ext xmlns:c16="http://schemas.microsoft.com/office/drawing/2014/chart" uri="{C3380CC4-5D6E-409C-BE32-E72D297353CC}">
                <c16:uniqueId val="{00000008-0B59-4280-AD72-054F726D0D22}"/>
              </c:ext>
            </c:extLst>
          </c:dPt>
          <c:dPt>
            <c:idx val="3"/>
            <c:invertIfNegative val="0"/>
            <c:bubble3D val="0"/>
            <c:spPr>
              <a:solidFill>
                <a:srgbClr val="91D7C6"/>
              </a:solidFill>
              <a:ln>
                <a:noFill/>
              </a:ln>
              <a:effectLst/>
            </c:spPr>
            <c:extLst>
              <c:ext xmlns:c16="http://schemas.microsoft.com/office/drawing/2014/chart" uri="{C3380CC4-5D6E-409C-BE32-E72D297353CC}">
                <c16:uniqueId val="{0000000B-0B59-4280-AD72-054F726D0D22}"/>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Sheet1!$C$2:$C$5</c:f>
              <c:numCache>
                <c:formatCode>0%</c:formatCode>
                <c:ptCount val="4"/>
                <c:pt idx="0">
                  <c:v>0.38780000000000003</c:v>
                </c:pt>
                <c:pt idx="1">
                  <c:v>0.502</c:v>
                </c:pt>
                <c:pt idx="2">
                  <c:v>0.42080000000000001</c:v>
                </c:pt>
                <c:pt idx="3">
                  <c:v>0.27710000000000001</c:v>
                </c:pt>
              </c:numCache>
            </c:numRef>
          </c:val>
          <c:extLst>
            <c:ext xmlns:c16="http://schemas.microsoft.com/office/drawing/2014/chart" uri="{C3380CC4-5D6E-409C-BE32-E72D297353CC}">
              <c16:uniqueId val="{00000000-AB48-40F7-A95E-B1A32719366E}"/>
            </c:ext>
          </c:extLst>
        </c:ser>
        <c:ser>
          <c:idx val="2"/>
          <c:order val="2"/>
          <c:tx>
            <c:strRef>
              <c:f>Sheet1!$D$1</c:f>
              <c:strCache>
                <c:ptCount val="1"/>
                <c:pt idx="0">
                  <c:v>Nov '24</c:v>
                </c:pt>
              </c:strCache>
            </c:strRef>
          </c:tx>
          <c:spPr>
            <a:solidFill>
              <a:srgbClr val="7F7F7F"/>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3-0B59-4280-AD72-054F726D0D22}"/>
              </c:ext>
            </c:extLst>
          </c:dPt>
          <c:dPt>
            <c:idx val="1"/>
            <c:invertIfNegative val="0"/>
            <c:bubble3D val="0"/>
            <c:spPr>
              <a:solidFill>
                <a:srgbClr val="00BFF2"/>
              </a:solidFill>
              <a:ln>
                <a:noFill/>
              </a:ln>
              <a:effectLst/>
            </c:spPr>
            <c:extLst>
              <c:ext xmlns:c16="http://schemas.microsoft.com/office/drawing/2014/chart" uri="{C3380CC4-5D6E-409C-BE32-E72D297353CC}">
                <c16:uniqueId val="{00000006-0B59-4280-AD72-054F726D0D22}"/>
              </c:ext>
            </c:extLst>
          </c:dPt>
          <c:dPt>
            <c:idx val="2"/>
            <c:invertIfNegative val="0"/>
            <c:bubble3D val="0"/>
            <c:spPr>
              <a:solidFill>
                <a:srgbClr val="ED3C8D"/>
              </a:solidFill>
              <a:ln>
                <a:noFill/>
              </a:ln>
              <a:effectLst/>
            </c:spPr>
            <c:extLst>
              <c:ext xmlns:c16="http://schemas.microsoft.com/office/drawing/2014/chart" uri="{C3380CC4-5D6E-409C-BE32-E72D297353CC}">
                <c16:uniqueId val="{00000009-0B59-4280-AD72-054F726D0D22}"/>
              </c:ext>
            </c:extLst>
          </c:dPt>
          <c:dPt>
            <c:idx val="3"/>
            <c:invertIfNegative val="0"/>
            <c:bubble3D val="0"/>
            <c:spPr>
              <a:solidFill>
                <a:srgbClr val="4EBEA4"/>
              </a:solidFill>
              <a:ln>
                <a:noFill/>
              </a:ln>
              <a:effectLst/>
            </c:spPr>
            <c:extLst>
              <c:ext xmlns:c16="http://schemas.microsoft.com/office/drawing/2014/chart" uri="{C3380CC4-5D6E-409C-BE32-E72D297353CC}">
                <c16:uniqueId val="{0000000C-0B59-4280-AD72-054F726D0D22}"/>
              </c:ext>
            </c:extLst>
          </c:dPt>
          <c:dLbls>
            <c:spPr>
              <a:solidFill>
                <a:schemeClr val="bg1"/>
              </a:solidFill>
              <a:ln>
                <a:solidFill>
                  <a:srgbClr val="1B1464"/>
                </a:solid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Sheet1!$D$2:$D$5</c:f>
              <c:numCache>
                <c:formatCode>0%</c:formatCode>
                <c:ptCount val="4"/>
                <c:pt idx="0">
                  <c:v>0.38409999999999994</c:v>
                </c:pt>
                <c:pt idx="1">
                  <c:v>0.48359999999999997</c:v>
                </c:pt>
                <c:pt idx="2">
                  <c:v>0.41039999999999999</c:v>
                </c:pt>
                <c:pt idx="3">
                  <c:v>0.29010000000000002</c:v>
                </c:pt>
              </c:numCache>
            </c:numRef>
          </c:val>
          <c:extLst>
            <c:ext xmlns:c16="http://schemas.microsoft.com/office/drawing/2014/chart" uri="{C3380CC4-5D6E-409C-BE32-E72D297353CC}">
              <c16:uniqueId val="{00000000-0B59-4280-AD72-054F726D0D22}"/>
            </c:ext>
          </c:extLst>
        </c:ser>
        <c:dLbls>
          <c:showLegendKey val="0"/>
          <c:showVal val="0"/>
          <c:showCatName val="0"/>
          <c:showSerName val="0"/>
          <c:showPercent val="0"/>
          <c:showBubbleSize val="0"/>
        </c:dLbls>
        <c:gapWidth val="188"/>
        <c:overlap val="-8"/>
        <c:axId val="33092960"/>
        <c:axId val="33094624"/>
      </c:barChart>
      <c:catAx>
        <c:axId val="3309296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crossAx val="33094624"/>
        <c:crosses val="autoZero"/>
        <c:auto val="1"/>
        <c:lblAlgn val="ctr"/>
        <c:lblOffset val="100"/>
        <c:noMultiLvlLbl val="0"/>
      </c:catAx>
      <c:valAx>
        <c:axId val="33094624"/>
        <c:scaling>
          <c:orientation val="minMax"/>
          <c:max val="0.60000000000000009"/>
        </c:scaling>
        <c:delete val="1"/>
        <c:axPos val="l"/>
        <c:numFmt formatCode="0%" sourceLinked="1"/>
        <c:majorTickMark val="out"/>
        <c:minorTickMark val="none"/>
        <c:tickLblPos val="nextTo"/>
        <c:crossAx val="33092960"/>
        <c:crosses val="autoZero"/>
        <c:crossBetween val="between"/>
      </c:valAx>
      <c:spPr>
        <a:noFill/>
        <a:ln>
          <a:noFill/>
        </a:ln>
        <a:effectLst/>
      </c:spPr>
    </c:plotArea>
    <c:legend>
      <c:legendPos val="t"/>
      <c:layout>
        <c:manualLayout>
          <c:xMode val="edge"/>
          <c:yMode val="edge"/>
          <c:x val="0.35831666135319495"/>
          <c:y val="2.0975480984019822E-2"/>
          <c:w val="0.28140052162719897"/>
          <c:h val="8.903513613279846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rgbClr val="1F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9457735129929"/>
          <c:y val="0.1023149994535744"/>
          <c:w val="0.79470962964890379"/>
          <c:h val="0.89768512597518868"/>
        </c:manualLayout>
      </c:layout>
      <c:barChart>
        <c:barDir val="bar"/>
        <c:grouping val="stacked"/>
        <c:varyColors val="0"/>
        <c:ser>
          <c:idx val="0"/>
          <c:order val="0"/>
          <c:tx>
            <c:strRef>
              <c:f>Sheet1!$B$1</c:f>
              <c:strCache>
                <c:ptCount val="1"/>
                <c:pt idx="0">
                  <c:v>Broadcast &amp; Cable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 2025</c:v>
                </c:pt>
                <c:pt idx="1">
                  <c:v>Jan 2024</c:v>
                </c:pt>
                <c:pt idx="2">
                  <c:v>Feb 2023</c:v>
                </c:pt>
              </c:strCache>
            </c:strRef>
          </c:cat>
          <c:val>
            <c:numRef>
              <c:f>Sheet1!$B$2:$B$4</c:f>
              <c:numCache>
                <c:formatCode>0%</c:formatCode>
                <c:ptCount val="3"/>
                <c:pt idx="0">
                  <c:v>0.46899999999999997</c:v>
                </c:pt>
                <c:pt idx="1">
                  <c:v>0.52100000000000002</c:v>
                </c:pt>
                <c:pt idx="2">
                  <c:v>0.54</c:v>
                </c:pt>
              </c:numCache>
            </c:numRef>
          </c:val>
          <c:extLst>
            <c:ext xmlns:c16="http://schemas.microsoft.com/office/drawing/2014/chart" uri="{C3380CC4-5D6E-409C-BE32-E72D297353CC}">
              <c16:uniqueId val="{00000000-AFE5-42B0-B571-441C7392E7C3}"/>
            </c:ext>
          </c:extLst>
        </c:ser>
        <c:ser>
          <c:idx val="1"/>
          <c:order val="1"/>
          <c:tx>
            <c:strRef>
              <c:f>Sheet1!$C$1</c:f>
              <c:strCache>
                <c:ptCount val="1"/>
                <c:pt idx="0">
                  <c:v>Streaming</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 2025</c:v>
                </c:pt>
                <c:pt idx="1">
                  <c:v>Jan 2024</c:v>
                </c:pt>
                <c:pt idx="2">
                  <c:v>Feb 2023</c:v>
                </c:pt>
              </c:strCache>
            </c:strRef>
          </c:cat>
          <c:val>
            <c:numRef>
              <c:f>Sheet1!$C$2:$C$4</c:f>
              <c:numCache>
                <c:formatCode>0%</c:formatCode>
                <c:ptCount val="3"/>
                <c:pt idx="0">
                  <c:v>0.42599999999999999</c:v>
                </c:pt>
                <c:pt idx="1">
                  <c:v>0.36</c:v>
                </c:pt>
                <c:pt idx="2">
                  <c:v>0.34300000000000003</c:v>
                </c:pt>
              </c:numCache>
            </c:numRef>
          </c:val>
          <c:extLst>
            <c:ext xmlns:c16="http://schemas.microsoft.com/office/drawing/2014/chart" uri="{C3380CC4-5D6E-409C-BE32-E72D297353CC}">
              <c16:uniqueId val="{00000001-AFE5-42B0-B571-441C7392E7C3}"/>
            </c:ext>
          </c:extLst>
        </c:ser>
        <c:ser>
          <c:idx val="2"/>
          <c:order val="2"/>
          <c:tx>
            <c:strRef>
              <c:f>Sheet1!$D$1</c:f>
              <c:strCache>
                <c:ptCount val="1"/>
                <c:pt idx="0">
                  <c:v>Other</c:v>
                </c:pt>
              </c:strCache>
            </c:strRef>
          </c:tx>
          <c:spPr>
            <a:solidFill>
              <a:srgbClr val="00BFF2"/>
            </a:solidFill>
            <a:ln>
              <a:noFill/>
            </a:ln>
            <a:effectLst/>
          </c:spPr>
          <c:invertIfNegative val="0"/>
          <c:dLbls>
            <c:dLbl>
              <c:idx val="2"/>
              <c:layout>
                <c:manualLayout>
                  <c:x val="-4.3866521331122552E-3"/>
                  <c:y val="1.8036302529596373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4454649483585553E-2"/>
                      <c:h val="9.5171726662304723E-2"/>
                    </c:manualLayout>
                  </c15:layout>
                </c:ext>
                <c:ext xmlns:c16="http://schemas.microsoft.com/office/drawing/2014/chart" uri="{C3380CC4-5D6E-409C-BE32-E72D297353CC}">
                  <c16:uniqueId val="{00000000-96FD-40C8-84B3-23D267534E0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 2025</c:v>
                </c:pt>
                <c:pt idx="1">
                  <c:v>Jan 2024</c:v>
                </c:pt>
                <c:pt idx="2">
                  <c:v>Feb 2023</c:v>
                </c:pt>
              </c:strCache>
            </c:strRef>
          </c:cat>
          <c:val>
            <c:numRef>
              <c:f>Sheet1!$D$2:$D$4</c:f>
              <c:numCache>
                <c:formatCode>0%</c:formatCode>
                <c:ptCount val="3"/>
                <c:pt idx="0">
                  <c:v>0.105</c:v>
                </c:pt>
                <c:pt idx="1">
                  <c:v>0.11799999999999999</c:v>
                </c:pt>
                <c:pt idx="2">
                  <c:v>0.11700000000000001</c:v>
                </c:pt>
              </c:numCache>
            </c:numRef>
          </c:val>
          <c:extLst>
            <c:ext xmlns:c16="http://schemas.microsoft.com/office/drawing/2014/chart" uri="{C3380CC4-5D6E-409C-BE32-E72D297353CC}">
              <c16:uniqueId val="{00000002-AFE5-42B0-B571-441C7392E7C3}"/>
            </c:ext>
          </c:extLst>
        </c:ser>
        <c:dLbls>
          <c:showLegendKey val="0"/>
          <c:showVal val="0"/>
          <c:showCatName val="0"/>
          <c:showSerName val="0"/>
          <c:showPercent val="0"/>
          <c:showBubbleSize val="0"/>
        </c:dLbls>
        <c:gapWidth val="150"/>
        <c:overlap val="100"/>
        <c:axId val="883731288"/>
        <c:axId val="883732600"/>
      </c:barChart>
      <c:catAx>
        <c:axId val="88373128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0" spcFirstLastPara="1" vertOverflow="ellipsis" wrap="square" anchor="ctr" anchorCtr="0"/>
          <a:lstStyle/>
          <a:p>
            <a:pPr algn="just">
              <a:defRPr sz="1800" b="0" i="0" u="none" strike="noStrike" kern="1200" baseline="0">
                <a:solidFill>
                  <a:srgbClr val="E2E8F1"/>
                </a:solidFill>
                <a:latin typeface="Helvetica" panose="020B0403020202020204" pitchFamily="34" charset="0"/>
                <a:ea typeface="+mn-ea"/>
                <a:cs typeface="+mn-cs"/>
              </a:defRPr>
            </a:pPr>
            <a:endParaRPr lang="en-US"/>
          </a:p>
        </c:txPr>
        <c:crossAx val="883732600"/>
        <c:crosses val="autoZero"/>
        <c:auto val="1"/>
        <c:lblAlgn val="ctr"/>
        <c:lblOffset val="100"/>
        <c:noMultiLvlLbl val="0"/>
      </c:catAx>
      <c:valAx>
        <c:axId val="883732600"/>
        <c:scaling>
          <c:orientation val="minMax"/>
          <c:max val="1"/>
        </c:scaling>
        <c:delete val="1"/>
        <c:axPos val="t"/>
        <c:numFmt formatCode="0%" sourceLinked="1"/>
        <c:majorTickMark val="none"/>
        <c:minorTickMark val="none"/>
        <c:tickLblPos val="nextTo"/>
        <c:crossAx val="883731288"/>
        <c:crosses val="autoZero"/>
        <c:crossBetween val="between"/>
      </c:valAx>
      <c:spPr>
        <a:noFill/>
        <a:ln>
          <a:noFill/>
        </a:ln>
        <a:effectLst/>
      </c:spPr>
    </c:plotArea>
    <c:legend>
      <c:legendPos val="b"/>
      <c:layout>
        <c:manualLayout>
          <c:xMode val="edge"/>
          <c:yMode val="edge"/>
          <c:x val="0.16881964269855754"/>
          <c:y val="1.2105384917801979E-2"/>
          <c:w val="0.73446033431323565"/>
          <c:h val="9.1813125284744501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rgbClr val="002060"/>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3/10/2025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90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C8486-3998-76BD-8C2F-D23EE160C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15923-6AF8-EC91-70E8-DF5326559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2BDD3-C685-CA1E-F59F-54B31F2E3C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699721-F85C-D2B2-7273-466E1C2057EA}"/>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91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4B21-BA72-FE4E-2A89-0824349E1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64B95-BF64-BDB0-8EC5-5075BA75C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7CA50-1D18-C0FD-D951-BC2A78DCC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DE62FD-1EA0-8B2D-9BDE-403D8F143E1A}"/>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A990-EA49-1BFC-35C1-EBF2DF95B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A8C16-9D84-7108-9C6D-6DF49ADAC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580CB-965E-F83E-D93A-162D4C38D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8D57C2-C280-6536-2CB6-07014F26392C}"/>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53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2711-A7C8-276D-1240-B42F37ED8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40C7C-85FC-034D-80F2-1E9527C25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5CCF9-888F-DA2C-292D-23AA451336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709780-6AD2-2150-6A28-11D468071E1C}"/>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8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09AE-AD6D-5A38-3148-303DAFBCF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7AB7D-C47A-6368-615E-14EEC1AE3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CC945-81B7-5906-2237-23D3A9818A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129056-B713-8B8A-07EE-B5EB7E807F62}"/>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26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10D8-B0F7-B894-F89C-B828C1863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071A2-0F47-571F-3404-CA7C4FBDA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9825F-A6E9-2F6C-6116-5C7EEE6BEE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64A4D7-1D26-A546-71FD-89BDB0229CA8}"/>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34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091-5F4C-45A9-5277-8DC8BC201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5B72C-173A-0FC4-9991-1B499C41B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7600A-376C-64B0-98E4-1F2C0AD47B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73C914-9583-DE52-3A5A-DB2609E4A6B4}"/>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7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27</a:t>
            </a:fld>
            <a:endParaRPr lang="en-US"/>
          </a:p>
        </p:txBody>
      </p:sp>
    </p:spTree>
    <p:extLst>
      <p:ext uri="{BB962C8B-B14F-4D97-AF65-F5344CB8AC3E}">
        <p14:creationId xmlns:p14="http://schemas.microsoft.com/office/powerpoint/2010/main" val="374116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7409-9A87-B556-4945-D8A27512E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C64C8-2740-2945-D112-EF2667EED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FB733-33B9-8F43-EA34-2E601589C1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9214AE-709A-0A13-4C7B-90EE0C556A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75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DB3F-6219-C033-1753-00632D124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88FF0-BC79-E2D3-9086-79BE1E360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7AC1-002B-7B80-4B35-8853C9A1C4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99F5AE-9418-7BD9-4D78-DB6453B35F4C}"/>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FBF9-518E-E668-B910-6637E5258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6A654-FAB2-CC18-C181-EA80BAD41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4D653-3462-92D7-B89A-5FA41357D5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70B338-5382-23DE-26A7-B8B3A4A8C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67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ED11-7E64-1C08-E4E9-A21D8D0C3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08AD8-BB63-7470-2438-3D8CEF5AA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29042-A901-C176-B7ED-3231267ADF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FD3CCF-A65A-CA57-82E1-7CC0DE320FF0}"/>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74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3E57-D8B8-C192-7A10-09D79D1B0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A0E08-B947-CC95-CE05-FE99F46E6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BA084-8342-44C1-3C7D-3F5170C6F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586F30-9D6C-A2F1-B5CB-0C489B92B54E}"/>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2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10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EFC2-3A4C-9DAE-234C-EA34452E7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4F255-AF67-B6AC-2B7E-E98E7074E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9BA5F-C18E-E94D-1589-C8AE1078A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981B19-D879-EBC5-49D2-DCBE6023B5D8}"/>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0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4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87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51855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14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6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fld id="{43108744-0294-425C-AA76-6D3A486FCFFB}" type="datetime1">
              <a:rPr lang="en-US" smtClean="0">
                <a:solidFill>
                  <a:prstClr val="black"/>
                </a:solidFill>
              </a:rPr>
              <a:t>3/10/2025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77423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9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24462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9886D020-9E2A-4967-849E-505AD280B565}" type="datetime1">
              <a:rPr lang="en-US" smtClean="0">
                <a:solidFill>
                  <a:prstClr val="black"/>
                </a:solidFill>
              </a:rPr>
              <a:t>3/10/2025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75573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2932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58423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3/10/2025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7726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7623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3/10/2025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8675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3/10/2025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03223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3/10/2025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79301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3/10/2025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9134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3/10/2025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92375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3/10/2025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0536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3/10/2025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18752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3/10/2025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54360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3/10/2025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29564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3/10/2025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6986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057451A4-BDE8-4453-B5DD-B1BC25EF3885}" type="datetime1">
              <a:rPr lang="en-US" smtClean="0"/>
              <a:t>3/10/2025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764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910222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75962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37658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44141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41662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2983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33885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50412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33672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156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372581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59017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70945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7693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08471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44184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62191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8899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39650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05006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9644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890595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70329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49502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74122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7133-F948-AA2B-552A-A4C0F8ADA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B351A-1528-9322-48E9-1B53D81BA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58A87-903F-F212-4CC9-977CE1D994CE}"/>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9A468B08-A16D-ACF2-F9EF-A20FEFDC4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90966-33AC-8B4C-4D8E-6D93041E1EA4}"/>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2323010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5D7-B5EF-6073-47F5-B26DE0A76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0E7DC-DDFA-F0DA-094D-E95D44992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BCED6-F77D-2564-87D3-09295E6AD5F7}"/>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56CD23D7-481A-76B1-BBDB-E833513E6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B88AC-6D09-45FA-3B32-FDAE118089A1}"/>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1349792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ADD5-19E2-A97D-35F7-405407C80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9881F-2E24-BABD-6FF0-59C701D89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CC691-6286-7CFA-B37E-848DFC49518D}"/>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7537FD52-41A6-06C2-CACA-55BD1FCCD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DACB9-5381-1DC9-C4B1-132E668CAEBA}"/>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2598051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7049-9486-07A7-EA28-A0115DE34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872880-19C0-3F1C-B8A2-574A485D0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A47C35-7B6A-BA80-5799-D119E784E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C45E7-E5B1-DB9A-C875-B57F644F3294}"/>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6" name="Footer Placeholder 5">
            <a:extLst>
              <a:ext uri="{FF2B5EF4-FFF2-40B4-BE49-F238E27FC236}">
                <a16:creationId xmlns:a16="http://schemas.microsoft.com/office/drawing/2014/main" id="{2E681FC7-A78B-3915-E8BB-8730EE169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4CCEA-14C5-53BC-32B7-D5C3C60C7B3E}"/>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3454357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4F95-C5F9-0AA3-20C4-3D964921C7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1622BF-CCBD-96E2-FF3C-D88D53A88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F7660-5DF9-828E-75BB-EEEA46B9F2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B24000-545A-5F81-83C1-BAEE2F116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A0EB1-18EC-1E09-6771-FDA21095B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526A30-C79A-CBEB-DAF6-1EC370F18A17}"/>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8" name="Footer Placeholder 7">
            <a:extLst>
              <a:ext uri="{FF2B5EF4-FFF2-40B4-BE49-F238E27FC236}">
                <a16:creationId xmlns:a16="http://schemas.microsoft.com/office/drawing/2014/main" id="{AC47FB69-83DC-06B5-6EFC-5616C6CC1C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20156-0552-2B59-95D5-D2361B056A48}"/>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307183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DCA1-AF32-C1B2-2385-D4F0F150B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9DBE55-FC95-D637-8E47-D2500844CA89}"/>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4" name="Footer Placeholder 3">
            <a:extLst>
              <a:ext uri="{FF2B5EF4-FFF2-40B4-BE49-F238E27FC236}">
                <a16:creationId xmlns:a16="http://schemas.microsoft.com/office/drawing/2014/main" id="{92A86D5D-3B1F-B58D-0822-969C40BFB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9E0CB-2BF6-180C-A848-6C8AB0C59628}"/>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3021706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F06C6-7719-0EB1-E2EB-8F64C9A905A1}"/>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3" name="Footer Placeholder 2">
            <a:extLst>
              <a:ext uri="{FF2B5EF4-FFF2-40B4-BE49-F238E27FC236}">
                <a16:creationId xmlns:a16="http://schemas.microsoft.com/office/drawing/2014/main" id="{A0728247-5BD7-9AF5-2F27-63F9C96AC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431B18-4E50-B73E-3E5A-1A4691438CE6}"/>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149866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2640F4F0-4B6B-43D7-B385-B1B9A08A3FAE}" type="datetime1">
              <a:rPr lang="en-US" smtClean="0">
                <a:solidFill>
                  <a:prstClr val="black"/>
                </a:solidFill>
              </a:rPr>
              <a:t>3/10/2025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740705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0677-A448-70BC-D8DB-445C79CD5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8CD094-F5BB-EA7E-1C23-A50101CC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06BA5-CB67-50CC-2E9A-61BDF373E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5C349-5AD2-BE76-1DB3-4B020ABCCCDF}"/>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6" name="Footer Placeholder 5">
            <a:extLst>
              <a:ext uri="{FF2B5EF4-FFF2-40B4-BE49-F238E27FC236}">
                <a16:creationId xmlns:a16="http://schemas.microsoft.com/office/drawing/2014/main" id="{D3F63A58-2570-66B3-7CCD-D726508E8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FEE29-2CC2-3233-9119-C4BFEA3D6D1B}"/>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1937529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91AF-07D1-01DD-B9BC-CC72EA0F7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F659A-1B89-C7BC-EE83-0DCB5609B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3BE84D-59BF-B1E3-67DC-B1D6866F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55931-19DF-C79A-AE10-23528FAC9292}"/>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6" name="Footer Placeholder 5">
            <a:extLst>
              <a:ext uri="{FF2B5EF4-FFF2-40B4-BE49-F238E27FC236}">
                <a16:creationId xmlns:a16="http://schemas.microsoft.com/office/drawing/2014/main" id="{9B2BE2CE-0C43-A46E-5715-2E1F9A9AE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E6CB2-EA5C-C9DD-038C-8BC70F920379}"/>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2188384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7C46-3FFF-2BC7-C778-88620CD781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84899-C7A3-FD39-E84F-8443EFCD7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61614-0A11-A37F-B2B5-14EF7F43C9EB}"/>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BEE2B34D-CCF4-381B-EE66-393DAE467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4F316-F6D2-CC76-4A1C-5FF3858B0A7F}"/>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831287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CC2CB-A4FA-9FBC-6CA6-D46232D5B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94C95-90D9-A028-7BD2-87F356C43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5DA7A-84CC-C3D4-2C7E-9537622F0A92}"/>
              </a:ext>
            </a:extLst>
          </p:cNvPr>
          <p:cNvSpPr>
            <a:spLocks noGrp="1"/>
          </p:cNvSpPr>
          <p:nvPr>
            <p:ph type="dt" sz="half" idx="10"/>
          </p:nvPr>
        </p:nvSpPr>
        <p:spPr/>
        <p:txBody>
          <a:body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A0746026-932A-F8BD-5ADD-D2E34D8E7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D0B0C-1E62-DB12-1C11-F2964E4DC476}"/>
              </a:ext>
            </a:extLst>
          </p:cNvPr>
          <p:cNvSpPr>
            <a:spLocks noGrp="1"/>
          </p:cNvSpPr>
          <p:nvPr>
            <p:ph type="sldNum" sz="quarter" idx="12"/>
          </p:nvPr>
        </p:nvSpPr>
        <p:spPr/>
        <p:txBody>
          <a:bodyPr/>
          <a:lstStyle/>
          <a:p>
            <a:fld id="{F2A2B110-6DB8-4F65-87E2-E577B5D4015C}" type="slidenum">
              <a:rPr lang="en-US" smtClean="0"/>
              <a:t>‹#›</a:t>
            </a:fld>
            <a:endParaRPr lang="en-US"/>
          </a:p>
        </p:txBody>
      </p:sp>
    </p:spTree>
    <p:extLst>
      <p:ext uri="{BB962C8B-B14F-4D97-AF65-F5344CB8AC3E}">
        <p14:creationId xmlns:p14="http://schemas.microsoft.com/office/powerpoint/2010/main" val="548916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07666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702758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71659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3/10/2025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56017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86627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2143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956726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3924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17981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6301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3855560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190033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81487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78804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57761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0842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171232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2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10.xml"/><Relationship Id="rId4"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1.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7"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02588865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3/10/2025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73662832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94315963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3661097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99006993"/>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703"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940925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3/10/2025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70084148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434555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3/10/2025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18508926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1424-C00C-5EC8-BD4C-2D0556C3F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66181-6475-356B-A1C7-38FBCC119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4507-B102-5C06-70B3-3937AC47F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694FB4-19E6-4678-BA14-839259F2AA4E}" type="datetimeFigureOut">
              <a:rPr lang="en-US" smtClean="0"/>
              <a:t>3/10/2025</a:t>
            </a:fld>
            <a:endParaRPr lang="en-US"/>
          </a:p>
        </p:txBody>
      </p:sp>
      <p:sp>
        <p:nvSpPr>
          <p:cNvPr id="5" name="Footer Placeholder 4">
            <a:extLst>
              <a:ext uri="{FF2B5EF4-FFF2-40B4-BE49-F238E27FC236}">
                <a16:creationId xmlns:a16="http://schemas.microsoft.com/office/drawing/2014/main" id="{D2530EBF-F48A-82A3-0D11-6519CD903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86C98D-EEB2-BC32-3251-DD091F67D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A2B110-6DB8-4F65-87E2-E577B5D4015C}" type="slidenum">
              <a:rPr lang="en-US" smtClean="0"/>
              <a:t>‹#›</a:t>
            </a:fld>
            <a:endParaRPr lang="en-US"/>
          </a:p>
        </p:txBody>
      </p:sp>
    </p:spTree>
    <p:extLst>
      <p:ext uri="{BB962C8B-B14F-4D97-AF65-F5344CB8AC3E}">
        <p14:creationId xmlns:p14="http://schemas.microsoft.com/office/powerpoint/2010/main" val="332727186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13.png"/><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3.png"/><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3.png"/><Relationship Id="rId1" Type="http://schemas.openxmlformats.org/officeDocument/2006/relationships/slideLayout" Target="../slideLayouts/slideLayout37.xml"/><Relationship Id="rId5" Type="http://schemas.openxmlformats.org/officeDocument/2006/relationships/image" Target="../media/image26.jpeg"/><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3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chart" Target="../charts/chart18.xml"/><Relationship Id="rId5" Type="http://schemas.openxmlformats.org/officeDocument/2006/relationships/image" Target="../media/image13.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thevab.com/insight/setting-stage-2023"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hyperlink" Target="https://thevab.com/insight/advertising-accelerated"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image" Target="../media/image30.jpeg"/><Relationship Id="rId5" Type="http://schemas.openxmlformats.org/officeDocument/2006/relationships/chart" Target="../charts/chart2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33.jpeg"/><Relationship Id="rId5" Type="http://schemas.openxmlformats.org/officeDocument/2006/relationships/chart" Target="../charts/chart24.xml"/><Relationship Id="rId4" Type="http://schemas.openxmlformats.org/officeDocument/2006/relationships/chart" Target="../charts/char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5.jpe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hyperlink" Target="https://adage.com/article/media/walmart-nbcu-bring-shoppable-ads-outcomes-measurement-live-sports/2593776" TargetMode="External"/><Relationship Id="rId13" Type="http://schemas.openxmlformats.org/officeDocument/2006/relationships/hyperlink" Target="https://www.retailtouchpoints.com/topics/digital-marketing/disney-and-walmart-unveil-retail-media-ctv-advertising-integration#:~:text=Image%20courtesy%20Disney,the%20next%20couple%20of%20months." TargetMode="External"/><Relationship Id="rId1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notesSlide" Target="../notesSlides/notesSlide17.xml"/><Relationship Id="rId16" Type="http://schemas.openxmlformats.org/officeDocument/2006/relationships/hyperlink" Target="https://www.adweek.com/convergent-tv/disney-walmart-targeting-streaming/" TargetMode="External"/><Relationship Id="rId1" Type="http://schemas.openxmlformats.org/officeDocument/2006/relationships/slideLayout" Target="../slideLayouts/slideLayout3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hyperlink" Target="https://www.adexchanger.com/tv/nbcuniversal-and-instacart-team-up-to-give-brands-more-retail-data/" TargetMode="External"/><Relationship Id="rId15" Type="http://schemas.openxmlformats.org/officeDocument/2006/relationships/image" Target="../media/image42.png"/><Relationship Id="rId10" Type="http://schemas.openxmlformats.org/officeDocument/2006/relationships/hyperlink" Target="https://content-na1.emarketer.com/paramount-makes-vmas-shoppable-live-commerce?jid=147421&amp;sid=10351470" TargetMode="External"/><Relationship Id="rId4" Type="http://schemas.openxmlformats.org/officeDocument/2006/relationships/chart" Target="../charts/chart30.xml"/><Relationship Id="rId9" Type="http://schemas.openxmlformats.org/officeDocument/2006/relationships/image" Target="../media/image38.png"/><Relationship Id="rId1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3.png"/><Relationship Id="rId1" Type="http://schemas.openxmlformats.org/officeDocument/2006/relationships/slideLayout" Target="../slideLayouts/slideLayout37.xml"/><Relationship Id="rId5" Type="http://schemas.openxmlformats.org/officeDocument/2006/relationships/chart" Target="../charts/chart33.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1.xml"/><Relationship Id="rId18" Type="http://schemas.openxmlformats.org/officeDocument/2006/relationships/slide" Target="slide14.xml"/><Relationship Id="rId26" Type="http://schemas.openxmlformats.org/officeDocument/2006/relationships/slide" Target="slide30.xml"/><Relationship Id="rId3" Type="http://schemas.openxmlformats.org/officeDocument/2006/relationships/image" Target="../media/image14.png"/><Relationship Id="rId21" Type="http://schemas.openxmlformats.org/officeDocument/2006/relationships/slide" Target="slide18.xml"/><Relationship Id="rId7" Type="http://schemas.openxmlformats.org/officeDocument/2006/relationships/slide" Target="slide9.xml"/><Relationship Id="rId12" Type="http://schemas.openxmlformats.org/officeDocument/2006/relationships/slide" Target="slide23.xml"/><Relationship Id="rId17" Type="http://schemas.openxmlformats.org/officeDocument/2006/relationships/slide" Target="slide13.xml"/><Relationship Id="rId25" Type="http://schemas.openxmlformats.org/officeDocument/2006/relationships/slide" Target="slide29.xml"/><Relationship Id="rId2" Type="http://schemas.openxmlformats.org/officeDocument/2006/relationships/image" Target="../media/image13.png"/><Relationship Id="rId16" Type="http://schemas.openxmlformats.org/officeDocument/2006/relationships/slide" Target="slide32.xml"/><Relationship Id="rId20" Type="http://schemas.openxmlformats.org/officeDocument/2006/relationships/slide" Target="slide16.xml"/><Relationship Id="rId1" Type="http://schemas.openxmlformats.org/officeDocument/2006/relationships/slideLayout" Target="../slideLayouts/slideLayout37.xml"/><Relationship Id="rId6" Type="http://schemas.openxmlformats.org/officeDocument/2006/relationships/slide" Target="slide7.xml"/><Relationship Id="rId11" Type="http://schemas.openxmlformats.org/officeDocument/2006/relationships/slide" Target="slide26.xml"/><Relationship Id="rId24" Type="http://schemas.openxmlformats.org/officeDocument/2006/relationships/slide" Target="slide27.xml"/><Relationship Id="rId5" Type="http://schemas.openxmlformats.org/officeDocument/2006/relationships/slide" Target="slide6.xml"/><Relationship Id="rId15" Type="http://schemas.openxmlformats.org/officeDocument/2006/relationships/slide" Target="slide22.xml"/><Relationship Id="rId23" Type="http://schemas.openxmlformats.org/officeDocument/2006/relationships/slide" Target="slide25.xml"/><Relationship Id="rId28" Type="http://schemas.openxmlformats.org/officeDocument/2006/relationships/slide" Target="slide17.xml"/><Relationship Id="rId10" Type="http://schemas.openxmlformats.org/officeDocument/2006/relationships/slide" Target="slide15.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1.xml"/><Relationship Id="rId22" Type="http://schemas.openxmlformats.org/officeDocument/2006/relationships/slide" Target="slide24.xml"/><Relationship Id="rId27"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4.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thevab.com/insight/nfl-2024-season-viewership" TargetMode="External"/><Relationship Id="rId2" Type="http://schemas.openxmlformats.org/officeDocument/2006/relationships/notesSlide" Target="../notesSlides/notesSlide18.xml"/><Relationship Id="rId1" Type="http://schemas.openxmlformats.org/officeDocument/2006/relationships/slideLayout" Target="../slideLayouts/slideLayout6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hyperlink" Target="https://www.mediapost.com/publications/article/402793/comcast-launches-skinny-bundle-focuses-on-sport.html" TargetMode="External"/><Relationship Id="rId13" Type="http://schemas.openxmlformats.org/officeDocument/2006/relationships/image" Target="../media/image54.jpeg"/><Relationship Id="rId3" Type="http://schemas.openxmlformats.org/officeDocument/2006/relationships/image" Target="../media/image13.png"/><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openxmlformats.org/officeDocument/2006/relationships/image" Target="../media/image49.png"/><Relationship Id="rId11" Type="http://schemas.openxmlformats.org/officeDocument/2006/relationships/hyperlink" Target="https://www.cnet.com/tech/services-and-software/starz-and-max-roll-out-an-exclusive-new-streaming-bundle/" TargetMode="External"/><Relationship Id="rId5" Type="http://schemas.openxmlformats.org/officeDocument/2006/relationships/hyperlink" Target="https://deadline.com/2024/12/disney-plus-streaming-bundle-espn-hulu-1236192910/#recipient_hashed=177a429183a451d11b3981124578e8bcdebea7004cfb4e5add1b32232985e804&amp;recipient_salt=f2e1e7b150e77a2c499a02fecf824ad2d6f6f9ec289a64834d297c9177e4baf0&amp;utm_medium=email&amp;utm_source=exacttarget&amp;utm_campaign=Deadline_BreakingNews&amp;utm_content=570502_12-04-2024&amp;utm_term=17143962" TargetMode="External"/><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1.xml"/><Relationship Id="rId18" Type="http://schemas.openxmlformats.org/officeDocument/2006/relationships/slide" Target="slide14.xml"/><Relationship Id="rId26" Type="http://schemas.openxmlformats.org/officeDocument/2006/relationships/slide" Target="slide30.xml"/><Relationship Id="rId3" Type="http://schemas.openxmlformats.org/officeDocument/2006/relationships/image" Target="../media/image14.png"/><Relationship Id="rId21" Type="http://schemas.openxmlformats.org/officeDocument/2006/relationships/slide" Target="slide18.xml"/><Relationship Id="rId7" Type="http://schemas.openxmlformats.org/officeDocument/2006/relationships/slide" Target="slide9.xml"/><Relationship Id="rId12" Type="http://schemas.openxmlformats.org/officeDocument/2006/relationships/slide" Target="slide23.xml"/><Relationship Id="rId17" Type="http://schemas.openxmlformats.org/officeDocument/2006/relationships/slide" Target="slide13.xml"/><Relationship Id="rId25" Type="http://schemas.openxmlformats.org/officeDocument/2006/relationships/slide" Target="slide29.xml"/><Relationship Id="rId2" Type="http://schemas.openxmlformats.org/officeDocument/2006/relationships/image" Target="../media/image13.png"/><Relationship Id="rId16" Type="http://schemas.openxmlformats.org/officeDocument/2006/relationships/slide" Target="slide32.xml"/><Relationship Id="rId20" Type="http://schemas.openxmlformats.org/officeDocument/2006/relationships/slide" Target="slide16.xml"/><Relationship Id="rId1" Type="http://schemas.openxmlformats.org/officeDocument/2006/relationships/slideLayout" Target="../slideLayouts/slideLayout37.xml"/><Relationship Id="rId6" Type="http://schemas.openxmlformats.org/officeDocument/2006/relationships/slide" Target="slide7.xml"/><Relationship Id="rId11" Type="http://schemas.openxmlformats.org/officeDocument/2006/relationships/slide" Target="slide26.xml"/><Relationship Id="rId24" Type="http://schemas.openxmlformats.org/officeDocument/2006/relationships/slide" Target="slide27.xml"/><Relationship Id="rId5" Type="http://schemas.openxmlformats.org/officeDocument/2006/relationships/slide" Target="slide6.xml"/><Relationship Id="rId15" Type="http://schemas.openxmlformats.org/officeDocument/2006/relationships/slide" Target="slide22.xml"/><Relationship Id="rId23" Type="http://schemas.openxmlformats.org/officeDocument/2006/relationships/slide" Target="slide25.xml"/><Relationship Id="rId28" Type="http://schemas.openxmlformats.org/officeDocument/2006/relationships/slide" Target="slide17.xml"/><Relationship Id="rId10" Type="http://schemas.openxmlformats.org/officeDocument/2006/relationships/slide" Target="slide15.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1.xml"/><Relationship Id="rId22" Type="http://schemas.openxmlformats.org/officeDocument/2006/relationships/slide" Target="slide24.xml"/><Relationship Id="rId27"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8" Type="http://schemas.openxmlformats.org/officeDocument/2006/relationships/hyperlink" Target="https://thevab.com/insight/staying-current-on-streaming-2024?utm_source=streaming-trends-update&amp;utm_medium=vab-insights&amp;utm_campaign=" TargetMode="External"/><Relationship Id="rId13" Type="http://schemas.openxmlformats.org/officeDocument/2006/relationships/image" Target="../media/image60.jpeg"/><Relationship Id="rId18" Type="http://schemas.openxmlformats.org/officeDocument/2006/relationships/hyperlink" Target="https://thevab.com/insight/advertising-accelerated?utm_source=streaming-trends-update&amp;utm_medium=vab-insights&amp;utm_campaign=" TargetMode="External"/><Relationship Id="rId3" Type="http://schemas.openxmlformats.org/officeDocument/2006/relationships/image" Target="../media/image56.png"/><Relationship Id="rId7" Type="http://schemas.openxmlformats.org/officeDocument/2006/relationships/hyperlink" Target="https://thevab.com/insight/power-of-premium-video?utm_source=streaming-trends-update&amp;utm_medium=vab-insights&amp;utm_campaign=" TargetMode="External"/><Relationship Id="rId12" Type="http://schemas.openxmlformats.org/officeDocument/2006/relationships/image" Target="../media/image59.png"/><Relationship Id="rId17" Type="http://schemas.openxmlformats.org/officeDocument/2006/relationships/image" Target="../media/image62.png"/><Relationship Id="rId2" Type="http://schemas.openxmlformats.org/officeDocument/2006/relationships/hyperlink" Target="https://thevab.com/streaming-insights-hub?utm_source=streaming-trends-update&amp;utm_medium=vab-insights&amp;utm_campaign=" TargetMode="External"/><Relationship Id="rId16" Type="http://schemas.openxmlformats.org/officeDocument/2006/relationships/hyperlink" Target="https://thevab.com/insight/connected-device-usage?utm_source=streaming-trends-update&amp;utm_medium=vab-insights&amp;utm_campaign=" TargetMode="External"/><Relationship Id="rId1" Type="http://schemas.openxmlformats.org/officeDocument/2006/relationships/slideLayout" Target="../slideLayouts/slideLayout37.xml"/><Relationship Id="rId6" Type="http://schemas.openxmlformats.org/officeDocument/2006/relationships/hyperlink" Target="https://thevab.com/team-board" TargetMode="External"/><Relationship Id="rId11" Type="http://schemas.openxmlformats.org/officeDocument/2006/relationships/hyperlink" Target="https://thevab.com/insight/6-key-ingredients-to-success-in-streaming?utm_source=streaming-trends-update&amp;utm_medium=vab-insights&amp;utm_campaign=" TargetMode="External"/><Relationship Id="rId5" Type="http://schemas.openxmlformats.org/officeDocument/2006/relationships/hyperlink" Target="https://thevab.com/" TargetMode="External"/><Relationship Id="rId15" Type="http://schemas.openxmlformats.org/officeDocument/2006/relationships/image" Target="../media/image61.png"/><Relationship Id="rId10" Type="http://schemas.openxmlformats.org/officeDocument/2006/relationships/image" Target="../media/image58.png"/><Relationship Id="rId19" Type="http://schemas.openxmlformats.org/officeDocument/2006/relationships/image" Target="../media/image63.png"/><Relationship Id="rId4" Type="http://schemas.openxmlformats.org/officeDocument/2006/relationships/image" Target="../media/image13.png"/><Relationship Id="rId9" Type="http://schemas.openxmlformats.org/officeDocument/2006/relationships/image" Target="../media/image57.jpeg"/><Relationship Id="rId14" Type="http://schemas.openxmlformats.org/officeDocument/2006/relationships/hyperlink" Target="https://thevab.com/insight/shortening-path-purchase?utm_source=streaming-trends-update&amp;utm_medium=vab-insights&amp;utm_campaig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8.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ouch holding a remote and a bowl of popcorn&#10;&#10;AI-generated content may be incorrect.">
            <a:extLst>
              <a:ext uri="{FF2B5EF4-FFF2-40B4-BE49-F238E27FC236}">
                <a16:creationId xmlns:a16="http://schemas.microsoft.com/office/drawing/2014/main" id="{CE212CEC-4452-95F7-108A-435E718D6DC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840360" y="0"/>
            <a:ext cx="6351640"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840360" y="2662414"/>
            <a:ext cx="6351639"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36427" y="0"/>
            <a:ext cx="4003933"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2" name="Picture 1" descr="A picture containing text&#10;&#10;Description automatically generated">
            <a:extLst>
              <a:ext uri="{FF2B5EF4-FFF2-40B4-BE49-F238E27FC236}">
                <a16:creationId xmlns:a16="http://schemas.microsoft.com/office/drawing/2014/main" id="{C7C2F9A2-D661-DCAF-BBF2-5BCD00516D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pic>
        <p:nvPicPr>
          <p:cNvPr id="3" name="Picture 2">
            <a:extLst>
              <a:ext uri="{FF2B5EF4-FFF2-40B4-BE49-F238E27FC236}">
                <a16:creationId xmlns:a16="http://schemas.microsoft.com/office/drawing/2014/main" id="{83F11477-BD4A-32F0-09F5-CAF185E4A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sp>
        <p:nvSpPr>
          <p:cNvPr id="4" name="Title 9">
            <a:extLst>
              <a:ext uri="{FF2B5EF4-FFF2-40B4-BE49-F238E27FC236}">
                <a16:creationId xmlns:a16="http://schemas.microsoft.com/office/drawing/2014/main" id="{54608453-FCAA-A7CE-9E01-61E6C87815FF}"/>
              </a:ext>
            </a:extLst>
          </p:cNvPr>
          <p:cNvSpPr txBox="1">
            <a:spLocks/>
          </p:cNvSpPr>
          <p:nvPr/>
        </p:nvSpPr>
        <p:spPr>
          <a:xfrm>
            <a:off x="55986" y="3423303"/>
            <a:ext cx="5961356" cy="1983197"/>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ED3C8D"/>
                </a:solidFill>
                <a:latin typeface="Helvetica" pitchFamily="2" charset="0"/>
              </a:rPr>
              <a:t>Bigger, Bolder &amp; More </a:t>
            </a:r>
            <a:br>
              <a:rPr lang="en-US" sz="3200" b="1">
                <a:solidFill>
                  <a:srgbClr val="ED3C8D"/>
                </a:solidFill>
                <a:latin typeface="Helvetica" pitchFamily="2" charset="0"/>
              </a:rPr>
            </a:br>
            <a:r>
              <a:rPr lang="en-US" sz="3200" b="1">
                <a:solidFill>
                  <a:srgbClr val="ED3C8D"/>
                </a:solidFill>
                <a:latin typeface="Helvetica" pitchFamily="2" charset="0"/>
              </a:rPr>
              <a:t>Ad-Supported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BFF2"/>
                </a:solidFill>
                <a:latin typeface="Helvetica" pitchFamily="2" charset="0"/>
              </a:rPr>
              <a:t>25</a:t>
            </a:r>
            <a:r>
              <a:rPr kumimoji="0" lang="en-US" sz="2600" b="1" i="0" u="none" strike="noStrike" kern="1200" cap="none" spc="0" normalizeH="0" baseline="0" noProof="0">
                <a:ln>
                  <a:noFill/>
                </a:ln>
                <a:solidFill>
                  <a:srgbClr val="00BFF2"/>
                </a:solidFill>
                <a:effectLst/>
                <a:uLnTx/>
                <a:uFillTx/>
                <a:latin typeface="Helvetica" pitchFamily="2" charset="0"/>
                <a:ea typeface="+mj-ea"/>
                <a:cs typeface="+mj-cs"/>
              </a:rPr>
              <a:t> Streaming Trends That Are Impacting Marketing Plans in 2025</a:t>
            </a:r>
          </a:p>
        </p:txBody>
      </p:sp>
      <p:pic>
        <p:nvPicPr>
          <p:cNvPr id="5" name="Picture 4" descr="A picture containing text&#10;&#10;Description automatically generated">
            <a:extLst>
              <a:ext uri="{FF2B5EF4-FFF2-40B4-BE49-F238E27FC236}">
                <a16:creationId xmlns:a16="http://schemas.microsoft.com/office/drawing/2014/main" id="{D50CF1FF-B186-4C8A-2B41-77981091AE4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sp>
        <p:nvSpPr>
          <p:cNvPr id="9" name="Title 9">
            <a:extLst>
              <a:ext uri="{FF2B5EF4-FFF2-40B4-BE49-F238E27FC236}">
                <a16:creationId xmlns:a16="http://schemas.microsoft.com/office/drawing/2014/main" id="{CDBE2A89-012A-EA19-482B-87B54A9C35BE}"/>
              </a:ext>
            </a:extLst>
          </p:cNvPr>
          <p:cNvSpPr txBox="1">
            <a:spLocks/>
          </p:cNvSpPr>
          <p:nvPr/>
        </p:nvSpPr>
        <p:spPr>
          <a:xfrm>
            <a:off x="78039" y="5406500"/>
            <a:ext cx="1316228" cy="357866"/>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defTabSz="914400">
              <a:spcBef>
                <a:spcPts val="0"/>
              </a:spcBef>
              <a:defRPr/>
            </a:pPr>
            <a:r>
              <a:rPr kumimoji="0" lang="en-US" sz="1600" b="1" i="0" u="none" strike="noStrike" kern="1200" cap="none" spc="0" normalizeH="0" baseline="0" noProof="0">
                <a:ln>
                  <a:noFill/>
                </a:ln>
                <a:solidFill>
                  <a:srgbClr val="4EBEA4"/>
                </a:solidFill>
                <a:effectLst/>
                <a:uLnTx/>
                <a:uFillTx/>
                <a:latin typeface="Helvetica" pitchFamily="2" charset="0"/>
                <a:ea typeface="+mn-ea"/>
                <a:cs typeface="+mn-cs"/>
              </a:rPr>
              <a:t>March 2025</a:t>
            </a:r>
          </a:p>
        </p:txBody>
      </p:sp>
    </p:spTree>
    <p:extLst>
      <p:ext uri="{BB962C8B-B14F-4D97-AF65-F5344CB8AC3E}">
        <p14:creationId xmlns:p14="http://schemas.microsoft.com/office/powerpoint/2010/main" val="81718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BA967-ED0C-B157-D91A-50213B028676}"/>
              </a:ext>
            </a:extLst>
          </p:cNvPr>
          <p:cNvSpPr/>
          <p:nvPr/>
        </p:nvSpPr>
        <p:spPr>
          <a:xfrm>
            <a:off x="1" y="1765231"/>
            <a:ext cx="7447516" cy="4300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erson holding a remote control in front of a television&#10;&#10;AI-generated content may be incorrect.">
            <a:extLst>
              <a:ext uri="{FF2B5EF4-FFF2-40B4-BE49-F238E27FC236}">
                <a16:creationId xmlns:a16="http://schemas.microsoft.com/office/drawing/2014/main" id="{C3349E08-E9AB-5F70-3317-F37FDC6384B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447516" y="1765231"/>
            <a:ext cx="4744483" cy="4300960"/>
          </a:xfrm>
          <a:prstGeom prst="rect">
            <a:avLst/>
          </a:prstGeom>
        </p:spPr>
      </p:pic>
      <p:graphicFrame>
        <p:nvGraphicFramePr>
          <p:cNvPr id="8" name="Chart 7">
            <a:extLst>
              <a:ext uri="{FF2B5EF4-FFF2-40B4-BE49-F238E27FC236}">
                <a16:creationId xmlns:a16="http://schemas.microsoft.com/office/drawing/2014/main" id="{CE0EDDD7-660D-6565-97EB-9818D75E6438}"/>
              </a:ext>
            </a:extLst>
          </p:cNvPr>
          <p:cNvGraphicFramePr/>
          <p:nvPr>
            <p:extLst>
              <p:ext uri="{D42A27DB-BD31-4B8C-83A1-F6EECF244321}">
                <p14:modId xmlns:p14="http://schemas.microsoft.com/office/powerpoint/2010/main" val="746711045"/>
              </p:ext>
            </p:extLst>
          </p:nvPr>
        </p:nvGraphicFramePr>
        <p:xfrm>
          <a:off x="261930" y="2374157"/>
          <a:ext cx="7071452" cy="352289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11844325-719C-681F-E3B3-DC56E0809336}"/>
              </a:ext>
            </a:extLst>
          </p:cNvPr>
          <p:cNvSpPr txBox="1"/>
          <p:nvPr/>
        </p:nvSpPr>
        <p:spPr>
          <a:xfrm>
            <a:off x="0" y="1843667"/>
            <a:ext cx="74475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Share of Monthly Time Spent With TV</a:t>
            </a:r>
            <a:endParaRPr kumimoji="0" lang="en-US" sz="16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6</a:t>
            </a:r>
          </a:p>
        </p:txBody>
      </p:sp>
      <p:sp>
        <p:nvSpPr>
          <p:cNvPr id="6" name="TextBox 5">
            <a:extLst>
              <a:ext uri="{FF2B5EF4-FFF2-40B4-BE49-F238E27FC236}">
                <a16:creationId xmlns:a16="http://schemas.microsoft.com/office/drawing/2014/main" id="{31AC66B8-0DE7-D7F0-144E-0005D9B7A7A6}"/>
              </a:ext>
            </a:extLst>
          </p:cNvPr>
          <p:cNvSpPr txBox="1"/>
          <p:nvPr/>
        </p:nvSpPr>
        <p:spPr>
          <a:xfrm>
            <a:off x="488315" y="6186442"/>
            <a:ext cx="1141854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Nielsen, ‘The Gauge’, February 2023, January 2024 &amp; January 2025, Total Day, P2+, ‘Other’ includes all other TV including all other tuning (unmeasured sources), unmeasured video on demand (VOD), audio streaming, gaming and other device (DVD playback) use. Nielsen implemented some methodological changes to The Gauge in February 2023 which is why we’ve included Feb ’23 and not Jan ’23.</a:t>
            </a:r>
            <a:endParaRPr kumimoji="0" lang="fr-FR" sz="8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3" name="Picture 22">
            <a:extLst>
              <a:ext uri="{FF2B5EF4-FFF2-40B4-BE49-F238E27FC236}">
                <a16:creationId xmlns:a16="http://schemas.microsoft.com/office/drawing/2014/main" id="{FBB479E1-3071-A26D-3770-8C9ECDB7E4D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61738421-0CC5-FC22-61C0-ADE21A915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C05241C5-CB80-BFBC-E80F-1A326351776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20D9EBE5-E4E1-A10D-33E6-FFE5D10A389C}"/>
              </a:ext>
            </a:extLst>
          </p:cNvPr>
          <p:cNvSpPr txBox="1"/>
          <p:nvPr/>
        </p:nvSpPr>
        <p:spPr>
          <a:xfrm>
            <a:off x="404367" y="4130178"/>
            <a:ext cx="11320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Jan ‘24</a:t>
            </a:r>
          </a:p>
        </p:txBody>
      </p:sp>
      <p:sp>
        <p:nvSpPr>
          <p:cNvPr id="11" name="TextBox 10">
            <a:extLst>
              <a:ext uri="{FF2B5EF4-FFF2-40B4-BE49-F238E27FC236}">
                <a16:creationId xmlns:a16="http://schemas.microsoft.com/office/drawing/2014/main" id="{EA7BD185-546F-D17D-900A-5B0D135D1FEC}"/>
              </a:ext>
            </a:extLst>
          </p:cNvPr>
          <p:cNvSpPr txBox="1"/>
          <p:nvPr/>
        </p:nvSpPr>
        <p:spPr>
          <a:xfrm>
            <a:off x="390526" y="5198146"/>
            <a:ext cx="11320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Feb ‘23</a:t>
            </a:r>
          </a:p>
        </p:txBody>
      </p:sp>
      <p:sp>
        <p:nvSpPr>
          <p:cNvPr id="21" name="Rectangle 20">
            <a:extLst>
              <a:ext uri="{FF2B5EF4-FFF2-40B4-BE49-F238E27FC236}">
                <a16:creationId xmlns:a16="http://schemas.microsoft.com/office/drawing/2014/main" id="{56FD6607-FC79-B1BF-12C7-ED36376AB6C4}"/>
              </a:ext>
            </a:extLst>
          </p:cNvPr>
          <p:cNvSpPr/>
          <p:nvPr/>
        </p:nvSpPr>
        <p:spPr>
          <a:xfrm>
            <a:off x="623074" y="441443"/>
            <a:ext cx="11423151" cy="892552"/>
          </a:xfrm>
          <a:prstGeom prst="rect">
            <a:avLst/>
          </a:prstGeom>
        </p:spPr>
        <p:txBody>
          <a:bodyPr wrap="square">
            <a:spAutoFit/>
          </a:bodyPr>
          <a:lstStyle/>
          <a:p>
            <a:pPr>
              <a:defRPr/>
            </a:pPr>
            <a:r>
              <a:rPr lang="en-US" sz="2600" b="1">
                <a:solidFill>
                  <a:srgbClr val="002060"/>
                </a:solidFill>
                <a:latin typeface="Helvetica" pitchFamily="2" charset="0"/>
              </a:rPr>
              <a:t>Streaming now accounts for more than 40% of total time with TV as the shift in viewership has increased over the last year</a:t>
            </a:r>
            <a:endParaRPr lang="en-US" sz="1800" kern="10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83B8655-0103-8AA8-80A2-5DC92B0A28E6}"/>
              </a:ext>
            </a:extLst>
          </p:cNvPr>
          <p:cNvSpPr txBox="1"/>
          <p:nvPr/>
        </p:nvSpPr>
        <p:spPr>
          <a:xfrm>
            <a:off x="404367" y="3052273"/>
            <a:ext cx="113202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Jan ‘25</a:t>
            </a:r>
          </a:p>
        </p:txBody>
      </p:sp>
    </p:spTree>
    <p:extLst>
      <p:ext uri="{BB962C8B-B14F-4D97-AF65-F5344CB8AC3E}">
        <p14:creationId xmlns:p14="http://schemas.microsoft.com/office/powerpoint/2010/main" val="44874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standing in front of a group of people&#10;&#10;AI-generated content may be incorrect.">
            <a:extLst>
              <a:ext uri="{FF2B5EF4-FFF2-40B4-BE49-F238E27FC236}">
                <a16:creationId xmlns:a16="http://schemas.microsoft.com/office/drawing/2014/main" id="{9DF5BCE1-85DE-4F8F-BCAB-B9EF33FD320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54277" y="1765230"/>
            <a:ext cx="3337723" cy="5103920"/>
          </a:xfrm>
          <a:prstGeom prst="rect">
            <a:avLst/>
          </a:prstGeom>
        </p:spPr>
      </p:pic>
      <p:sp>
        <p:nvSpPr>
          <p:cNvPr id="11" name="Rectangle 10">
            <a:extLst>
              <a:ext uri="{FF2B5EF4-FFF2-40B4-BE49-F238E27FC236}">
                <a16:creationId xmlns:a16="http://schemas.microsoft.com/office/drawing/2014/main" id="{46AE52CE-3E7F-B5A7-D1BB-662D1C57F5BC}"/>
              </a:ext>
            </a:extLst>
          </p:cNvPr>
          <p:cNvSpPr/>
          <p:nvPr/>
        </p:nvSpPr>
        <p:spPr>
          <a:xfrm>
            <a:off x="0" y="1765230"/>
            <a:ext cx="8854276"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03715" y="6073506"/>
            <a:ext cx="84778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EMARKETER Forecast, November 2024. Note: CTV includes digital advertising that appears on CTV devices, includes display ads that appear on home screens and in-stream </a:t>
            </a:r>
            <a:r>
              <a:rPr lang="en-US" sz="800">
                <a:solidFill>
                  <a:srgbClr val="002060"/>
                </a:solidFill>
                <a:latin typeface="Helvetica" panose="020B0604020202020204" pitchFamily="34" charset="0"/>
                <a:cs typeface="Helvetica" panose="020B0604020202020204" pitchFamily="34" charset="0"/>
              </a:rPr>
              <a:t>video ads that appear on CTVs from platforms like Hulu, Roku and YouTube, and excludes network-sold inventory from traditional linear TV and addressable TV advertising; traditional TV includes broadcast TV (network, syndication and spot) and cable TV, and excludes digital.</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 name="Chart 1">
            <a:extLst>
              <a:ext uri="{FF2B5EF4-FFF2-40B4-BE49-F238E27FC236}">
                <a16:creationId xmlns:a16="http://schemas.microsoft.com/office/drawing/2014/main" id="{093B23DD-41C3-78F9-CFDA-83B0FFD732B5}"/>
              </a:ext>
            </a:extLst>
          </p:cNvPr>
          <p:cNvGraphicFramePr/>
          <p:nvPr>
            <p:extLst>
              <p:ext uri="{D42A27DB-BD31-4B8C-83A1-F6EECF244321}">
                <p14:modId xmlns:p14="http://schemas.microsoft.com/office/powerpoint/2010/main" val="899687204"/>
              </p:ext>
            </p:extLst>
          </p:nvPr>
        </p:nvGraphicFramePr>
        <p:xfrm>
          <a:off x="263127" y="2444457"/>
          <a:ext cx="8328023" cy="367640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0126589-2EE5-A839-8EA6-66A63438129B}"/>
              </a:ext>
            </a:extLst>
          </p:cNvPr>
          <p:cNvSpPr txBox="1"/>
          <p:nvPr/>
        </p:nvSpPr>
        <p:spPr>
          <a:xfrm>
            <a:off x="40557" y="1845283"/>
            <a:ext cx="877316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 TV and Connected TV (CTV) Ad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 billions</a:t>
            </a:r>
          </a:p>
        </p:txBody>
      </p:sp>
      <p:sp>
        <p:nvSpPr>
          <p:cNvPr id="17" name="TextBox 16">
            <a:extLst>
              <a:ext uri="{FF2B5EF4-FFF2-40B4-BE49-F238E27FC236}">
                <a16:creationId xmlns:a16="http://schemas.microsoft.com/office/drawing/2014/main" id="{F567AA24-2E03-44C1-A002-D0ECF4C6B632}"/>
              </a:ext>
            </a:extLst>
          </p:cNvPr>
          <p:cNvSpPr txBox="1"/>
          <p:nvPr/>
        </p:nvSpPr>
        <p:spPr>
          <a:xfrm>
            <a:off x="623074" y="2892071"/>
            <a:ext cx="9391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$82.4</a:t>
            </a:r>
          </a:p>
        </p:txBody>
      </p:sp>
      <p:sp>
        <p:nvSpPr>
          <p:cNvPr id="18" name="TextBox 17">
            <a:extLst>
              <a:ext uri="{FF2B5EF4-FFF2-40B4-BE49-F238E27FC236}">
                <a16:creationId xmlns:a16="http://schemas.microsoft.com/office/drawing/2014/main" id="{ED02DF1E-58D4-D6F4-ED75-FBFB98950315}"/>
              </a:ext>
            </a:extLst>
          </p:cNvPr>
          <p:cNvSpPr txBox="1"/>
          <p:nvPr/>
        </p:nvSpPr>
        <p:spPr>
          <a:xfrm>
            <a:off x="2014171" y="2903689"/>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lang="en-US" sz="2000" b="1" u="sng">
                <a:solidFill>
                  <a:srgbClr val="1F1A62"/>
                </a:solidFill>
                <a:latin typeface="Helvetica" panose="020B0403020202020204" pitchFamily="34" charset="0"/>
              </a:rPr>
              <a:t>82.0</a:t>
            </a: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cxnSp>
        <p:nvCxnSpPr>
          <p:cNvPr id="3" name="Straight Connector 2">
            <a:extLst>
              <a:ext uri="{FF2B5EF4-FFF2-40B4-BE49-F238E27FC236}">
                <a16:creationId xmlns:a16="http://schemas.microsoft.com/office/drawing/2014/main" id="{E877672F-23B3-997E-9683-B830C219E50A}"/>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6CDCEE-ED1F-EAC4-5DB0-40C7FF67FA9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7</a:t>
            </a:r>
          </a:p>
        </p:txBody>
      </p:sp>
      <p:pic>
        <p:nvPicPr>
          <p:cNvPr id="9" name="Picture 8">
            <a:extLst>
              <a:ext uri="{FF2B5EF4-FFF2-40B4-BE49-F238E27FC236}">
                <a16:creationId xmlns:a16="http://schemas.microsoft.com/office/drawing/2014/main" id="{6472F2A5-C69D-9269-F0AB-ED4DDDD5EE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88C2F1ED-D826-E714-93D0-CD6AD6E0FF2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8E8C2B79-93CB-AFB2-2C2F-3D1F3825015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AD20CB42-5E88-43A2-97E1-69612D8785CC}"/>
              </a:ext>
            </a:extLst>
          </p:cNvPr>
          <p:cNvSpPr txBox="1"/>
          <p:nvPr/>
        </p:nvSpPr>
        <p:spPr>
          <a:xfrm>
            <a:off x="3350947" y="2859019"/>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$84.9</a:t>
            </a:r>
          </a:p>
        </p:txBody>
      </p:sp>
      <p:sp>
        <p:nvSpPr>
          <p:cNvPr id="15" name="TextBox 14">
            <a:extLst>
              <a:ext uri="{FF2B5EF4-FFF2-40B4-BE49-F238E27FC236}">
                <a16:creationId xmlns:a16="http://schemas.microsoft.com/office/drawing/2014/main" id="{47B39396-729A-CE39-999D-4F6A59540AFB}"/>
              </a:ext>
            </a:extLst>
          </p:cNvPr>
          <p:cNvSpPr txBox="1"/>
          <p:nvPr/>
        </p:nvSpPr>
        <p:spPr>
          <a:xfrm>
            <a:off x="7418805" y="2692016"/>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lang="en-US" sz="2000" b="1" u="sng">
                <a:solidFill>
                  <a:srgbClr val="1F1A62"/>
                </a:solidFill>
                <a:latin typeface="Helvetica" panose="020B0403020202020204" pitchFamily="34" charset="0"/>
              </a:rPr>
              <a:t>92.0</a:t>
            </a: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67585D33-AF0F-A5AC-895B-6C64B3B890C7}"/>
              </a:ext>
            </a:extLst>
          </p:cNvPr>
          <p:cNvSpPr txBox="1"/>
          <p:nvPr/>
        </p:nvSpPr>
        <p:spPr>
          <a:xfrm>
            <a:off x="4687723" y="2740220"/>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lang="en-US" sz="2000" b="1" u="sng">
                <a:solidFill>
                  <a:srgbClr val="1F1A62"/>
                </a:solidFill>
                <a:latin typeface="Helvetica" panose="020B0403020202020204" pitchFamily="34" charset="0"/>
              </a:rPr>
              <a:t>88.2</a:t>
            </a: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5" name="Rectangle 24">
            <a:extLst>
              <a:ext uri="{FF2B5EF4-FFF2-40B4-BE49-F238E27FC236}">
                <a16:creationId xmlns:a16="http://schemas.microsoft.com/office/drawing/2014/main" id="{365ECD24-6041-8205-FBD6-F806EA13E50D}"/>
              </a:ext>
            </a:extLst>
          </p:cNvPr>
          <p:cNvSpPr/>
          <p:nvPr/>
        </p:nvSpPr>
        <p:spPr>
          <a:xfrm>
            <a:off x="623074" y="441443"/>
            <a:ext cx="11423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Overall TV ad spend growth is being driven by CTV as marketers look to further engage with the platform’s rapidly expanding audiences</a:t>
            </a:r>
          </a:p>
        </p:txBody>
      </p:sp>
      <p:sp>
        <p:nvSpPr>
          <p:cNvPr id="14" name="TextBox 13">
            <a:extLst>
              <a:ext uri="{FF2B5EF4-FFF2-40B4-BE49-F238E27FC236}">
                <a16:creationId xmlns:a16="http://schemas.microsoft.com/office/drawing/2014/main" id="{87C4C1FE-FEDF-4496-5803-03A13B78B35A}"/>
              </a:ext>
            </a:extLst>
          </p:cNvPr>
          <p:cNvSpPr txBox="1"/>
          <p:nvPr/>
        </p:nvSpPr>
        <p:spPr>
          <a:xfrm>
            <a:off x="6024499" y="2763897"/>
            <a:ext cx="852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t>
            </a:r>
            <a:r>
              <a:rPr lang="en-US" sz="2000" b="1" u="sng">
                <a:solidFill>
                  <a:srgbClr val="1F1A62"/>
                </a:solidFill>
                <a:latin typeface="Helvetica" panose="020B0403020202020204" pitchFamily="34" charset="0"/>
              </a:rPr>
              <a:t>87.0</a:t>
            </a: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67903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9A7DE-EECD-FF4E-B738-7B5DECD5584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29688" y="1"/>
            <a:ext cx="11162312" cy="6527260"/>
          </a:xfrm>
          <a:prstGeom prst="rect">
            <a:avLst/>
          </a:prstGeom>
        </p:spPr>
      </p:pic>
      <p:cxnSp>
        <p:nvCxnSpPr>
          <p:cNvPr id="2" name="Straight Connector 1">
            <a:extLst>
              <a:ext uri="{FF2B5EF4-FFF2-40B4-BE49-F238E27FC236}">
                <a16:creationId xmlns:a16="http://schemas.microsoft.com/office/drawing/2014/main" id="{642889B2-D072-BB35-3587-432C8DB2FFDB}"/>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01908E45-78C9-E4AB-5329-A509D17F114C}"/>
              </a:ext>
            </a:extLst>
          </p:cNvPr>
          <p:cNvSpPr txBox="1"/>
          <p:nvPr/>
        </p:nvSpPr>
        <p:spPr>
          <a:xfrm>
            <a:off x="382082" y="3434080"/>
            <a:ext cx="7283314" cy="954107"/>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Devices, Platforms &amp; Services, </a:t>
            </a:r>
            <a:b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br>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Oh My!</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7708DB9-A0AC-1A9B-00C3-E43195DBB93E}"/>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2</a:t>
            </a:r>
          </a:p>
        </p:txBody>
      </p:sp>
    </p:spTree>
    <p:extLst>
      <p:ext uri="{BB962C8B-B14F-4D97-AF65-F5344CB8AC3E}">
        <p14:creationId xmlns:p14="http://schemas.microsoft.com/office/powerpoint/2010/main" val="330385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56BB2A-2F0F-FF7D-B054-3833234E1C5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03E266A-08E4-5F76-1A67-4C0B5AC0E60C}"/>
              </a:ext>
            </a:extLst>
          </p:cNvPr>
          <p:cNvSpPr/>
          <p:nvPr/>
        </p:nvSpPr>
        <p:spPr>
          <a:xfrm>
            <a:off x="768267" y="438219"/>
            <a:ext cx="106716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are shifting more towards streaming directly through their smart TV, as they move away from sticks and boxes</a:t>
            </a:r>
          </a:p>
        </p:txBody>
      </p:sp>
      <p:sp>
        <p:nvSpPr>
          <p:cNvPr id="8" name="TextBox 7">
            <a:extLst>
              <a:ext uri="{FF2B5EF4-FFF2-40B4-BE49-F238E27FC236}">
                <a16:creationId xmlns:a16="http://schemas.microsoft.com/office/drawing/2014/main" id="{3F9A3899-30CE-FE7F-B5BB-2CEE53103B91}"/>
              </a:ext>
            </a:extLst>
          </p:cNvPr>
          <p:cNvSpPr txBox="1"/>
          <p:nvPr/>
        </p:nvSpPr>
        <p:spPr>
          <a:xfrm>
            <a:off x="0" y="1782153"/>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Share of Total Hours by Device Type</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27630550-7AF1-D25F-5A2D-6FF4C3B89B84}"/>
              </a:ext>
            </a:extLst>
          </p:cNvPr>
          <p:cNvSpPr txBox="1"/>
          <p:nvPr/>
        </p:nvSpPr>
        <p:spPr>
          <a:xfrm>
            <a:off x="503714" y="6317726"/>
            <a:ext cx="114876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Comscore at ARF OTT 2024,</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Comscore Annual State of Streaming Report 2024,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10/23/2024. Note: ‘Other’ consists primarily of video game consoles.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6" name="Chart 15">
            <a:extLst>
              <a:ext uri="{FF2B5EF4-FFF2-40B4-BE49-F238E27FC236}">
                <a16:creationId xmlns:a16="http://schemas.microsoft.com/office/drawing/2014/main" id="{7EB2542A-1818-E92C-A6AD-5AF5A4E63EE6}"/>
              </a:ext>
            </a:extLst>
          </p:cNvPr>
          <p:cNvGraphicFramePr/>
          <p:nvPr/>
        </p:nvGraphicFramePr>
        <p:xfrm>
          <a:off x="146428" y="2209423"/>
          <a:ext cx="6031688" cy="3862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4D4BE153-24E5-D8C4-9970-BE8089C81882}"/>
              </a:ext>
            </a:extLst>
          </p:cNvPr>
          <p:cNvGraphicFramePr/>
          <p:nvPr/>
        </p:nvGraphicFramePr>
        <p:xfrm>
          <a:off x="6138793" y="2209423"/>
          <a:ext cx="6031688" cy="386254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4DE26F4-810B-9EFC-1D7A-2B2272686C83}"/>
              </a:ext>
            </a:extLst>
          </p:cNvPr>
          <p:cNvSpPr txBox="1"/>
          <p:nvPr/>
        </p:nvSpPr>
        <p:spPr>
          <a:xfrm>
            <a:off x="190472" y="2225085"/>
            <a:ext cx="594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August 2020</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06DAD02F-3D33-5423-2AC2-7A9A3976731B}"/>
              </a:ext>
            </a:extLst>
          </p:cNvPr>
          <p:cNvSpPr txBox="1"/>
          <p:nvPr/>
        </p:nvSpPr>
        <p:spPr>
          <a:xfrm>
            <a:off x="6182837" y="2241809"/>
            <a:ext cx="5943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August 2024</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2" name="Straight Connector 1">
            <a:extLst>
              <a:ext uri="{FF2B5EF4-FFF2-40B4-BE49-F238E27FC236}">
                <a16:creationId xmlns:a16="http://schemas.microsoft.com/office/drawing/2014/main" id="{878C3337-FB81-AA23-B6C1-A591DF1E498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58D1D6-0D1B-7B03-73CF-3394238CFD1A}"/>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Helvetica" pitchFamily="2" charset="0"/>
                <a:ea typeface="+mn-ea"/>
                <a:cs typeface="+mn-cs"/>
              </a:rPr>
              <a:t>8</a:t>
            </a:r>
          </a:p>
        </p:txBody>
      </p:sp>
      <p:pic>
        <p:nvPicPr>
          <p:cNvPr id="5" name="Picture 4">
            <a:extLst>
              <a:ext uri="{FF2B5EF4-FFF2-40B4-BE49-F238E27FC236}">
                <a16:creationId xmlns:a16="http://schemas.microsoft.com/office/drawing/2014/main" id="{3A56CAEF-53D2-B8FC-4AF5-F9D84ED099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74CE5-6EC0-7481-2132-B9838C876E1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6E2D52BD-01A5-804C-D5C0-A945CC198BE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96161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7338A-4A78-F042-EE9E-850725043B30}"/>
              </a:ext>
            </a:extLst>
          </p:cNvPr>
          <p:cNvSpPr/>
          <p:nvPr/>
        </p:nvSpPr>
        <p:spPr>
          <a:xfrm>
            <a:off x="2" y="1765231"/>
            <a:ext cx="7155178" cy="4300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EED3A5F-4D57-8090-B4AE-144C8120C328}"/>
              </a:ext>
            </a:extLst>
          </p:cNvPr>
          <p:cNvSpPr txBox="1"/>
          <p:nvPr/>
        </p:nvSpPr>
        <p:spPr>
          <a:xfrm>
            <a:off x="447675" y="6315198"/>
            <a:ext cx="115378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Hub Entertainment,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Decoding The Default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August 2024. Note: Smart TV built-in apps refer to both pre-installed apps and those that the owner installs. *TV: Streaming media player (net), e.g., Roku, Fire TV, Apple TV. </a:t>
            </a:r>
            <a:endParaRPr kumimoji="0" lang="fr-FR"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B43B8068-BE86-2163-8DFD-18B7764EF9C1}"/>
              </a:ext>
            </a:extLst>
          </p:cNvPr>
          <p:cNvSpPr/>
          <p:nvPr/>
        </p:nvSpPr>
        <p:spPr>
          <a:xfrm>
            <a:off x="645014" y="481794"/>
            <a:ext cx="114959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Among smart TV homes, built-in apps have become the default access point for TV viewing over any other device</a:t>
            </a:r>
          </a:p>
        </p:txBody>
      </p:sp>
      <p:pic>
        <p:nvPicPr>
          <p:cNvPr id="10" name="Picture 9">
            <a:extLst>
              <a:ext uri="{FF2B5EF4-FFF2-40B4-BE49-F238E27FC236}">
                <a16:creationId xmlns:a16="http://schemas.microsoft.com/office/drawing/2014/main" id="{6919BB42-3D91-91E7-195D-7B274E43CA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5C9D025B-0FAE-4EA4-C7D9-C673DBE103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601EB54A-A66C-8607-730B-D768DEBE070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5" name="Chart 4">
            <a:extLst>
              <a:ext uri="{FF2B5EF4-FFF2-40B4-BE49-F238E27FC236}">
                <a16:creationId xmlns:a16="http://schemas.microsoft.com/office/drawing/2014/main" id="{4765D089-1F2A-4BC8-C1BD-0EF2A89F71A5}"/>
              </a:ext>
            </a:extLst>
          </p:cNvPr>
          <p:cNvGraphicFramePr/>
          <p:nvPr>
            <p:extLst>
              <p:ext uri="{D42A27DB-BD31-4B8C-83A1-F6EECF244321}">
                <p14:modId xmlns:p14="http://schemas.microsoft.com/office/powerpoint/2010/main" val="2525854863"/>
              </p:ext>
            </p:extLst>
          </p:nvPr>
        </p:nvGraphicFramePr>
        <p:xfrm>
          <a:off x="49620" y="2139644"/>
          <a:ext cx="7471316" cy="38751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8A2BD9C-CF30-BBA2-4D31-A5DE6271D63A}"/>
              </a:ext>
            </a:extLst>
          </p:cNvPr>
          <p:cNvSpPr txBox="1"/>
          <p:nvPr/>
        </p:nvSpPr>
        <p:spPr>
          <a:xfrm>
            <a:off x="171872" y="1852940"/>
            <a:ext cx="73490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Default Devices for Watching TV</a:t>
            </a:r>
            <a:endParaRPr kumimoji="0" lang="en-US" sz="16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9" name="Chart 18">
            <a:extLst>
              <a:ext uri="{FF2B5EF4-FFF2-40B4-BE49-F238E27FC236}">
                <a16:creationId xmlns:a16="http://schemas.microsoft.com/office/drawing/2014/main" id="{9D9A8D9A-60B0-D0A3-13D7-FBE91A4DB826}"/>
              </a:ext>
            </a:extLst>
          </p:cNvPr>
          <p:cNvGraphicFramePr/>
          <p:nvPr>
            <p:extLst>
              <p:ext uri="{D42A27DB-BD31-4B8C-83A1-F6EECF244321}">
                <p14:modId xmlns:p14="http://schemas.microsoft.com/office/powerpoint/2010/main" val="2679357613"/>
              </p:ext>
            </p:extLst>
          </p:nvPr>
        </p:nvGraphicFramePr>
        <p:xfrm>
          <a:off x="2380038" y="2118921"/>
          <a:ext cx="2760860" cy="430158"/>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descr="A couch in a living room&#10;&#10;AI-generated content may be incorrect.">
            <a:extLst>
              <a:ext uri="{FF2B5EF4-FFF2-40B4-BE49-F238E27FC236}">
                <a16:creationId xmlns:a16="http://schemas.microsoft.com/office/drawing/2014/main" id="{552B459C-7232-4D5C-72CA-916E4A48E1E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155180" y="1765229"/>
            <a:ext cx="5036820" cy="4300960"/>
          </a:xfrm>
          <a:prstGeom prst="rect">
            <a:avLst/>
          </a:prstGeom>
        </p:spPr>
      </p:pic>
      <p:cxnSp>
        <p:nvCxnSpPr>
          <p:cNvPr id="2" name="Straight Connector 1">
            <a:extLst>
              <a:ext uri="{FF2B5EF4-FFF2-40B4-BE49-F238E27FC236}">
                <a16:creationId xmlns:a16="http://schemas.microsoft.com/office/drawing/2014/main" id="{96514E4A-37F0-0DB9-8819-1F0F6CEFE2A6}"/>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25FABC2-B2A9-688C-00C3-87A523735B15}"/>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00B0F0"/>
                </a:solidFill>
                <a:latin typeface="Helvetica" pitchFamily="2" charset="0"/>
              </a:rPr>
              <a:t>9</a:t>
            </a:r>
            <a:endParaRPr kumimoji="0" lang="en-US" sz="4000" b="1" i="0" u="none" strike="noStrike" kern="1200" cap="none" spc="0" normalizeH="0" baseline="0" noProof="0">
              <a:ln>
                <a:noFill/>
              </a:ln>
              <a:solidFill>
                <a:srgbClr val="00B0F0"/>
              </a:solidFill>
              <a:effectLst/>
              <a:uLnTx/>
              <a:uFillTx/>
              <a:latin typeface="Helvetica" pitchFamily="2" charset="0"/>
              <a:ea typeface="+mn-ea"/>
              <a:cs typeface="+mn-cs"/>
            </a:endParaRPr>
          </a:p>
        </p:txBody>
      </p:sp>
    </p:spTree>
    <p:extLst>
      <p:ext uri="{BB962C8B-B14F-4D97-AF65-F5344CB8AC3E}">
        <p14:creationId xmlns:p14="http://schemas.microsoft.com/office/powerpoint/2010/main" val="166295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78D4E-CD08-4AAC-F876-C976E98829A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6E612A4-54E9-9C9D-D058-6849C709C69A}"/>
              </a:ext>
            </a:extLst>
          </p:cNvPr>
          <p:cNvSpPr txBox="1"/>
          <p:nvPr/>
        </p:nvSpPr>
        <p:spPr>
          <a:xfrm>
            <a:off x="0" y="2005674"/>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Smart TVs: Streaming vs. Cable / Satellite / OTA</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764C5A46-7276-AE9C-D646-290B9E3DC493}"/>
              </a:ext>
            </a:extLst>
          </p:cNvPr>
          <p:cNvSpPr txBox="1"/>
          <p:nvPr/>
        </p:nvSpPr>
        <p:spPr>
          <a:xfrm>
            <a:off x="503714" y="6188181"/>
            <a:ext cx="114876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Inscape,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TV Market Trends Report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Q2 2024. Inscape TV Panel. Base: Opted-In Inscape TVs with at least one minute of app viewing. Streaming includes viewership on vMVPDs and 3P streaming devices. Gaming console viewing is not included in these calculations. Results do not add up to 100% due to rounding.</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9" name="Chart 28">
            <a:extLst>
              <a:ext uri="{FF2B5EF4-FFF2-40B4-BE49-F238E27FC236}">
                <a16:creationId xmlns:a16="http://schemas.microsoft.com/office/drawing/2014/main" id="{0A48096C-2942-85E7-DA46-25BAA5FC22EE}"/>
              </a:ext>
            </a:extLst>
          </p:cNvPr>
          <p:cNvGraphicFramePr/>
          <p:nvPr>
            <p:extLst>
              <p:ext uri="{D42A27DB-BD31-4B8C-83A1-F6EECF244321}">
                <p14:modId xmlns:p14="http://schemas.microsoft.com/office/powerpoint/2010/main" val="341183184"/>
              </p:ext>
            </p:extLst>
          </p:nvPr>
        </p:nvGraphicFramePr>
        <p:xfrm>
          <a:off x="614455" y="2499485"/>
          <a:ext cx="10963091" cy="362847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5F19FDD0-CF22-DAE4-7189-187E7C831967}"/>
              </a:ext>
            </a:extLst>
          </p:cNvPr>
          <p:cNvSpPr/>
          <p:nvPr/>
        </p:nvSpPr>
        <p:spPr>
          <a:xfrm>
            <a:off x="825621" y="481794"/>
            <a:ext cx="1136637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Smart TV HHs are now primarily accessing content through streaming, making it essential for marketers to prioritize CTV strategies</a:t>
            </a:r>
          </a:p>
        </p:txBody>
      </p:sp>
      <p:pic>
        <p:nvPicPr>
          <p:cNvPr id="12" name="Picture 11">
            <a:extLst>
              <a:ext uri="{FF2B5EF4-FFF2-40B4-BE49-F238E27FC236}">
                <a16:creationId xmlns:a16="http://schemas.microsoft.com/office/drawing/2014/main" id="{72E93EC4-B7F7-7102-6DE9-DFE568CF7A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4A2BC86A-DB3B-9808-9062-26E2142631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04CC992F-5B54-8CD9-7EDE-198DEC43727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DA936904-0870-FC68-ECE5-F6642108396D}"/>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Helvetica" pitchFamily="2" charset="0"/>
                <a:ea typeface="+mn-ea"/>
                <a:cs typeface="+mn-cs"/>
              </a:rPr>
              <a:t>10</a:t>
            </a:r>
          </a:p>
        </p:txBody>
      </p:sp>
      <p:cxnSp>
        <p:nvCxnSpPr>
          <p:cNvPr id="5" name="Straight Connector 4">
            <a:extLst>
              <a:ext uri="{FF2B5EF4-FFF2-40B4-BE49-F238E27FC236}">
                <a16:creationId xmlns:a16="http://schemas.microsoft.com/office/drawing/2014/main" id="{8852DF5B-B659-A3BB-324D-1A9738241798}"/>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18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38E03F-AB31-6972-F9EC-CBE43F7111B5}"/>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0C70173-9CA3-8BD8-A279-DDFB0C1BC07B}"/>
              </a:ext>
            </a:extLst>
          </p:cNvPr>
          <p:cNvSpPr txBox="1"/>
          <p:nvPr/>
        </p:nvSpPr>
        <p:spPr>
          <a:xfrm>
            <a:off x="0" y="1891373"/>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Average Number of Native Apps Used by Smart TVs that Streamed</a:t>
            </a:r>
          </a:p>
        </p:txBody>
      </p:sp>
      <p:sp>
        <p:nvSpPr>
          <p:cNvPr id="13" name="TextBox 12">
            <a:extLst>
              <a:ext uri="{FF2B5EF4-FFF2-40B4-BE49-F238E27FC236}">
                <a16:creationId xmlns:a16="http://schemas.microsoft.com/office/drawing/2014/main" id="{84EDE7CD-7202-C49F-2E98-7066E930C994}"/>
              </a:ext>
            </a:extLst>
          </p:cNvPr>
          <p:cNvSpPr txBox="1"/>
          <p:nvPr/>
        </p:nvSpPr>
        <p:spPr>
          <a:xfrm>
            <a:off x="503714" y="6308295"/>
            <a:ext cx="114876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Inscape,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TV Market Trends Report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Q2 2024. Base: Opted-in Inscape TVs with at least one minute of app viewing. Streaming includes viewership on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vMVPDs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Gaming console viewing is not included in these calculations.</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7" name="Chart 16">
            <a:extLst>
              <a:ext uri="{FF2B5EF4-FFF2-40B4-BE49-F238E27FC236}">
                <a16:creationId xmlns:a16="http://schemas.microsoft.com/office/drawing/2014/main" id="{4201EE58-F7B1-33CD-5709-F78D59930572}"/>
              </a:ext>
            </a:extLst>
          </p:cNvPr>
          <p:cNvGraphicFramePr/>
          <p:nvPr>
            <p:extLst>
              <p:ext uri="{D42A27DB-BD31-4B8C-83A1-F6EECF244321}">
                <p14:modId xmlns:p14="http://schemas.microsoft.com/office/powerpoint/2010/main" val="1092528788"/>
              </p:ext>
            </p:extLst>
          </p:nvPr>
        </p:nvGraphicFramePr>
        <p:xfrm>
          <a:off x="1178560" y="2550807"/>
          <a:ext cx="9834880" cy="341911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4EA3B9E5-0508-67D9-B6DF-819D2566E733}"/>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Helvetica" pitchFamily="2" charset="0"/>
                <a:ea typeface="+mn-ea"/>
                <a:cs typeface="+mn-cs"/>
              </a:rPr>
              <a:t>11</a:t>
            </a:r>
          </a:p>
        </p:txBody>
      </p:sp>
      <p:sp>
        <p:nvSpPr>
          <p:cNvPr id="15" name="Rectangle 14">
            <a:extLst>
              <a:ext uri="{FF2B5EF4-FFF2-40B4-BE49-F238E27FC236}">
                <a16:creationId xmlns:a16="http://schemas.microsoft.com/office/drawing/2014/main" id="{B48CEE32-AFC9-1224-73AE-CC5B63E9869B}"/>
              </a:ext>
            </a:extLst>
          </p:cNvPr>
          <p:cNvSpPr/>
          <p:nvPr/>
        </p:nvSpPr>
        <p:spPr>
          <a:xfrm>
            <a:off x="825621" y="451634"/>
            <a:ext cx="1124048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number of native apps used quarterly on smart TVs has leveled off as consumers take an intentional approach with their consumption</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cxnSp>
        <p:nvCxnSpPr>
          <p:cNvPr id="16" name="Straight Connector 15">
            <a:extLst>
              <a:ext uri="{FF2B5EF4-FFF2-40B4-BE49-F238E27FC236}">
                <a16:creationId xmlns:a16="http://schemas.microsoft.com/office/drawing/2014/main" id="{137E3785-CAE6-40F0-71B5-A53EB551606C}"/>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D07B2FC-3A89-8454-B72C-7CAC4C1730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20E2D60C-6B60-EB32-7073-1FFC0C4482B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008C17E-377D-CCAF-A889-BE4F5DAFDFC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3063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1F8692-5D5C-D8DE-6200-29587D02E86C}"/>
              </a:ext>
            </a:extLst>
          </p:cNvPr>
          <p:cNvSpPr>
            <a:spLocks/>
          </p:cNvSpPr>
          <p:nvPr/>
        </p:nvSpPr>
        <p:spPr>
          <a:xfrm>
            <a:off x="2" y="1765230"/>
            <a:ext cx="6095998" cy="430241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8B919A6-C6D4-D97D-13CD-1F704781D98B}"/>
              </a:ext>
            </a:extLst>
          </p:cNvPr>
          <p:cNvSpPr txBox="1">
            <a:spLocks/>
          </p:cNvSpPr>
          <p:nvPr/>
        </p:nvSpPr>
        <p:spPr>
          <a:xfrm>
            <a:off x="447676" y="6089829"/>
            <a:ext cx="116872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MRI-Simmons,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From Cable to Clicks: The Evolution of American TV Habits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2025. Audience insights from MRI-Simmons’ 2024 Cord Evolution Study. Streaming services Includes a mix of ad-supported, ad-free, paid subscriptions, free services and TV network apps. Ad-supported includes YouTube, Prime Video, Tubi, Hulu, Roku, Netflix, Disney+, Pluto TV, Peacock, YouTube Music, ESPN+, Paramount+, ESPN, Fox Sports, Paramount, Max, YouTube Kids, Hallmark TV and Samsung TV Plus;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non-ad supported includes Netflix,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AppleTV</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Disney+, Prime Video, YouTube Premium, Max, Hulu, Starz, Paramount+, AMC+</a:t>
            </a:r>
            <a:r>
              <a:rPr lang="en-US" sz="800">
                <a:solidFill>
                  <a:srgbClr val="002060"/>
                </a:solidFill>
                <a:latin typeface="Helvetica" panose="020B0604020202020204" pitchFamily="34" charset="0"/>
                <a:cs typeface="Helvetica" panose="020B0604020202020204" pitchFamily="34" charset="0"/>
              </a:rPr>
              <a:t>.</a:t>
            </a:r>
            <a:endParaRPr kumimoji="0" lang="fr-FR" sz="8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cxnSp>
        <p:nvCxnSpPr>
          <p:cNvPr id="2" name="Straight Connector 1">
            <a:extLst>
              <a:ext uri="{FF2B5EF4-FFF2-40B4-BE49-F238E27FC236}">
                <a16:creationId xmlns:a16="http://schemas.microsoft.com/office/drawing/2014/main" id="{E4D1F62C-E308-8B66-4056-95DFB679B73E}"/>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328F54-E9B0-970E-84CD-C967BB8036B2}"/>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Helvetica" pitchFamily="2" charset="0"/>
                <a:ea typeface="+mn-ea"/>
                <a:cs typeface="+mn-cs"/>
              </a:rPr>
              <a:t>12</a:t>
            </a:r>
          </a:p>
        </p:txBody>
      </p:sp>
      <p:sp>
        <p:nvSpPr>
          <p:cNvPr id="5" name="Rectangle 4">
            <a:extLst>
              <a:ext uri="{FF2B5EF4-FFF2-40B4-BE49-F238E27FC236}">
                <a16:creationId xmlns:a16="http://schemas.microsoft.com/office/drawing/2014/main" id="{8EFDFBD6-AD9D-E71C-9C75-B736F6C19017}"/>
              </a:ext>
            </a:extLst>
          </p:cNvPr>
          <p:cNvSpPr/>
          <p:nvPr/>
        </p:nvSpPr>
        <p:spPr>
          <a:xfrm>
            <a:off x="825621" y="450626"/>
            <a:ext cx="1136637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Audiences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are streamlining how they access content and </a:t>
            </a:r>
            <a:r>
              <a:rPr lang="en-US" sz="2600" b="1">
                <a:solidFill>
                  <a:srgbClr val="1B1464"/>
                </a:solidFill>
                <a:latin typeface="Helvetica" pitchFamily="2" charset="0"/>
              </a:rPr>
              <a:t>being more selective with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which streaming ser</a:t>
            </a:r>
            <a:r>
              <a:rPr lang="en-US" sz="2600" b="1">
                <a:solidFill>
                  <a:srgbClr val="1B1464"/>
                </a:solidFill>
                <a:latin typeface="Helvetica" pitchFamily="2" charset="0"/>
              </a:rPr>
              <a:t>vices they use</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6" name="Picture 5">
            <a:extLst>
              <a:ext uri="{FF2B5EF4-FFF2-40B4-BE49-F238E27FC236}">
                <a16:creationId xmlns:a16="http://schemas.microsoft.com/office/drawing/2014/main" id="{953633D9-FA34-A189-EC9B-6A86D3D74C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AC818042-0716-50A5-85FB-A453003988E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3430702-56EC-6902-55E8-AB1BE459534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44F59207-E443-8FFD-76CC-891686508A33}"/>
              </a:ext>
            </a:extLst>
          </p:cNvPr>
          <p:cNvSpPr txBox="1"/>
          <p:nvPr/>
        </p:nvSpPr>
        <p:spPr>
          <a:xfrm>
            <a:off x="686803" y="3494748"/>
            <a:ext cx="4722396" cy="2185214"/>
          </a:xfrm>
          <a:prstGeom prst="rect">
            <a:avLst/>
          </a:prstGeom>
          <a:noFill/>
        </p:spPr>
        <p:txBody>
          <a:bodyPr wrap="square" rtlCol="0">
            <a:spAutoFit/>
          </a:bodyPr>
          <a:lstStyle/>
          <a:p>
            <a:pPr algn="ctr"/>
            <a:r>
              <a:rPr lang="en-US" sz="8800" b="1">
                <a:ln>
                  <a:solidFill>
                    <a:srgbClr val="002060"/>
                  </a:solidFill>
                </a:ln>
                <a:solidFill>
                  <a:srgbClr val="FFE600"/>
                </a:solidFill>
                <a:latin typeface="Helvetica" panose="020B0403020202020204" pitchFamily="34" charset="0"/>
                <a:cs typeface="Heebo" pitchFamily="2" charset="-79"/>
              </a:rPr>
              <a:t>11</a:t>
            </a:r>
          </a:p>
          <a:p>
            <a:pPr algn="ctr"/>
            <a:r>
              <a:rPr lang="en-US" sz="2400">
                <a:solidFill>
                  <a:schemeClr val="bg1"/>
                </a:solidFill>
                <a:latin typeface="Helvetica" panose="020B0403020202020204" pitchFamily="34" charset="0"/>
                <a:cs typeface="Heebo" pitchFamily="2" charset="-79"/>
              </a:rPr>
              <a:t>Average # of streaming services used in the past 12 months</a:t>
            </a:r>
          </a:p>
        </p:txBody>
      </p:sp>
      <p:sp>
        <p:nvSpPr>
          <p:cNvPr id="15" name="TextBox 14">
            <a:extLst>
              <a:ext uri="{FF2B5EF4-FFF2-40B4-BE49-F238E27FC236}">
                <a16:creationId xmlns:a16="http://schemas.microsoft.com/office/drawing/2014/main" id="{DF611AB9-4E7B-9D6D-AE0E-327309EE5259}"/>
              </a:ext>
            </a:extLst>
          </p:cNvPr>
          <p:cNvSpPr txBox="1"/>
          <p:nvPr/>
        </p:nvSpPr>
        <p:spPr>
          <a:xfrm>
            <a:off x="967205" y="5620168"/>
            <a:ext cx="4161592" cy="307777"/>
          </a:xfrm>
          <a:prstGeom prst="rect">
            <a:avLst/>
          </a:prstGeom>
          <a:noFill/>
        </p:spPr>
        <p:txBody>
          <a:bodyPr wrap="square" rtlCol="0">
            <a:spAutoFit/>
          </a:bodyPr>
          <a:lstStyle/>
          <a:p>
            <a:pPr algn="ctr"/>
            <a:r>
              <a:rPr lang="en-US" sz="1400">
                <a:solidFill>
                  <a:schemeClr val="bg1"/>
                </a:solidFill>
                <a:latin typeface="Helvetica" panose="020B0403020202020204" pitchFamily="34" charset="0"/>
                <a:cs typeface="Heebo" pitchFamily="2" charset="-79"/>
              </a:rPr>
              <a:t>(Down from 13 in 2023)</a:t>
            </a:r>
          </a:p>
        </p:txBody>
      </p:sp>
      <p:pic>
        <p:nvPicPr>
          <p:cNvPr id="17" name="Picture 16" descr="A cartoon of a game controller&#10;&#10;AI-generated content may be incorrect.">
            <a:extLst>
              <a:ext uri="{FF2B5EF4-FFF2-40B4-BE49-F238E27FC236}">
                <a16:creationId xmlns:a16="http://schemas.microsoft.com/office/drawing/2014/main" id="{02120EC9-7010-1454-A398-C26F8A0F93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8076" y="1965562"/>
            <a:ext cx="1679851" cy="1679851"/>
          </a:xfrm>
          <a:prstGeom prst="rect">
            <a:avLst/>
          </a:prstGeom>
        </p:spPr>
      </p:pic>
      <p:pic>
        <p:nvPicPr>
          <p:cNvPr id="23" name="Picture 22" descr="A person holding a remote control&#10;&#10;AI-generated content may be incorrect.">
            <a:extLst>
              <a:ext uri="{FF2B5EF4-FFF2-40B4-BE49-F238E27FC236}">
                <a16:creationId xmlns:a16="http://schemas.microsoft.com/office/drawing/2014/main" id="{7BE83327-04A9-671D-5369-6D19B5B024B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96001" y="1765230"/>
            <a:ext cx="6096000" cy="4301328"/>
          </a:xfrm>
          <a:prstGeom prst="rect">
            <a:avLst/>
          </a:prstGeom>
        </p:spPr>
      </p:pic>
    </p:spTree>
    <p:extLst>
      <p:ext uri="{BB962C8B-B14F-4D97-AF65-F5344CB8AC3E}">
        <p14:creationId xmlns:p14="http://schemas.microsoft.com/office/powerpoint/2010/main" val="312850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83E48-3E0E-C793-D829-C8B67A51B5B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174BD1-AF0F-2673-03B2-8CDD4A570791}"/>
              </a:ext>
            </a:extLst>
          </p:cNvPr>
          <p:cNvSpPr/>
          <p:nvPr/>
        </p:nvSpPr>
        <p:spPr>
          <a:xfrm>
            <a:off x="5499100" y="1671398"/>
            <a:ext cx="6692900" cy="43769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0D564787-47D3-D860-07C4-33CC7621C2BD}"/>
              </a:ext>
            </a:extLst>
          </p:cNvPr>
          <p:cNvGraphicFramePr/>
          <p:nvPr>
            <p:extLst>
              <p:ext uri="{D42A27DB-BD31-4B8C-83A1-F6EECF244321}">
                <p14:modId xmlns:p14="http://schemas.microsoft.com/office/powerpoint/2010/main" val="3899822632"/>
              </p:ext>
            </p:extLst>
          </p:nvPr>
        </p:nvGraphicFramePr>
        <p:xfrm>
          <a:off x="5541205" y="2490268"/>
          <a:ext cx="6590810" cy="298514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D2852EC-911C-F435-5AC5-2CD78452BB28}"/>
              </a:ext>
            </a:extLst>
          </p:cNvPr>
          <p:cNvPicPr>
            <a:picLocks noChangeAspect="1"/>
          </p:cNvPicPr>
          <p:nvPr/>
        </p:nvPicPr>
        <p:blipFill>
          <a:blip r:embed="rId4" cstate="print">
            <a:extLst>
              <a:ext uri="{28A0092B-C50C-407E-A947-70E740481C1C}">
                <a14:useLocalDpi xmlns:a14="http://schemas.microsoft.com/office/drawing/2010/main"/>
              </a:ext>
            </a:extLst>
          </a:blip>
          <a:srcRect b="-58"/>
          <a:stretch/>
        </p:blipFill>
        <p:spPr>
          <a:xfrm>
            <a:off x="-1" y="1673939"/>
            <a:ext cx="5499097" cy="4371896"/>
          </a:xfrm>
          <a:prstGeom prst="rect">
            <a:avLst/>
          </a:prstGeom>
        </p:spPr>
      </p:pic>
      <p:pic>
        <p:nvPicPr>
          <p:cNvPr id="23" name="Picture 22">
            <a:extLst>
              <a:ext uri="{FF2B5EF4-FFF2-40B4-BE49-F238E27FC236}">
                <a16:creationId xmlns:a16="http://schemas.microsoft.com/office/drawing/2014/main" id="{B1C2AC28-B7A4-ABCB-F254-355D4C303C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A91F854E-0A0F-0F52-8033-173E224D8F7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DB57EDCD-CF1A-10FB-4EA2-F1097FA0411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34BBCDB8-4F81-3D8F-70D5-EA3A9F63DB1F}"/>
              </a:ext>
            </a:extLst>
          </p:cNvPr>
          <p:cNvSpPr/>
          <p:nvPr/>
        </p:nvSpPr>
        <p:spPr>
          <a:xfrm>
            <a:off x="825621" y="450626"/>
            <a:ext cx="11366379"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Multiscreen TV streaming platforms are ubiquitous and collectively now have over 90% penetration of streamers across all key age demos</a:t>
            </a:r>
          </a:p>
        </p:txBody>
      </p:sp>
      <p:sp>
        <p:nvSpPr>
          <p:cNvPr id="14" name="TextBox 13">
            <a:extLst>
              <a:ext uri="{FF2B5EF4-FFF2-40B4-BE49-F238E27FC236}">
                <a16:creationId xmlns:a16="http://schemas.microsoft.com/office/drawing/2014/main" id="{86AFEFA0-C546-B006-56B3-C04508052556}"/>
              </a:ext>
            </a:extLst>
          </p:cNvPr>
          <p:cNvSpPr txBox="1"/>
          <p:nvPr/>
        </p:nvSpPr>
        <p:spPr>
          <a:xfrm>
            <a:off x="503713" y="6087677"/>
            <a:ext cx="11647155"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Helvetica" panose="020B0403020202020204" pitchFamily="34" charset="0"/>
                <a:ea typeface="+mn-ea"/>
                <a:cs typeface="+mn-cs"/>
              </a:rPr>
              <a:t>Source: VAB analysis of </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MRI-Simmons Nov</a:t>
            </a:r>
            <a:r>
              <a:rPr lang="en-US">
                <a:solidFill>
                  <a:srgbClr val="002060"/>
                </a:solidFill>
                <a:latin typeface="Helvetica" panose="020B0604020202020204" pitchFamily="34" charset="0"/>
                <a:cs typeface="Helvetica" panose="020B0604020202020204" pitchFamily="34" charset="0"/>
              </a:rPr>
              <a:t>ember</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2022</a:t>
            </a:r>
            <a:r>
              <a:rPr lang="en-US">
                <a:solidFill>
                  <a:srgbClr val="002060"/>
                </a:solidFill>
                <a:latin typeface="Helvetica" panose="020B0604020202020204" pitchFamily="34" charset="0"/>
                <a:cs typeface="Helvetica" panose="020B0604020202020204" pitchFamily="34" charset="0"/>
              </a:rPr>
              <a:t> </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&amp; November 2024 Cord Evolution Study, A18+. *Q: Non ad-supported and ad-supported streaming services used in the past 30 days. Base = ‘streamed in the past 12 months’. Note: To be considered a multiscreen TV app you </a:t>
            </a:r>
            <a:r>
              <a:rPr lang="en-US">
                <a:solidFill>
                  <a:srgbClr val="002060"/>
                </a:solidFill>
                <a:latin typeface="Helvetica" panose="020B0604020202020204" pitchFamily="34" charset="0"/>
                <a:cs typeface="Helvetica" panose="020B0604020202020204" pitchFamily="34" charset="0"/>
              </a:rPr>
              <a:t>must be</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 TV network, or an associated streaming app (e.g., Adult Swim, NBC) or an MVPD app (e.g., Spectrum, Xfinity) or a service owned by one of the major multiscreen TV companies (e.g., Disney+, Max, Paramount+).</a:t>
            </a:r>
            <a:endParaRPr kumimoji="0" lang="en-US"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A7CD7BD7-BFD8-B526-FE01-D02B784B894B}"/>
              </a:ext>
            </a:extLst>
          </p:cNvPr>
          <p:cNvSpPr txBox="1"/>
          <p:nvPr/>
        </p:nvSpPr>
        <p:spPr>
          <a:xfrm>
            <a:off x="5499099" y="1708723"/>
            <a:ext cx="669289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 of streamers who have used a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network TV app or streaming service owned by a multiscreen TV company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ea typeface="Calibri" panose="020F0502020204030204" pitchFamily="34" charset="0"/>
                <a:cs typeface="Arial" panose="020B0604020202020204" pitchFamily="34" charset="0"/>
              </a:rPr>
              <a:t>Last</a:t>
            </a:r>
            <a:r>
              <a:rPr kumimoji="0" lang="en-US" sz="1400" i="0"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 30 days*</a:t>
            </a:r>
          </a:p>
        </p:txBody>
      </p:sp>
      <p:graphicFrame>
        <p:nvGraphicFramePr>
          <p:cNvPr id="8" name="Chart 7">
            <a:extLst>
              <a:ext uri="{FF2B5EF4-FFF2-40B4-BE49-F238E27FC236}">
                <a16:creationId xmlns:a16="http://schemas.microsoft.com/office/drawing/2014/main" id="{3137EF98-5A90-106B-12EA-4DF2F7B55E1A}"/>
              </a:ext>
            </a:extLst>
          </p:cNvPr>
          <p:cNvGraphicFramePr/>
          <p:nvPr>
            <p:extLst>
              <p:ext uri="{D42A27DB-BD31-4B8C-83A1-F6EECF244321}">
                <p14:modId xmlns:p14="http://schemas.microsoft.com/office/powerpoint/2010/main" val="751343028"/>
              </p:ext>
            </p:extLst>
          </p:nvPr>
        </p:nvGraphicFramePr>
        <p:xfrm>
          <a:off x="5522349" y="5434286"/>
          <a:ext cx="6628520" cy="543549"/>
        </p:xfrm>
        <a:graphic>
          <a:graphicData uri="http://schemas.openxmlformats.org/drawingml/2006/chart">
            <c:chart xmlns:c="http://schemas.openxmlformats.org/drawingml/2006/chart" xmlns:r="http://schemas.openxmlformats.org/officeDocument/2006/relationships" r:id="rId6"/>
          </a:graphicData>
        </a:graphic>
      </p:graphicFrame>
      <p:cxnSp>
        <p:nvCxnSpPr>
          <p:cNvPr id="10" name="Straight Connector 9">
            <a:extLst>
              <a:ext uri="{FF2B5EF4-FFF2-40B4-BE49-F238E27FC236}">
                <a16:creationId xmlns:a16="http://schemas.microsoft.com/office/drawing/2014/main" id="{6331CF62-4F25-2130-EE95-3242889985CA}"/>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9866C5-230F-6FB4-4CCF-672DF5FC6AE0}"/>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itchFamily="2" charset="0"/>
                <a:ea typeface="+mn-ea"/>
                <a:cs typeface="+mn-cs"/>
              </a:rPr>
              <a:t>13</a:t>
            </a:r>
          </a:p>
        </p:txBody>
      </p:sp>
    </p:spTree>
    <p:extLst>
      <p:ext uri="{BB962C8B-B14F-4D97-AF65-F5344CB8AC3E}">
        <p14:creationId xmlns:p14="http://schemas.microsoft.com/office/powerpoint/2010/main" val="120583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3C8D"/>
        </a:solidFill>
        <a:effectLst/>
      </p:bgPr>
    </p:bg>
    <p:spTree>
      <p:nvGrpSpPr>
        <p:cNvPr id="1" name="">
          <a:extLst>
            <a:ext uri="{FF2B5EF4-FFF2-40B4-BE49-F238E27FC236}">
              <a16:creationId xmlns:a16="http://schemas.microsoft.com/office/drawing/2014/main" id="{A9FBA9D7-5987-9A84-F1BD-DECB1B6699B0}"/>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0C75CAA-718F-CD20-00B3-FBBAB1BBE7EC}"/>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6E32B195-C9ED-0A30-ACAD-CEF47129F80B}"/>
              </a:ext>
            </a:extLst>
          </p:cNvPr>
          <p:cNvSpPr txBox="1"/>
          <p:nvPr/>
        </p:nvSpPr>
        <p:spPr>
          <a:xfrm>
            <a:off x="382082" y="3434080"/>
            <a:ext cx="7283314" cy="523220"/>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Ad-Supported Streaming in Focus</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F92E3D6-9160-7F19-9F42-246B159ACA78}"/>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3</a:t>
            </a:r>
          </a:p>
        </p:txBody>
      </p:sp>
      <p:pic>
        <p:nvPicPr>
          <p:cNvPr id="4" name="Picture 3">
            <a:extLst>
              <a:ext uri="{FF2B5EF4-FFF2-40B4-BE49-F238E27FC236}">
                <a16:creationId xmlns:a16="http://schemas.microsoft.com/office/drawing/2014/main" id="{3AC5F902-2DF2-3E25-93E4-92AAD2504951}"/>
              </a:ext>
            </a:extLst>
          </p:cNvPr>
          <p:cNvPicPr>
            <a:picLocks noChangeAspect="1"/>
          </p:cNvPicPr>
          <p:nvPr/>
        </p:nvPicPr>
        <p:blipFill>
          <a:blip r:embed="rId2" cstate="print">
            <a:extLst>
              <a:ext uri="{28A0092B-C50C-407E-A947-70E740481C1C}">
                <a14:useLocalDpi xmlns:a14="http://schemas.microsoft.com/office/drawing/2010/main"/>
              </a:ext>
            </a:extLst>
          </a:blip>
          <a:srcRect l="-1"/>
          <a:stretch/>
        </p:blipFill>
        <p:spPr>
          <a:xfrm>
            <a:off x="1252420" y="1"/>
            <a:ext cx="10939580" cy="6400800"/>
          </a:xfrm>
          <a:prstGeom prst="rect">
            <a:avLst/>
          </a:prstGeom>
        </p:spPr>
      </p:pic>
    </p:spTree>
    <p:extLst>
      <p:ext uri="{BB962C8B-B14F-4D97-AF65-F5344CB8AC3E}">
        <p14:creationId xmlns:p14="http://schemas.microsoft.com/office/powerpoint/2010/main" val="235294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5A50-ED31-FD48-C6EF-3F6A52A39EF7}"/>
            </a:ext>
          </a:extLst>
        </p:cNvPr>
        <p:cNvGrpSpPr/>
        <p:nvPr/>
      </p:nvGrpSpPr>
      <p:grpSpPr>
        <a:xfrm>
          <a:off x="0" y="0"/>
          <a:ext cx="0" cy="0"/>
          <a:chOff x="0" y="0"/>
          <a:chExt cx="0" cy="0"/>
        </a:xfrm>
      </p:grpSpPr>
      <p:pic>
        <p:nvPicPr>
          <p:cNvPr id="13" name="Picture 12" descr="A person and person sitting on a couch&#10;&#10;AI-generated content may be incorrect.">
            <a:extLst>
              <a:ext uri="{FF2B5EF4-FFF2-40B4-BE49-F238E27FC236}">
                <a16:creationId xmlns:a16="http://schemas.microsoft.com/office/drawing/2014/main" id="{AC65AD08-C2EA-1DD4-69C0-9D19E79EDE1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4935876" cy="6858000"/>
          </a:xfrm>
          <a:prstGeom prst="rect">
            <a:avLst/>
          </a:prstGeom>
        </p:spPr>
      </p:pic>
      <p:pic>
        <p:nvPicPr>
          <p:cNvPr id="8" name="Picture 7">
            <a:extLst>
              <a:ext uri="{FF2B5EF4-FFF2-40B4-BE49-F238E27FC236}">
                <a16:creationId xmlns:a16="http://schemas.microsoft.com/office/drawing/2014/main" id="{13EFBE49-C59C-FD65-C1A2-2E494E838B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33889" y="1"/>
            <a:ext cx="1258110" cy="732595"/>
          </a:xfrm>
          <a:prstGeom prst="rect">
            <a:avLst/>
          </a:prstGeom>
        </p:spPr>
      </p:pic>
      <p:sp>
        <p:nvSpPr>
          <p:cNvPr id="3" name="TextBox 2">
            <a:extLst>
              <a:ext uri="{FF2B5EF4-FFF2-40B4-BE49-F238E27FC236}">
                <a16:creationId xmlns:a16="http://schemas.microsoft.com/office/drawing/2014/main" id="{C0AE9921-202C-14CD-33B1-11FB23C7B982}"/>
              </a:ext>
            </a:extLst>
          </p:cNvPr>
          <p:cNvSpPr txBox="1"/>
          <p:nvPr/>
        </p:nvSpPr>
        <p:spPr>
          <a:xfrm>
            <a:off x="5018914" y="262687"/>
            <a:ext cx="715156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The ‘mainstreaming’ of ad-supported streaming is ushering in more opportunities</a:t>
            </a:r>
          </a:p>
        </p:txBody>
      </p:sp>
      <p:pic>
        <p:nvPicPr>
          <p:cNvPr id="5" name="Picture 4">
            <a:extLst>
              <a:ext uri="{FF2B5EF4-FFF2-40B4-BE49-F238E27FC236}">
                <a16:creationId xmlns:a16="http://schemas.microsoft.com/office/drawing/2014/main" id="{F0E93414-92D8-BBBF-B91B-B93B287D70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65EEF847-43B5-6526-11E9-1F3847BEF6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0ED557C-33CD-E649-F9D1-CCCF7F992F0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44279224-1309-E0E3-086F-367F8234A115}"/>
              </a:ext>
            </a:extLst>
          </p:cNvPr>
          <p:cNvSpPr txBox="1"/>
          <p:nvPr/>
        </p:nvSpPr>
        <p:spPr>
          <a:xfrm>
            <a:off x="5136267" y="1223154"/>
            <a:ext cx="6985017"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Welcome to our third annual streaming trends report, now bigger and bolder than ever with an emphasis on </a:t>
            </a:r>
            <a:r>
              <a:rPr kumimoji="0" lang="en-US" sz="1800" b="1"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25 </a:t>
            </a:r>
            <a:r>
              <a:rPr lang="en-US" b="1">
                <a:solidFill>
                  <a:srgbClr val="002060"/>
                </a:solidFill>
                <a:latin typeface="Helvetica" panose="020B0604020202020204"/>
                <a:cs typeface="Helvetica" panose="020B0604020202020204"/>
              </a:rPr>
              <a:t>trends that are shaping the streaming landscape!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endParaRPr>
          </a:p>
          <a:p>
            <a:pPr lvl="0"/>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As a follow-up to </a:t>
            </a:r>
            <a:r>
              <a:rPr lang="en-US">
                <a:solidFill>
                  <a:srgbClr val="002060"/>
                </a:solidFill>
                <a:latin typeface="Helvetica" panose="020B0604020202020204"/>
                <a:cs typeface="Helvetica" panose="020B0604020202020204"/>
              </a:rPr>
              <a:t>our previous reports, </a:t>
            </a:r>
            <a:r>
              <a:rPr lang="en-US" b="1" i="1" u="sng">
                <a:solidFill>
                  <a:srgbClr val="00BFF2"/>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Advertising Accelerated</a:t>
            </a:r>
            <a:r>
              <a:rPr lang="en-US" b="1" i="1" u="sng">
                <a:solidFill>
                  <a:srgbClr val="00BFF2"/>
                </a:solidFill>
                <a:latin typeface="Helvetica" panose="020B0604020202020204" pitchFamily="34" charset="0"/>
                <a:cs typeface="Helvetica" panose="020B0604020202020204" pitchFamily="34" charset="0"/>
              </a:rPr>
              <a:t> </a:t>
            </a:r>
            <a:r>
              <a:rPr lang="en-US">
                <a:solidFill>
                  <a:srgbClr val="002060"/>
                </a:solidFill>
                <a:latin typeface="Helvetica" panose="020B0604020202020204"/>
              </a:rPr>
              <a:t>and</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 </a:t>
            </a:r>
            <a:r>
              <a:rPr kumimoji="0" lang="en-US" sz="1800" b="1" i="1"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Setting the Stage</a:t>
            </a:r>
            <a:r>
              <a:rPr lang="en-US">
                <a:solidFill>
                  <a:srgbClr val="002060"/>
                </a:solidFill>
                <a:latin typeface="Helvetica" panose="020B0604020202020204"/>
              </a:rPr>
              <a:t>, we’re providing the latest updates on </a:t>
            </a:r>
            <a:r>
              <a:rPr lang="en-US" b="1">
                <a:solidFill>
                  <a:srgbClr val="002060"/>
                </a:solidFill>
                <a:latin typeface="Helvetica" panose="020B0604020202020204"/>
              </a:rPr>
              <a:t>streaming behaviors</a:t>
            </a:r>
            <a:r>
              <a:rPr lang="en-US">
                <a:solidFill>
                  <a:srgbClr val="002060"/>
                </a:solidFill>
                <a:latin typeface="Helvetica" panose="020B0604020202020204"/>
              </a:rPr>
              <a:t> and diving deeper into </a:t>
            </a:r>
            <a:r>
              <a:rPr lang="en-US" b="1">
                <a:solidFill>
                  <a:srgbClr val="002060"/>
                </a:solidFill>
                <a:latin typeface="Helvetica" panose="020B0604020202020204"/>
              </a:rPr>
              <a:t>device and platform usage</a:t>
            </a:r>
            <a:r>
              <a:rPr lang="en-US">
                <a:solidFill>
                  <a:srgbClr val="002060"/>
                </a:solidFill>
                <a:latin typeface="Helvetica" panose="020B0604020202020204"/>
              </a:rPr>
              <a:t>, the importance of </a:t>
            </a:r>
            <a:r>
              <a:rPr lang="en-US" b="1">
                <a:solidFill>
                  <a:srgbClr val="002060"/>
                </a:solidFill>
                <a:latin typeface="Helvetica" panose="020B0604020202020204"/>
              </a:rPr>
              <a:t>quality content </a:t>
            </a:r>
            <a:r>
              <a:rPr lang="en-US">
                <a:solidFill>
                  <a:srgbClr val="002060"/>
                </a:solidFill>
                <a:latin typeface="Helvetica" panose="020B0604020202020204"/>
              </a:rPr>
              <a:t>and the continued growth of </a:t>
            </a:r>
            <a:r>
              <a:rPr lang="en-US" b="1">
                <a:solidFill>
                  <a:srgbClr val="002060"/>
                </a:solidFill>
                <a:latin typeface="Helvetica" panose="020B0604020202020204"/>
              </a:rPr>
              <a:t>ad-supported options</a:t>
            </a:r>
            <a:r>
              <a:rPr lang="en-US">
                <a:solidFill>
                  <a:srgbClr val="002060"/>
                </a:solidFill>
                <a:latin typeface="Helvetica" panose="020B060402020202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The mainstreaming </a:t>
            </a:r>
            <a:r>
              <a:rPr lang="en-US">
                <a:solidFill>
                  <a:srgbClr val="002060"/>
                </a:solidFill>
                <a:latin typeface="Helvetica" panose="020B0604020202020204"/>
                <a:cs typeface="Helvetica" panose="020B0604020202020204"/>
              </a:rPr>
              <a:t>of ad-supported streaming has </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cemented its role as a </a:t>
            </a:r>
            <a:r>
              <a:rPr kumimoji="0" lang="en-US" sz="1800" b="1"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cornerstone of multiscreen TV and premium video strategies </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and is </a:t>
            </a:r>
            <a:r>
              <a:rPr kumimoji="0" lang="en-US" sz="180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driving innovation </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across </a:t>
            </a:r>
            <a:r>
              <a:rPr kumimoji="0" lang="en-US" sz="1800" b="1"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live sports</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 </a:t>
            </a:r>
            <a:r>
              <a:rPr kumimoji="0" lang="en-US" sz="1800" b="1"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retail media </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and </a:t>
            </a:r>
            <a:r>
              <a:rPr kumimoji="0" lang="en-US" sz="1800" b="1"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interactive formats</a:t>
            </a:r>
            <a:r>
              <a:rPr lang="en-US">
                <a:solidFill>
                  <a:srgbClr val="002060"/>
                </a:solidFill>
                <a:latin typeface="Helvetica" panose="020B0604020202020204"/>
                <a:cs typeface="Helvetica" panose="020B0604020202020204"/>
              </a:rPr>
              <a:t> which creates </a:t>
            </a:r>
            <a:r>
              <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new opportunities for brands to connect with engaged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endParaRPr>
          </a:p>
          <a:p>
            <a:r>
              <a:rPr lang="en-US" sz="1800">
                <a:solidFill>
                  <a:srgbClr val="002060"/>
                </a:solidFill>
                <a:latin typeface="Helvetica" panose="020B0604020202020204"/>
                <a:cs typeface="Helvetica" panose="020B0604020202020204"/>
              </a:rPr>
              <a:t>As streaming claims a larger share of viewership, cross-platform strategies are more important than ever. </a:t>
            </a:r>
            <a:r>
              <a:rPr lang="en-US" sz="1800" b="1">
                <a:solidFill>
                  <a:srgbClr val="002060"/>
                </a:solidFill>
                <a:latin typeface="Helvetica" panose="020B0604020202020204"/>
                <a:cs typeface="Helvetica" panose="020B0604020202020204"/>
              </a:rPr>
              <a:t>Dive in to find out more!</a:t>
            </a:r>
          </a:p>
        </p:txBody>
      </p:sp>
    </p:spTree>
    <p:extLst>
      <p:ext uri="{BB962C8B-B14F-4D97-AF65-F5344CB8AC3E}">
        <p14:creationId xmlns:p14="http://schemas.microsoft.com/office/powerpoint/2010/main" val="86574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DD689-DD3F-2ED2-AEBB-A18AC357B6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DA6B77-16C2-751A-AA97-D263652486A7}"/>
              </a:ext>
            </a:extLst>
          </p:cNvPr>
          <p:cNvSpPr/>
          <p:nvPr/>
        </p:nvSpPr>
        <p:spPr>
          <a:xfrm>
            <a:off x="780869" y="451634"/>
            <a:ext cx="1141113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Through organic platform growth and the launch of new ad tiers,</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ad-supported streaming now reaches nine out of 10 streaming adults </a:t>
            </a:r>
          </a:p>
        </p:txBody>
      </p:sp>
      <p:pic>
        <p:nvPicPr>
          <p:cNvPr id="23" name="Picture 22">
            <a:extLst>
              <a:ext uri="{FF2B5EF4-FFF2-40B4-BE49-F238E27FC236}">
                <a16:creationId xmlns:a16="http://schemas.microsoft.com/office/drawing/2014/main" id="{B570A6DB-736D-B01A-5B18-D28C422ACA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F3D64716-94FC-3E29-8EE8-96BE20D38C8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5FCA5368-A0E0-563B-89D7-7BCCFC118CA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DABBF25A-FC25-3554-CCC4-01B2E073BBEC}"/>
              </a:ext>
            </a:extLst>
          </p:cNvPr>
          <p:cNvSpPr txBox="1"/>
          <p:nvPr/>
        </p:nvSpPr>
        <p:spPr>
          <a:xfrm>
            <a:off x="459850" y="6196303"/>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November 2022 &amp; November 2024 Cord Evolution Study, A18+. Base = ‘streamed in the past 12 months’. November ’22: reflects % of streamers who have used any ad-supported streaming service in the past </a:t>
            </a:r>
            <a:r>
              <a:rPr lang="en-US" sz="800">
                <a:solidFill>
                  <a:srgbClr val="1B1464"/>
                </a:solidFill>
                <a:latin typeface="Helvetica" panose="020B0604020202020204" pitchFamily="34" charset="0"/>
                <a:cs typeface="Helvetica" panose="020B0604020202020204" pitchFamily="34" charset="0"/>
              </a:rPr>
              <a:t>30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days. </a:t>
            </a:r>
            <a:r>
              <a:rPr lang="en-US" sz="800">
                <a:solidFill>
                  <a:srgbClr val="1B1464"/>
                </a:solidFill>
                <a:latin typeface="Helvetica" panose="020B0604020202020204" pitchFamily="34" charset="0"/>
                <a:cs typeface="Helvetica" panose="020B0604020202020204" pitchFamily="34" charset="0"/>
              </a:rPr>
              <a:t>November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’24: reflects % of streamers who have used any ad-supported streaming services in the past </a:t>
            </a:r>
            <a:r>
              <a:rPr lang="en-US" sz="800">
                <a:solidFill>
                  <a:srgbClr val="1B1464"/>
                </a:solidFill>
                <a:latin typeface="Helvetica" panose="020B0604020202020204" pitchFamily="34" charset="0"/>
                <a:cs typeface="Helvetica" panose="020B0604020202020204" pitchFamily="34" charset="0"/>
              </a:rPr>
              <a:t>30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days.</a:t>
            </a:r>
          </a:p>
        </p:txBody>
      </p:sp>
      <p:sp>
        <p:nvSpPr>
          <p:cNvPr id="9" name="Rectangle 8">
            <a:extLst>
              <a:ext uri="{FF2B5EF4-FFF2-40B4-BE49-F238E27FC236}">
                <a16:creationId xmlns:a16="http://schemas.microsoft.com/office/drawing/2014/main" id="{D7FA4099-B9A3-BA92-FB97-57A4F0B03D12}"/>
              </a:ext>
            </a:extLst>
          </p:cNvPr>
          <p:cNvSpPr/>
          <p:nvPr/>
        </p:nvSpPr>
        <p:spPr>
          <a:xfrm>
            <a:off x="3881120" y="1790411"/>
            <a:ext cx="8310882" cy="427598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91394C89-8A3C-4527-5092-96BAD45B2CA1}"/>
              </a:ext>
            </a:extLst>
          </p:cNvPr>
          <p:cNvGraphicFramePr/>
          <p:nvPr>
            <p:extLst>
              <p:ext uri="{D42A27DB-BD31-4B8C-83A1-F6EECF244321}">
                <p14:modId xmlns:p14="http://schemas.microsoft.com/office/powerpoint/2010/main" val="4149416694"/>
              </p:ext>
            </p:extLst>
          </p:nvPr>
        </p:nvGraphicFramePr>
        <p:xfrm>
          <a:off x="4243173" y="2348568"/>
          <a:ext cx="7645138" cy="334854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0BD229B-F400-3012-F37E-3424EDB2EA2B}"/>
              </a:ext>
            </a:extLst>
          </p:cNvPr>
          <p:cNvSpPr txBox="1"/>
          <p:nvPr/>
        </p:nvSpPr>
        <p:spPr>
          <a:xfrm>
            <a:off x="3881119" y="1914679"/>
            <a:ext cx="83108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anose="020B0403020202020204" pitchFamily="34" charset="0"/>
                <a:ea typeface="+mn-ea"/>
                <a:cs typeface="+mn-cs"/>
              </a:rPr>
              <a:t>% of streamers who used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at least one ad-supported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Last 30 Days</a:t>
            </a:r>
          </a:p>
        </p:txBody>
      </p:sp>
      <p:graphicFrame>
        <p:nvGraphicFramePr>
          <p:cNvPr id="16" name="Chart 15">
            <a:extLst>
              <a:ext uri="{FF2B5EF4-FFF2-40B4-BE49-F238E27FC236}">
                <a16:creationId xmlns:a16="http://schemas.microsoft.com/office/drawing/2014/main" id="{5D3AACC6-C5FF-082C-3144-6A7A374AC665}"/>
              </a:ext>
            </a:extLst>
          </p:cNvPr>
          <p:cNvGraphicFramePr/>
          <p:nvPr>
            <p:extLst>
              <p:ext uri="{D42A27DB-BD31-4B8C-83A1-F6EECF244321}">
                <p14:modId xmlns:p14="http://schemas.microsoft.com/office/powerpoint/2010/main" val="1486387648"/>
              </p:ext>
            </p:extLst>
          </p:nvPr>
        </p:nvGraphicFramePr>
        <p:xfrm>
          <a:off x="4330321" y="5366190"/>
          <a:ext cx="7470842" cy="543549"/>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4375127C-6A7B-30B7-FC17-E1C840E16301}"/>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E76CE3-B467-5EFB-C732-FF12BF60BCC7}"/>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14</a:t>
            </a:r>
          </a:p>
        </p:txBody>
      </p:sp>
      <p:pic>
        <p:nvPicPr>
          <p:cNvPr id="6" name="Picture 5" descr="A person and person sitting on a couch&#10;&#10;AI-generated content may be incorrect.">
            <a:extLst>
              <a:ext uri="{FF2B5EF4-FFF2-40B4-BE49-F238E27FC236}">
                <a16:creationId xmlns:a16="http://schemas.microsoft.com/office/drawing/2014/main" id="{6A871A29-67F9-0E22-444D-AC09068A222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0" y="1790411"/>
            <a:ext cx="3881118" cy="4275980"/>
          </a:xfrm>
          <a:prstGeom prst="rect">
            <a:avLst/>
          </a:prstGeom>
        </p:spPr>
      </p:pic>
    </p:spTree>
    <p:extLst>
      <p:ext uri="{BB962C8B-B14F-4D97-AF65-F5344CB8AC3E}">
        <p14:creationId xmlns:p14="http://schemas.microsoft.com/office/powerpoint/2010/main" val="406908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0CE7-8128-4AB6-6FBA-8A28E95D147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FAF527-8289-223A-3D73-1EBD6589F823}"/>
              </a:ext>
            </a:extLst>
          </p:cNvPr>
          <p:cNvPicPr>
            <a:picLocks noChangeAspect="1"/>
          </p:cNvPicPr>
          <p:nvPr/>
        </p:nvPicPr>
        <p:blipFill>
          <a:blip r:embed="rId3" cstate="print">
            <a:extLst>
              <a:ext uri="{28A0092B-C50C-407E-A947-70E740481C1C}">
                <a14:useLocalDpi xmlns:a14="http://schemas.microsoft.com/office/drawing/2010/main"/>
              </a:ext>
            </a:extLst>
          </a:blip>
          <a:srcRect b="-259"/>
          <a:stretch/>
        </p:blipFill>
        <p:spPr>
          <a:xfrm>
            <a:off x="8258174" y="1673937"/>
            <a:ext cx="3933821" cy="4371898"/>
          </a:xfrm>
          <a:prstGeom prst="rect">
            <a:avLst/>
          </a:prstGeom>
        </p:spPr>
      </p:pic>
      <p:pic>
        <p:nvPicPr>
          <p:cNvPr id="23" name="Picture 22">
            <a:extLst>
              <a:ext uri="{FF2B5EF4-FFF2-40B4-BE49-F238E27FC236}">
                <a16:creationId xmlns:a16="http://schemas.microsoft.com/office/drawing/2014/main" id="{12F2360B-BB4D-DCB9-9967-C8FFBD6E664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7371D420-8F52-0DEC-C838-EB2A384E3AE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C462BF22-E264-7160-BFD3-A806A74541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0A1424D2-A491-9B8C-16E8-DD047F77AB2B}"/>
              </a:ext>
            </a:extLst>
          </p:cNvPr>
          <p:cNvSpPr/>
          <p:nvPr/>
        </p:nvSpPr>
        <p:spPr>
          <a:xfrm>
            <a:off x="825621" y="450626"/>
            <a:ext cx="11366379"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Most people that are watching ads on streaming services are specifically using at least one ad-supported multiscreen TV platform</a:t>
            </a:r>
          </a:p>
        </p:txBody>
      </p:sp>
      <p:sp>
        <p:nvSpPr>
          <p:cNvPr id="14" name="TextBox 13">
            <a:extLst>
              <a:ext uri="{FF2B5EF4-FFF2-40B4-BE49-F238E27FC236}">
                <a16:creationId xmlns:a16="http://schemas.microsoft.com/office/drawing/2014/main" id="{0000C906-A04E-7941-CBD9-86F97681FA72}"/>
              </a:ext>
            </a:extLst>
          </p:cNvPr>
          <p:cNvSpPr txBox="1"/>
          <p:nvPr/>
        </p:nvSpPr>
        <p:spPr>
          <a:xfrm>
            <a:off x="493837" y="6195470"/>
            <a:ext cx="11704167"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Helvetica" panose="020B0403020202020204" pitchFamily="34" charset="0"/>
                <a:ea typeface="+mn-ea"/>
                <a:cs typeface="+mn-cs"/>
              </a:rPr>
              <a:t>Source: VAB analysis of </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MRI-Simmons Nov</a:t>
            </a:r>
            <a:r>
              <a:rPr lang="en-US">
                <a:solidFill>
                  <a:srgbClr val="002060"/>
                </a:solidFill>
                <a:latin typeface="Helvetica" panose="020B0604020202020204" pitchFamily="34" charset="0"/>
                <a:cs typeface="Helvetica" panose="020B0604020202020204" pitchFamily="34" charset="0"/>
              </a:rPr>
              <a:t>ember</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2022</a:t>
            </a:r>
            <a:r>
              <a:rPr lang="en-US">
                <a:solidFill>
                  <a:srgbClr val="002060"/>
                </a:solidFill>
                <a:latin typeface="Helvetica" panose="020B0604020202020204" pitchFamily="34" charset="0"/>
                <a:cs typeface="Helvetica" panose="020B0604020202020204" pitchFamily="34" charset="0"/>
              </a:rPr>
              <a:t> </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&amp; November 2024 Cord Evolution Study, A18+. Q: Ad-supported streaming services used in the past 30 days. Base = ‘streamed in the past 12 months’. Note: To be considered a multiscreen TV app you </a:t>
            </a:r>
            <a:r>
              <a:rPr lang="en-US">
                <a:solidFill>
                  <a:srgbClr val="002060"/>
                </a:solidFill>
                <a:latin typeface="Helvetica" panose="020B0604020202020204" pitchFamily="34" charset="0"/>
                <a:cs typeface="Helvetica" panose="020B0604020202020204" pitchFamily="34" charset="0"/>
              </a:rPr>
              <a:t>must be</a:t>
            </a:r>
            <a:r>
              <a:rPr kumimoji="0" lang="en-US"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 TV network, or an associated streaming app (e.g., Adult Swim, NBC) or an MVPD app (e.g., Spectrum, Xfinity) or a service owned by one of the major multiscreen TV companies (e.g., Disney+, Max, Paramount+) </a:t>
            </a:r>
            <a:endParaRPr kumimoji="0" lang="en-US"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4" name="Rectangle 3">
            <a:extLst>
              <a:ext uri="{FF2B5EF4-FFF2-40B4-BE49-F238E27FC236}">
                <a16:creationId xmlns:a16="http://schemas.microsoft.com/office/drawing/2014/main" id="{6486A3DB-BA6C-C2C0-E4CF-5CAA448A1C3E}"/>
              </a:ext>
            </a:extLst>
          </p:cNvPr>
          <p:cNvSpPr/>
          <p:nvPr/>
        </p:nvSpPr>
        <p:spPr>
          <a:xfrm>
            <a:off x="0" y="1673938"/>
            <a:ext cx="8258171" cy="437189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0A8119A4-D4CB-DFC2-E3EC-3B84468329F5}"/>
              </a:ext>
            </a:extLst>
          </p:cNvPr>
          <p:cNvGraphicFramePr/>
          <p:nvPr>
            <p:extLst>
              <p:ext uri="{D42A27DB-BD31-4B8C-83A1-F6EECF244321}">
                <p14:modId xmlns:p14="http://schemas.microsoft.com/office/powerpoint/2010/main" val="1356355045"/>
              </p:ext>
            </p:extLst>
          </p:nvPr>
        </p:nvGraphicFramePr>
        <p:xfrm>
          <a:off x="42105" y="1763042"/>
          <a:ext cx="8120819" cy="39008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890AA6CE-C27A-A46A-0C35-C05A50795537}"/>
              </a:ext>
            </a:extLst>
          </p:cNvPr>
          <p:cNvGraphicFramePr/>
          <p:nvPr>
            <p:extLst>
              <p:ext uri="{D42A27DB-BD31-4B8C-83A1-F6EECF244321}">
                <p14:modId xmlns:p14="http://schemas.microsoft.com/office/powerpoint/2010/main" val="4168060349"/>
              </p:ext>
            </p:extLst>
          </p:nvPr>
        </p:nvGraphicFramePr>
        <p:xfrm>
          <a:off x="814825" y="5420509"/>
          <a:ext cx="6628520" cy="543549"/>
        </p:xfrm>
        <a:graphic>
          <a:graphicData uri="http://schemas.openxmlformats.org/drawingml/2006/chart">
            <c:chart xmlns:c="http://schemas.openxmlformats.org/drawingml/2006/chart" xmlns:r="http://schemas.openxmlformats.org/officeDocument/2006/relationships" r:id="rId6"/>
          </a:graphicData>
        </a:graphic>
      </p:graphicFrame>
      <p:cxnSp>
        <p:nvCxnSpPr>
          <p:cNvPr id="10" name="Straight Connector 9">
            <a:extLst>
              <a:ext uri="{FF2B5EF4-FFF2-40B4-BE49-F238E27FC236}">
                <a16:creationId xmlns:a16="http://schemas.microsoft.com/office/drawing/2014/main" id="{745CE7EF-494B-09FA-C657-58A00E6FE135}"/>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624E09-8870-4A86-D355-C1FDA0E30938}"/>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15</a:t>
            </a:r>
          </a:p>
        </p:txBody>
      </p:sp>
      <p:sp>
        <p:nvSpPr>
          <p:cNvPr id="12" name="Rectangle 11">
            <a:extLst>
              <a:ext uri="{FF2B5EF4-FFF2-40B4-BE49-F238E27FC236}">
                <a16:creationId xmlns:a16="http://schemas.microsoft.com/office/drawing/2014/main" id="{0689276B-BA45-142C-F6DE-A5DBA7ACE8F9}"/>
              </a:ext>
            </a:extLst>
          </p:cNvPr>
          <p:cNvSpPr/>
          <p:nvPr/>
        </p:nvSpPr>
        <p:spPr>
          <a:xfrm>
            <a:off x="944882" y="1377962"/>
            <a:ext cx="10980418" cy="2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indent="-171450" defTabSz="914400" rtl="0" eaLnBrk="1" fontAlgn="auto" latinLnBrk="0" hangingPunct="1">
              <a:lnSpc>
                <a:spcPct val="100000"/>
              </a:lnSpc>
              <a:spcBef>
                <a:spcPts val="0"/>
              </a:spcBef>
              <a:spcAft>
                <a:spcPts val="0"/>
              </a:spcAft>
              <a:buClrTx/>
              <a:buSzTx/>
              <a:buBlip>
                <a:blip r:embed="rId7"/>
              </a:buBlip>
              <a:tabLst/>
            </a:pPr>
            <a:r>
              <a:rPr lang="en-US" sz="1200">
                <a:solidFill>
                  <a:srgbClr val="002060"/>
                </a:solidFill>
                <a:latin typeface="Helvetica" panose="020B0403020202020204"/>
                <a:cs typeface="Helvetica" panose="020B0403020202020204"/>
              </a:rPr>
              <a:t>Within multiscreen TV platform streamers, % who use an ad-supported service or tier: A18+: 8</a:t>
            </a:r>
            <a:r>
              <a:rPr kumimoji="0" lang="en-US" sz="1200" i="0" u="none" strike="noStrike" kern="1200" cap="none" spc="0" normalizeH="0" baseline="0" noProof="0">
                <a:ln>
                  <a:noFill/>
                </a:ln>
                <a:solidFill>
                  <a:srgbClr val="002060"/>
                </a:solidFill>
                <a:effectLst/>
                <a:uLnTx/>
                <a:uFillTx/>
                <a:latin typeface="Helvetica" panose="020B0403020202020204"/>
                <a:cs typeface="Helvetica" panose="020B0403020202020204"/>
              </a:rPr>
              <a:t>3%; A18-34: 85%; A35-49: 84%; A50+: 81%</a:t>
            </a:r>
          </a:p>
        </p:txBody>
      </p:sp>
      <p:sp>
        <p:nvSpPr>
          <p:cNvPr id="22" name="TextBox 21">
            <a:extLst>
              <a:ext uri="{FF2B5EF4-FFF2-40B4-BE49-F238E27FC236}">
                <a16:creationId xmlns:a16="http://schemas.microsoft.com/office/drawing/2014/main" id="{8CF4DB66-B5CB-ACE8-2838-942F627CAC05}"/>
              </a:ext>
            </a:extLst>
          </p:cNvPr>
          <p:cNvSpPr txBox="1"/>
          <p:nvPr/>
        </p:nvSpPr>
        <p:spPr>
          <a:xfrm>
            <a:off x="0" y="1775454"/>
            <a:ext cx="8258171" cy="830997"/>
          </a:xfrm>
          <a:prstGeom prst="rect">
            <a:avLst/>
          </a:prstGeom>
          <a:noFill/>
        </p:spPr>
        <p:txBody>
          <a:bodyPr wrap="square">
            <a:spAutoFit/>
          </a:bodyPr>
          <a:lstStyle/>
          <a:p>
            <a:pPr algn="ctr">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 of streamers who have used a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network TV app or ad-supported streaming service owned by a multiscreen TV company*</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Last 30 Days</a:t>
            </a:r>
            <a:endParaRPr kumimoji="0" lang="en-US" sz="16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89530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E893-CFB6-E333-CE03-9906FC76A6E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2F9D24-579D-4CB0-C280-F2DAB30E3CD7}"/>
              </a:ext>
            </a:extLst>
          </p:cNvPr>
          <p:cNvSpPr/>
          <p:nvPr/>
        </p:nvSpPr>
        <p:spPr>
          <a:xfrm>
            <a:off x="4953001" y="1765230"/>
            <a:ext cx="7238566"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D611E3E-36E3-9C41-D85F-0994CA4B3716}"/>
              </a:ext>
            </a:extLst>
          </p:cNvPr>
          <p:cNvSpPr/>
          <p:nvPr/>
        </p:nvSpPr>
        <p:spPr>
          <a:xfrm>
            <a:off x="943428" y="476178"/>
            <a:ext cx="111351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Two-thirds of </a:t>
            </a:r>
            <a:r>
              <a:rPr lang="en-US" sz="2600" b="1">
                <a:solidFill>
                  <a:srgbClr val="002060"/>
                </a:solidFill>
                <a:latin typeface="Helvetica" pitchFamily="2" charset="0"/>
              </a:rPr>
              <a:t>streaming audiences have consistently preferred ad-supported services and tiers </a:t>
            </a: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for the cost benefit and value exchange</a:t>
            </a:r>
          </a:p>
        </p:txBody>
      </p:sp>
      <p:pic>
        <p:nvPicPr>
          <p:cNvPr id="23" name="Picture 22">
            <a:extLst>
              <a:ext uri="{FF2B5EF4-FFF2-40B4-BE49-F238E27FC236}">
                <a16:creationId xmlns:a16="http://schemas.microsoft.com/office/drawing/2014/main" id="{C46334E0-B4F9-A0D2-7BED-3C7603F8DA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4ED04B2D-E02E-6B49-563A-0BDA19A2D99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4E10B948-16FB-7C17-68E0-2B06ADF6023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C8EC65AA-32D6-DEDC-6D93-FB43C99C5A60}"/>
              </a:ext>
            </a:extLst>
          </p:cNvPr>
          <p:cNvSpPr txBox="1"/>
          <p:nvPr/>
        </p:nvSpPr>
        <p:spPr>
          <a:xfrm>
            <a:off x="511598" y="6195398"/>
            <a:ext cx="117087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November 2022, November 2023 &amp; November 2024 Cord Evolution Study, A18+.</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 prefer streaming free video content with ads/commercials instead of paying for a subscription without ads/commercials’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strongly / somewhat agree). Base = ‘Streamed in the past 12 months’.</a:t>
            </a:r>
          </a:p>
        </p:txBody>
      </p:sp>
      <p:sp>
        <p:nvSpPr>
          <p:cNvPr id="16" name="TextBox 15">
            <a:extLst>
              <a:ext uri="{FF2B5EF4-FFF2-40B4-BE49-F238E27FC236}">
                <a16:creationId xmlns:a16="http://schemas.microsoft.com/office/drawing/2014/main" id="{4642D140-98C5-F3D4-CC0D-271099F01AE8}"/>
              </a:ext>
            </a:extLst>
          </p:cNvPr>
          <p:cNvSpPr txBox="1"/>
          <p:nvPr/>
        </p:nvSpPr>
        <p:spPr>
          <a:xfrm>
            <a:off x="5295002" y="1996784"/>
            <a:ext cx="6554564"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 </a:t>
            </a:r>
            <a:r>
              <a:rPr kumimoji="0" lang="en-US" sz="1600" b="1" i="0"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prefer streaming free video content with ads / commercials </a:t>
            </a: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instead of paying for a subscription without ads / commercials’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of video streamers that agree</a:t>
            </a:r>
          </a:p>
        </p:txBody>
      </p:sp>
      <p:graphicFrame>
        <p:nvGraphicFramePr>
          <p:cNvPr id="7" name="Chart 6">
            <a:extLst>
              <a:ext uri="{FF2B5EF4-FFF2-40B4-BE49-F238E27FC236}">
                <a16:creationId xmlns:a16="http://schemas.microsoft.com/office/drawing/2014/main" id="{8B3DF03B-76F9-AD2C-32E9-54BA0FB3DC3D}"/>
              </a:ext>
            </a:extLst>
          </p:cNvPr>
          <p:cNvGraphicFramePr/>
          <p:nvPr>
            <p:extLst>
              <p:ext uri="{D42A27DB-BD31-4B8C-83A1-F6EECF244321}">
                <p14:modId xmlns:p14="http://schemas.microsoft.com/office/powerpoint/2010/main" val="1663228217"/>
              </p:ext>
            </p:extLst>
          </p:nvPr>
        </p:nvGraphicFramePr>
        <p:xfrm>
          <a:off x="5044439" y="2797004"/>
          <a:ext cx="7126041" cy="2804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A8A74EE-BB53-9A0F-F27E-D08CD6312716}"/>
              </a:ext>
            </a:extLst>
          </p:cNvPr>
          <p:cNvGraphicFramePr/>
          <p:nvPr>
            <p:extLst>
              <p:ext uri="{D42A27DB-BD31-4B8C-83A1-F6EECF244321}">
                <p14:modId xmlns:p14="http://schemas.microsoft.com/office/powerpoint/2010/main" val="2010727751"/>
              </p:ext>
            </p:extLst>
          </p:nvPr>
        </p:nvGraphicFramePr>
        <p:xfrm>
          <a:off x="5043949" y="5353746"/>
          <a:ext cx="6935590" cy="472173"/>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a:extLst>
              <a:ext uri="{FF2B5EF4-FFF2-40B4-BE49-F238E27FC236}">
                <a16:creationId xmlns:a16="http://schemas.microsoft.com/office/drawing/2014/main" id="{BCF00A89-EF92-9590-4096-7251B2338E99}"/>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EB5876-CC9B-A0FA-8731-FA32FB553767}"/>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16</a:t>
            </a:r>
          </a:p>
        </p:txBody>
      </p:sp>
      <p:pic>
        <p:nvPicPr>
          <p:cNvPr id="11" name="Picture 10">
            <a:extLst>
              <a:ext uri="{FF2B5EF4-FFF2-40B4-BE49-F238E27FC236}">
                <a16:creationId xmlns:a16="http://schemas.microsoft.com/office/drawing/2014/main" id="{45F29976-80A4-3143-27BD-0DF4AE6267F5}"/>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0" y="1764365"/>
            <a:ext cx="4953000" cy="4059824"/>
          </a:xfrm>
          <a:prstGeom prst="rect">
            <a:avLst/>
          </a:prstGeom>
        </p:spPr>
      </p:pic>
    </p:spTree>
    <p:extLst>
      <p:ext uri="{BB962C8B-B14F-4D97-AF65-F5344CB8AC3E}">
        <p14:creationId xmlns:p14="http://schemas.microsoft.com/office/powerpoint/2010/main" val="85430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4A2B0-2B4C-6BE7-D547-DE78CBB254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82104A3-72CE-1E83-BA39-73DAEC2285E9}"/>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FE074BA-F069-5539-2E1B-8988DEF7F8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E8EFB272-E14C-6039-8F05-B7A6A27BE9B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A5A92B13-A2E8-8076-24FD-374DC1E7BB9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7DB7739F-B8F2-7AD2-0490-D4E1BA493B23}"/>
              </a:ext>
            </a:extLst>
          </p:cNvPr>
          <p:cNvSpPr txBox="1"/>
          <p:nvPr/>
        </p:nvSpPr>
        <p:spPr>
          <a:xfrm>
            <a:off x="396686" y="6332396"/>
            <a:ext cx="11547664" cy="21544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lang="en-US"/>
              <a:t>: Antenna, A Closer Look at the Growth in Ad-Supported Streaming, 2024. Note: US only. Services measured are AMC+, BET+, Discovery+, Disney+, Hulu, Max, Netflix, Paramount+ and Peacock.</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9F84028A-C928-3732-811B-7A352D22E9D4}"/>
              </a:ext>
            </a:extLst>
          </p:cNvPr>
          <p:cNvSpPr txBox="1"/>
          <p:nvPr/>
        </p:nvSpPr>
        <p:spPr>
          <a:xfrm>
            <a:off x="3009683" y="1908293"/>
            <a:ext cx="617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Share of Total Quarterly Subscriptions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0452317B-411B-8E66-FAA6-8A1AA962CB0C}"/>
              </a:ext>
            </a:extLst>
          </p:cNvPr>
          <p:cNvSpPr/>
          <p:nvPr/>
        </p:nvSpPr>
        <p:spPr>
          <a:xfrm>
            <a:off x="904673" y="476178"/>
            <a:ext cx="105064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While total streaming subscriptions still skew towards ad-free, the gap with ad-supported subscriptions is steadily closing</a:t>
            </a:r>
          </a:p>
        </p:txBody>
      </p:sp>
      <p:cxnSp>
        <p:nvCxnSpPr>
          <p:cNvPr id="4" name="Straight Connector 3">
            <a:extLst>
              <a:ext uri="{FF2B5EF4-FFF2-40B4-BE49-F238E27FC236}">
                <a16:creationId xmlns:a16="http://schemas.microsoft.com/office/drawing/2014/main" id="{56133773-212E-D943-900D-21FEC9C36CB3}"/>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9E0DDF-0C1D-43FC-D9F9-E0DD2C63FF59}"/>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17</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14" name="Chart 13">
            <a:extLst>
              <a:ext uri="{FF2B5EF4-FFF2-40B4-BE49-F238E27FC236}">
                <a16:creationId xmlns:a16="http://schemas.microsoft.com/office/drawing/2014/main" id="{08679E9F-C336-FCAD-7499-0D89DFF548CA}"/>
              </a:ext>
            </a:extLst>
          </p:cNvPr>
          <p:cNvGraphicFramePr/>
          <p:nvPr>
            <p:extLst>
              <p:ext uri="{D42A27DB-BD31-4B8C-83A1-F6EECF244321}">
                <p14:modId xmlns:p14="http://schemas.microsoft.com/office/powerpoint/2010/main" val="1936594279"/>
              </p:ext>
            </p:extLst>
          </p:nvPr>
        </p:nvGraphicFramePr>
        <p:xfrm>
          <a:off x="614455" y="2339320"/>
          <a:ext cx="10963091" cy="39345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046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85D6-B208-DEF0-B80D-6EAA215B90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91BD18-A210-9EC8-00C7-969EBE259EA8}"/>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4C0ED89-50A2-77F5-34BD-D072E169A5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7732994C-A229-CCD7-83FD-9AC117B5AFC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B16CBB54-7047-6627-658B-7E06F5ECD0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9F9A71B6-911A-D07F-45EE-125A223F12A9}"/>
              </a:ext>
            </a:extLst>
          </p:cNvPr>
          <p:cNvSpPr txBox="1"/>
          <p:nvPr/>
        </p:nvSpPr>
        <p:spPr>
          <a:xfrm>
            <a:off x="396686" y="6332396"/>
            <a:ext cx="11547664" cy="21544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lang="en-US"/>
              <a:t>: Antenna, A Closer Look at the Growth in Ad-Supported Streaming, 2024. Note: US only. Services measured are AMC+, BET+, Discovery+, Disney+, Hulu, Max, Netflix, Paramount+ and Peacock.</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BE240C15-6065-6331-024B-36B11FEE3F34}"/>
              </a:ext>
            </a:extLst>
          </p:cNvPr>
          <p:cNvSpPr txBox="1"/>
          <p:nvPr/>
        </p:nvSpPr>
        <p:spPr>
          <a:xfrm>
            <a:off x="3009683" y="1908293"/>
            <a:ext cx="617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Share of Quarterly Gross Subscriptions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4" name="Straight Connector 3">
            <a:extLst>
              <a:ext uri="{FF2B5EF4-FFF2-40B4-BE49-F238E27FC236}">
                <a16:creationId xmlns:a16="http://schemas.microsoft.com/office/drawing/2014/main" id="{60C1CC02-9B90-FE64-7398-BFE457AD7041}"/>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2776BC4-4AE4-B662-6403-82EEF69B74AF}"/>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4000" b="1">
                <a:solidFill>
                  <a:srgbClr val="ED3C8D"/>
                </a:solidFill>
                <a:latin typeface="Helvetica" pitchFamily="2" charset="0"/>
              </a:rPr>
              <a:t>18</a:t>
            </a:r>
            <a:endParaRPr kumimoji="0" lang="en-US" sz="4000" b="1"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14" name="Chart 13">
            <a:extLst>
              <a:ext uri="{FF2B5EF4-FFF2-40B4-BE49-F238E27FC236}">
                <a16:creationId xmlns:a16="http://schemas.microsoft.com/office/drawing/2014/main" id="{30F10245-56D4-B46D-799E-FBB14EF6502C}"/>
              </a:ext>
            </a:extLst>
          </p:cNvPr>
          <p:cNvGraphicFramePr/>
          <p:nvPr>
            <p:extLst>
              <p:ext uri="{D42A27DB-BD31-4B8C-83A1-F6EECF244321}">
                <p14:modId xmlns:p14="http://schemas.microsoft.com/office/powerpoint/2010/main" val="1532002431"/>
              </p:ext>
            </p:extLst>
          </p:nvPr>
        </p:nvGraphicFramePr>
        <p:xfrm>
          <a:off x="614455" y="2339320"/>
          <a:ext cx="10963091" cy="393452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00CEBF8B-05B6-C4CD-BDF9-E0D5B87061C6}"/>
              </a:ext>
            </a:extLst>
          </p:cNvPr>
          <p:cNvSpPr/>
          <p:nvPr/>
        </p:nvSpPr>
        <p:spPr>
          <a:xfrm>
            <a:off x="904460" y="451634"/>
            <a:ext cx="112871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Ad tiers are now driving new </a:t>
            </a:r>
            <a:r>
              <a:rPr lang="en-US" sz="2600" b="1">
                <a:solidFill>
                  <a:srgbClr val="1F1A62"/>
                </a:solidFill>
                <a:latin typeface="Helvetica" pitchFamily="2" charset="0"/>
              </a:rPr>
              <a:t>streaming subscription sign-ups, which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signals a shift in preference toward lower-cost, ad-supported options</a:t>
            </a:r>
          </a:p>
        </p:txBody>
      </p:sp>
    </p:spTree>
    <p:extLst>
      <p:ext uri="{BB962C8B-B14F-4D97-AF65-F5344CB8AC3E}">
        <p14:creationId xmlns:p14="http://schemas.microsoft.com/office/powerpoint/2010/main" val="348880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AFE3-77CA-E82D-AA06-6A1C4095B3D7}"/>
            </a:ext>
          </a:extLst>
        </p:cNvPr>
        <p:cNvGrpSpPr/>
        <p:nvPr/>
      </p:nvGrpSpPr>
      <p:grpSpPr>
        <a:xfrm>
          <a:off x="0" y="0"/>
          <a:ext cx="0" cy="0"/>
          <a:chOff x="0" y="0"/>
          <a:chExt cx="0" cy="0"/>
        </a:xfrm>
      </p:grpSpPr>
      <p:pic>
        <p:nvPicPr>
          <p:cNvPr id="10" name="Picture 9" descr="A person eating popcorn while sitting on a couch&#10;&#10;AI-generated content may be incorrect.">
            <a:extLst>
              <a:ext uri="{FF2B5EF4-FFF2-40B4-BE49-F238E27FC236}">
                <a16:creationId xmlns:a16="http://schemas.microsoft.com/office/drawing/2014/main" id="{D0372DB2-D95A-DD8E-AAF5-E77033BF956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62009" y="1802406"/>
            <a:ext cx="4129991" cy="5066741"/>
          </a:xfrm>
          <a:prstGeom prst="rect">
            <a:avLst/>
          </a:prstGeom>
        </p:spPr>
      </p:pic>
      <p:sp>
        <p:nvSpPr>
          <p:cNvPr id="2" name="Rectangle 1">
            <a:extLst>
              <a:ext uri="{FF2B5EF4-FFF2-40B4-BE49-F238E27FC236}">
                <a16:creationId xmlns:a16="http://schemas.microsoft.com/office/drawing/2014/main" id="{560DD339-4C10-4FF4-D1BE-8C5DDBDDAC21}"/>
              </a:ext>
            </a:extLst>
          </p:cNvPr>
          <p:cNvSpPr>
            <a:spLocks/>
          </p:cNvSpPr>
          <p:nvPr/>
        </p:nvSpPr>
        <p:spPr>
          <a:xfrm>
            <a:off x="-1" y="1802408"/>
            <a:ext cx="8086721" cy="506674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2E5211-CDDC-F428-332A-2F440B8ED250}"/>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19</a:t>
            </a:r>
          </a:p>
        </p:txBody>
      </p:sp>
      <p:pic>
        <p:nvPicPr>
          <p:cNvPr id="23" name="Picture 22">
            <a:extLst>
              <a:ext uri="{FF2B5EF4-FFF2-40B4-BE49-F238E27FC236}">
                <a16:creationId xmlns:a16="http://schemas.microsoft.com/office/drawing/2014/main" id="{D70DA6EC-7B65-2B0B-66F5-2960DD3B7B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48D5DBD9-8E2A-2C30-EE57-CCC4694B4D4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E0929649-8A77-D834-F51E-60AE02C9631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56ABCA97-3170-6A22-34A2-FD49F5FF161E}"/>
              </a:ext>
            </a:extLst>
          </p:cNvPr>
          <p:cNvSpPr txBox="1"/>
          <p:nvPr/>
        </p:nvSpPr>
        <p:spPr>
          <a:xfrm>
            <a:off x="461379" y="6116756"/>
            <a:ext cx="762533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November 2022 &amp; November 2024 Cord Evolution Study, A18+. Base = ‘streamed in the past 12 months’. November ‘24: Used any of these FAST services in the past </a:t>
            </a:r>
            <a:r>
              <a:rPr lang="en-US" sz="700">
                <a:solidFill>
                  <a:srgbClr val="1B1464"/>
                </a:solidFill>
                <a:latin typeface="Helvetica" panose="020B0604020202020204" pitchFamily="34" charset="0"/>
                <a:cs typeface="Helvetica" panose="020B0604020202020204" pitchFamily="34" charset="0"/>
              </a:rPr>
              <a:t>30 days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(includes Freevee, Local Now App, Plex, Pluto TV, Roku Channel, Samsung TV Plus, Tubi,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Xumo</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Play). November ‘22: Used any of these FAST services in the past 30 days: (includes Freevee, Local Now, Roku Channel, Peacock Free, Pluto TV, Samsung TV Plus, </a:t>
            </a:r>
            <a:r>
              <a:rPr kumimoji="0" lang="en-US" sz="7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Xumo</a:t>
            </a:r>
            <a:r>
              <a:rPr lang="en-US" sz="700">
                <a:solidFill>
                  <a:srgbClr val="1B1464"/>
                </a:solidFill>
                <a:latin typeface="Helvetica" panose="020B0604020202020204" pitchFamily="34" charset="0"/>
                <a:cs typeface="Helvetica" panose="020B0604020202020204" pitchFamily="34" charset="0"/>
              </a:rPr>
              <a:t>, Bloomberg, Plex).</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p>
        </p:txBody>
      </p:sp>
      <p:sp>
        <p:nvSpPr>
          <p:cNvPr id="8" name="TextBox 7">
            <a:extLst>
              <a:ext uri="{FF2B5EF4-FFF2-40B4-BE49-F238E27FC236}">
                <a16:creationId xmlns:a16="http://schemas.microsoft.com/office/drawing/2014/main" id="{19D2EFEA-3707-5BA7-CD01-941B4D4FBD05}"/>
              </a:ext>
            </a:extLst>
          </p:cNvPr>
          <p:cNvSpPr txBox="1"/>
          <p:nvPr/>
        </p:nvSpPr>
        <p:spPr>
          <a:xfrm>
            <a:off x="-4" y="1836432"/>
            <a:ext cx="8086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U.S. adult 18+ streamers that watch FAST </a:t>
            </a:r>
            <a:b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Free Ad-supported Streaming TV</a:t>
            </a: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Last 30 Days</a:t>
            </a:r>
            <a:endParaRPr kumimoji="0" lang="en-US" sz="12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725F7AFA-FE05-B86E-6639-C5B3E64CD40B}"/>
              </a:ext>
            </a:extLst>
          </p:cNvPr>
          <p:cNvSpPr/>
          <p:nvPr/>
        </p:nvSpPr>
        <p:spPr>
          <a:xfrm>
            <a:off x="825621" y="451634"/>
            <a:ext cx="11366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FAST services are achieving meaningful scale as viewership becomes more habitual and advertising opportunities increase</a:t>
            </a:r>
          </a:p>
        </p:txBody>
      </p:sp>
      <p:cxnSp>
        <p:nvCxnSpPr>
          <p:cNvPr id="4" name="Straight Connector 3">
            <a:extLst>
              <a:ext uri="{FF2B5EF4-FFF2-40B4-BE49-F238E27FC236}">
                <a16:creationId xmlns:a16="http://schemas.microsoft.com/office/drawing/2014/main" id="{917CDA9B-8B9F-2360-AEF2-3FC5E462E0E8}"/>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B4CB2134-F952-D443-3AF3-A0499EA609D6}"/>
              </a:ext>
            </a:extLst>
          </p:cNvPr>
          <p:cNvGraphicFramePr/>
          <p:nvPr>
            <p:extLst>
              <p:ext uri="{D42A27DB-BD31-4B8C-83A1-F6EECF244321}">
                <p14:modId xmlns:p14="http://schemas.microsoft.com/office/powerpoint/2010/main" val="2909259023"/>
              </p:ext>
            </p:extLst>
          </p:nvPr>
        </p:nvGraphicFramePr>
        <p:xfrm>
          <a:off x="723734" y="5483248"/>
          <a:ext cx="6628520" cy="5435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D554B27A-B395-6EC8-5277-F86EB63726E0}"/>
              </a:ext>
            </a:extLst>
          </p:cNvPr>
          <p:cNvGraphicFramePr/>
          <p:nvPr>
            <p:extLst>
              <p:ext uri="{D42A27DB-BD31-4B8C-83A1-F6EECF244321}">
                <p14:modId xmlns:p14="http://schemas.microsoft.com/office/powerpoint/2010/main" val="1317191134"/>
              </p:ext>
            </p:extLst>
          </p:nvPr>
        </p:nvGraphicFramePr>
        <p:xfrm>
          <a:off x="424965" y="2179605"/>
          <a:ext cx="7212078" cy="36181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4847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0C9F-2399-E184-7E25-FF92E408C015}"/>
            </a:ext>
          </a:extLst>
        </p:cNvPr>
        <p:cNvGrpSpPr/>
        <p:nvPr/>
      </p:nvGrpSpPr>
      <p:grpSpPr>
        <a:xfrm>
          <a:off x="0" y="0"/>
          <a:ext cx="0" cy="0"/>
          <a:chOff x="0" y="0"/>
          <a:chExt cx="0" cy="0"/>
        </a:xfrm>
      </p:grpSpPr>
      <p:pic>
        <p:nvPicPr>
          <p:cNvPr id="14" name="Picture 13" descr="A person and a child watching television&#10;&#10;AI-generated content may be incorrect.">
            <a:extLst>
              <a:ext uri="{FF2B5EF4-FFF2-40B4-BE49-F238E27FC236}">
                <a16:creationId xmlns:a16="http://schemas.microsoft.com/office/drawing/2014/main" id="{BA98CF16-6004-20AE-1AF8-1AA44496811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765230"/>
            <a:ext cx="5265134" cy="5092770"/>
          </a:xfrm>
          <a:prstGeom prst="rect">
            <a:avLst/>
          </a:prstGeom>
        </p:spPr>
      </p:pic>
      <p:sp>
        <p:nvSpPr>
          <p:cNvPr id="3" name="Rectangle 2">
            <a:extLst>
              <a:ext uri="{FF2B5EF4-FFF2-40B4-BE49-F238E27FC236}">
                <a16:creationId xmlns:a16="http://schemas.microsoft.com/office/drawing/2014/main" id="{FC1745BB-A845-D04D-CA6F-C2112BCCE144}"/>
              </a:ext>
            </a:extLst>
          </p:cNvPr>
          <p:cNvSpPr/>
          <p:nvPr/>
        </p:nvSpPr>
        <p:spPr>
          <a:xfrm>
            <a:off x="5265134" y="1765230"/>
            <a:ext cx="6926433"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7D3C5C35-7373-0C5C-726D-07C0BB366F3E}"/>
              </a:ext>
            </a:extLst>
          </p:cNvPr>
          <p:cNvGraphicFramePr/>
          <p:nvPr>
            <p:extLst>
              <p:ext uri="{D42A27DB-BD31-4B8C-83A1-F6EECF244321}">
                <p14:modId xmlns:p14="http://schemas.microsoft.com/office/powerpoint/2010/main" val="2356812299"/>
              </p:ext>
            </p:extLst>
          </p:nvPr>
        </p:nvGraphicFramePr>
        <p:xfrm>
          <a:off x="5568055" y="2499485"/>
          <a:ext cx="6320590" cy="36813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23CC4F6-3FBE-755A-659F-C29C62C01AB6}"/>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20</a:t>
            </a:r>
          </a:p>
        </p:txBody>
      </p:sp>
      <p:pic>
        <p:nvPicPr>
          <p:cNvPr id="6" name="Picture 5">
            <a:extLst>
              <a:ext uri="{FF2B5EF4-FFF2-40B4-BE49-F238E27FC236}">
                <a16:creationId xmlns:a16="http://schemas.microsoft.com/office/drawing/2014/main" id="{D325AAF0-296C-99A3-3858-26EF1EA7BC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B6CAF197-C202-419B-051B-F2BCEEE6047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7E14006C-1396-910E-CDF4-F7475C601B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B7D4C9CC-F1AD-E32B-D8AC-E0FB29742118}"/>
              </a:ext>
            </a:extLst>
          </p:cNvPr>
          <p:cNvSpPr/>
          <p:nvPr/>
        </p:nvSpPr>
        <p:spPr>
          <a:xfrm>
            <a:off x="825621" y="451634"/>
            <a:ext cx="11366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Commercial time on FAST has </a:t>
            </a:r>
            <a:r>
              <a:rPr lang="en-US" sz="2600" b="1">
                <a:solidFill>
                  <a:srgbClr val="1F1A62"/>
                </a:solidFill>
                <a:latin typeface="Helvetica" pitchFamily="2" charset="0"/>
              </a:rPr>
              <a:t>maintained a stable nine-minute ad load,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striking a balance between monetization and viewer experience</a:t>
            </a:r>
          </a:p>
        </p:txBody>
      </p:sp>
      <p:cxnSp>
        <p:nvCxnSpPr>
          <p:cNvPr id="10" name="Straight Connector 9">
            <a:extLst>
              <a:ext uri="{FF2B5EF4-FFF2-40B4-BE49-F238E27FC236}">
                <a16:creationId xmlns:a16="http://schemas.microsoft.com/office/drawing/2014/main" id="{13E0FA25-417B-8D27-15D7-AC217A7ED817}"/>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6D38FC-6113-4602-EE2E-38B6AC92CC10}"/>
              </a:ext>
            </a:extLst>
          </p:cNvPr>
          <p:cNvSpPr txBox="1"/>
          <p:nvPr/>
        </p:nvSpPr>
        <p:spPr>
          <a:xfrm>
            <a:off x="5265134" y="1950236"/>
            <a:ext cx="693635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604020202020204" pitchFamily="34" charset="0"/>
                <a:cs typeface="Helvetica" panose="020B0604020202020204" pitchFamily="34" charset="0"/>
              </a:rPr>
              <a:t>Average Commercial Minutes Per Hour on FAST</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F8FEA9FB-1EDD-5703-96CD-B1D2E4259123}"/>
              </a:ext>
            </a:extLst>
          </p:cNvPr>
          <p:cNvSpPr txBox="1"/>
          <p:nvPr/>
        </p:nvSpPr>
        <p:spPr>
          <a:xfrm>
            <a:off x="5255211" y="6180881"/>
            <a:ext cx="6633434"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Wurl</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Analytics,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The CTV Trends Report 2024</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Note: Based on data across </a:t>
            </a:r>
            <a:r>
              <a:rPr kumimoji="0" lang="en-US" sz="800" b="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Wurl’s</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partnerships with more than 4,000 FAST channels and streaming services.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80655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F5DD5-BBA2-7F13-7D3D-545BFD6D75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B5AAB81-5A02-886B-4F17-6B2393544547}"/>
              </a:ext>
            </a:extLst>
          </p:cNvPr>
          <p:cNvSpPr/>
          <p:nvPr/>
        </p:nvSpPr>
        <p:spPr>
          <a:xfrm>
            <a:off x="5658127" y="1765230"/>
            <a:ext cx="6533874" cy="43962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AF95B9B-27B9-0596-EE40-752FA55F8DFA}"/>
              </a:ext>
            </a:extLst>
          </p:cNvPr>
          <p:cNvSpPr/>
          <p:nvPr/>
        </p:nvSpPr>
        <p:spPr>
          <a:xfrm>
            <a:off x="0" y="1765230"/>
            <a:ext cx="5658127" cy="439627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9610D28-686B-CF55-57FD-7484DE09C15B}"/>
              </a:ext>
            </a:extLst>
          </p:cNvPr>
          <p:cNvSpPr txBox="1"/>
          <p:nvPr/>
        </p:nvSpPr>
        <p:spPr>
          <a:xfrm>
            <a:off x="438321" y="6166482"/>
            <a:ext cx="1148765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EMARKETER Forecast, November 2024. Note: Digital advertising that appears on websites or apps that are primarily engaged in retail ecommerce or is bought through a retailer's media network or demand-side platform (DSP); examples of websites or apps primarily engaged in retail ecommerce include Amazon, Walmart, and eBay; examples of retail media networks include Amazon's DSP and Etsy's Offsite Ads; includes ads purchased through retail media networks that may not appear on ecommerce sites or apps. Additional Note: Includes advertising that appears on desktop and laptop computers as well as mobile phones, tablets, and other internet-connected devices, and includes all the various formats of advertising on those platforms.</a:t>
            </a:r>
            <a:endParaRPr kumimoji="0" lang="fr-FR"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579FCF09-5AE3-26B8-40B3-47E6279309BE}"/>
              </a:ext>
            </a:extLst>
          </p:cNvPr>
          <p:cNvSpPr txBox="1"/>
          <p:nvPr/>
        </p:nvSpPr>
        <p:spPr>
          <a:xfrm>
            <a:off x="6623737" y="1819174"/>
            <a:ext cx="4769750" cy="307777"/>
          </a:xfrm>
          <a:prstGeom prst="rect">
            <a:avLst/>
          </a:prstGeom>
          <a:noFill/>
        </p:spPr>
        <p:txBody>
          <a:bodyPr wrap="square" rtlCol="0">
            <a:spAutoFit/>
          </a:bodyPr>
          <a:lstStyle/>
          <a:p>
            <a:pPr algn="ctr"/>
            <a:r>
              <a:rPr lang="en-US" sz="1400" i="1">
                <a:solidFill>
                  <a:schemeClr val="bg1"/>
                </a:solidFill>
                <a:latin typeface="Helvetica" panose="020B0403020202020204" pitchFamily="34" charset="0"/>
                <a:cs typeface="Heebo" pitchFamily="2" charset="-79"/>
              </a:rPr>
              <a:t>Sampling of Recent News about Retail Media</a:t>
            </a:r>
          </a:p>
        </p:txBody>
      </p:sp>
      <p:sp>
        <p:nvSpPr>
          <p:cNvPr id="4" name="TextBox 3">
            <a:extLst>
              <a:ext uri="{FF2B5EF4-FFF2-40B4-BE49-F238E27FC236}">
                <a16:creationId xmlns:a16="http://schemas.microsoft.com/office/drawing/2014/main" id="{5FD560BA-8601-B0C7-3B4D-95A217D29849}"/>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21</a:t>
            </a:r>
          </a:p>
        </p:txBody>
      </p:sp>
      <p:pic>
        <p:nvPicPr>
          <p:cNvPr id="6" name="Picture 5">
            <a:extLst>
              <a:ext uri="{FF2B5EF4-FFF2-40B4-BE49-F238E27FC236}">
                <a16:creationId xmlns:a16="http://schemas.microsoft.com/office/drawing/2014/main" id="{24CADB92-8E91-6A28-AB1B-15DC198AF6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203BDDD5-F93E-1D42-A573-67D63C46D2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3BEC80F7-C5EF-677E-5D1C-71F5E0E1A96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ABC1B03C-947D-0609-1C0F-FFB177D075B4}"/>
              </a:ext>
            </a:extLst>
          </p:cNvPr>
          <p:cNvSpPr/>
          <p:nvPr/>
        </p:nvSpPr>
        <p:spPr>
          <a:xfrm>
            <a:off x="825621" y="451634"/>
            <a:ext cx="11366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Retail media through connected TV is expanding data partnerships and shoppable advertising opportunities on streaming platforms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cxnSp>
        <p:nvCxnSpPr>
          <p:cNvPr id="10" name="Straight Connector 9">
            <a:extLst>
              <a:ext uri="{FF2B5EF4-FFF2-40B4-BE49-F238E27FC236}">
                <a16:creationId xmlns:a16="http://schemas.microsoft.com/office/drawing/2014/main" id="{6A5D0997-5597-5E0E-4264-5E7991B352B5}"/>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45EF46-9008-D9FC-2E5C-012183260746}"/>
              </a:ext>
            </a:extLst>
          </p:cNvPr>
          <p:cNvSpPr txBox="1"/>
          <p:nvPr/>
        </p:nvSpPr>
        <p:spPr>
          <a:xfrm>
            <a:off x="-5438" y="1891373"/>
            <a:ext cx="5668444"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B1464"/>
                </a:solidFill>
                <a:latin typeface="Helvetica" panose="020B0403020202020204" pitchFamily="34" charset="0"/>
              </a:rPr>
              <a:t>U.S. Retail Media Connected TV Ad Spending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strike="noStrike" kern="1200" cap="none" spc="0" normalizeH="0" baseline="0" noProof="0">
                <a:ln>
                  <a:noFill/>
                </a:ln>
                <a:solidFill>
                  <a:srgbClr val="1B1464"/>
                </a:solidFill>
                <a:effectLst/>
                <a:uLnTx/>
                <a:uFillTx/>
                <a:latin typeface="Helvetica" panose="020B0403020202020204" pitchFamily="34" charset="0"/>
                <a:ea typeface="+mn-ea"/>
                <a:cs typeface="+mn-cs"/>
              </a:rPr>
              <a:t>In billions</a:t>
            </a:r>
          </a:p>
        </p:txBody>
      </p:sp>
      <p:graphicFrame>
        <p:nvGraphicFramePr>
          <p:cNvPr id="35" name="Chart 34">
            <a:extLst>
              <a:ext uri="{FF2B5EF4-FFF2-40B4-BE49-F238E27FC236}">
                <a16:creationId xmlns:a16="http://schemas.microsoft.com/office/drawing/2014/main" id="{9414EBED-3253-8ED6-77DF-53F18ECFC6ED}"/>
              </a:ext>
            </a:extLst>
          </p:cNvPr>
          <p:cNvGraphicFramePr/>
          <p:nvPr>
            <p:extLst>
              <p:ext uri="{D42A27DB-BD31-4B8C-83A1-F6EECF244321}">
                <p14:modId xmlns:p14="http://schemas.microsoft.com/office/powerpoint/2010/main" val="3809703278"/>
              </p:ext>
            </p:extLst>
          </p:nvPr>
        </p:nvGraphicFramePr>
        <p:xfrm>
          <a:off x="-5439" y="2550807"/>
          <a:ext cx="5567896" cy="3419114"/>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oup 35">
            <a:extLst>
              <a:ext uri="{FF2B5EF4-FFF2-40B4-BE49-F238E27FC236}">
                <a16:creationId xmlns:a16="http://schemas.microsoft.com/office/drawing/2014/main" id="{84AFA582-5961-1AE5-6009-4299255ACC43}"/>
              </a:ext>
            </a:extLst>
          </p:cNvPr>
          <p:cNvGrpSpPr/>
          <p:nvPr/>
        </p:nvGrpSpPr>
        <p:grpSpPr>
          <a:xfrm>
            <a:off x="5722248" y="2175808"/>
            <a:ext cx="4083918" cy="1026500"/>
            <a:chOff x="7487331" y="2540348"/>
            <a:chExt cx="4269577" cy="990600"/>
          </a:xfrm>
        </p:grpSpPr>
        <p:grpSp>
          <p:nvGrpSpPr>
            <p:cNvPr id="23" name="Group 22">
              <a:extLst>
                <a:ext uri="{FF2B5EF4-FFF2-40B4-BE49-F238E27FC236}">
                  <a16:creationId xmlns:a16="http://schemas.microsoft.com/office/drawing/2014/main" id="{4D11DA49-3DDD-BBCE-7E08-BF6FE241021C}"/>
                </a:ext>
              </a:extLst>
            </p:cNvPr>
            <p:cNvGrpSpPr/>
            <p:nvPr/>
          </p:nvGrpSpPr>
          <p:grpSpPr>
            <a:xfrm>
              <a:off x="7487331" y="2540348"/>
              <a:ext cx="4269577" cy="990600"/>
              <a:chOff x="7381509" y="2559577"/>
              <a:chExt cx="4269577" cy="990600"/>
            </a:xfrm>
          </p:grpSpPr>
          <p:sp>
            <p:nvSpPr>
              <p:cNvPr id="24" name="Rectangle: Rounded Corners 23">
                <a:extLst>
                  <a:ext uri="{FF2B5EF4-FFF2-40B4-BE49-F238E27FC236}">
                    <a16:creationId xmlns:a16="http://schemas.microsoft.com/office/drawing/2014/main" id="{A0A07F77-BCAE-28FB-6EFD-297C09D887EC}"/>
                  </a:ext>
                </a:extLst>
              </p:cNvPr>
              <p:cNvSpPr/>
              <p:nvPr/>
            </p:nvSpPr>
            <p:spPr>
              <a:xfrm>
                <a:off x="7381509" y="2559577"/>
                <a:ext cx="4269577" cy="99060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AEA10F7-B6E6-588C-C4B7-3CA7B49926A8}"/>
                  </a:ext>
                </a:extLst>
              </p:cNvPr>
              <p:cNvSpPr txBox="1"/>
              <p:nvPr/>
            </p:nvSpPr>
            <p:spPr>
              <a:xfrm>
                <a:off x="10543804" y="2643674"/>
                <a:ext cx="896197"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1/30/25</a:t>
                </a:r>
              </a:p>
            </p:txBody>
          </p:sp>
        </p:grpSp>
        <p:pic>
          <p:nvPicPr>
            <p:cNvPr id="5" name="Picture 4">
              <a:hlinkClick r:id="rId5"/>
              <a:extLst>
                <a:ext uri="{FF2B5EF4-FFF2-40B4-BE49-F238E27FC236}">
                  <a16:creationId xmlns:a16="http://schemas.microsoft.com/office/drawing/2014/main" id="{A32B1F8C-110B-1230-D5A2-81FBAA52A4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81734" y="2913169"/>
              <a:ext cx="3940928" cy="503175"/>
            </a:xfrm>
            <a:prstGeom prst="rect">
              <a:avLst/>
            </a:prstGeom>
          </p:spPr>
        </p:pic>
        <p:pic>
          <p:nvPicPr>
            <p:cNvPr id="3074" name="Picture 2" descr="AdExchanger | News and Views on Data-Driven Digital ...">
              <a:extLst>
                <a:ext uri="{FF2B5EF4-FFF2-40B4-BE49-F238E27FC236}">
                  <a16:creationId xmlns:a16="http://schemas.microsoft.com/office/drawing/2014/main" id="{8D080C7A-41AB-F7E1-FCAE-C1BAEFD03EC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07319" y="2606569"/>
              <a:ext cx="1280201" cy="300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D9A895D0-EEF8-3575-E933-2BC0E57474FC}"/>
              </a:ext>
            </a:extLst>
          </p:cNvPr>
          <p:cNvGrpSpPr/>
          <p:nvPr/>
        </p:nvGrpSpPr>
        <p:grpSpPr>
          <a:xfrm>
            <a:off x="9860455" y="2446884"/>
            <a:ext cx="2321713" cy="1852946"/>
            <a:chOff x="9900463" y="2990375"/>
            <a:chExt cx="2276835" cy="1684496"/>
          </a:xfrm>
        </p:grpSpPr>
        <p:sp>
          <p:nvSpPr>
            <p:cNvPr id="21" name="Rectangle: Rounded Corners 20">
              <a:hlinkClick r:id="rId8"/>
              <a:extLst>
                <a:ext uri="{FF2B5EF4-FFF2-40B4-BE49-F238E27FC236}">
                  <a16:creationId xmlns:a16="http://schemas.microsoft.com/office/drawing/2014/main" id="{E3019533-3B65-30CB-D325-8B23A3AA1615}"/>
                </a:ext>
              </a:extLst>
            </p:cNvPr>
            <p:cNvSpPr/>
            <p:nvPr/>
          </p:nvSpPr>
          <p:spPr>
            <a:xfrm>
              <a:off x="9900463" y="2990375"/>
              <a:ext cx="2225224" cy="1684496"/>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AFAD6EF7-CB58-DCD5-2BA9-44108F55B685}"/>
                </a:ext>
              </a:extLst>
            </p:cNvPr>
            <p:cNvPicPr>
              <a:picLocks noChangeAspect="1"/>
            </p:cNvPicPr>
            <p:nvPr/>
          </p:nvPicPr>
          <p:blipFill>
            <a:blip r:embed="rId9">
              <a:clrChange>
                <a:clrFrom>
                  <a:srgbClr val="EEEEEE"/>
                </a:clrFrom>
                <a:clrTo>
                  <a:srgbClr val="EEEEEE">
                    <a:alpha val="0"/>
                  </a:srgbClr>
                </a:clrTo>
              </a:clrChange>
            </a:blip>
            <a:stretch>
              <a:fillRect/>
            </a:stretch>
          </p:blipFill>
          <p:spPr>
            <a:xfrm>
              <a:off x="10037730" y="3053427"/>
              <a:ext cx="639795" cy="248810"/>
            </a:xfrm>
            <a:prstGeom prst="rect">
              <a:avLst/>
            </a:prstGeom>
          </p:spPr>
        </p:pic>
        <p:sp>
          <p:nvSpPr>
            <p:cNvPr id="32" name="TextBox 31">
              <a:hlinkClick r:id="rId8"/>
              <a:extLst>
                <a:ext uri="{FF2B5EF4-FFF2-40B4-BE49-F238E27FC236}">
                  <a16:creationId xmlns:a16="http://schemas.microsoft.com/office/drawing/2014/main" id="{57B248A2-C8EE-1536-AB1B-199DA68F3A7B}"/>
                </a:ext>
              </a:extLst>
            </p:cNvPr>
            <p:cNvSpPr txBox="1"/>
            <p:nvPr/>
          </p:nvSpPr>
          <p:spPr>
            <a:xfrm>
              <a:off x="9933264" y="3354561"/>
              <a:ext cx="2244034" cy="1203126"/>
            </a:xfrm>
            <a:prstGeom prst="rect">
              <a:avLst/>
            </a:prstGeom>
            <a:noFill/>
          </p:spPr>
          <p:txBody>
            <a:bodyPr wrap="square">
              <a:spAutoFit/>
            </a:bodyPr>
            <a:lstStyle/>
            <a:p>
              <a:pPr algn="l" fontAlgn="base">
                <a:spcAft>
                  <a:spcPts val="1125"/>
                </a:spcAft>
              </a:pPr>
              <a:r>
                <a:rPr lang="en-US" sz="1600" b="1" i="0" cap="all">
                  <a:solidFill>
                    <a:srgbClr val="000000"/>
                  </a:solidFill>
                  <a:effectLst/>
                  <a:latin typeface="Trade Gothic Next Heavy" panose="020F0502020204030204" pitchFamily="34" charset="0"/>
                </a:rPr>
                <a:t>Walmart and NBCU bring shoppable ads, outcomes measurement to live sports</a:t>
              </a:r>
            </a:p>
          </p:txBody>
        </p:sp>
        <p:sp>
          <p:nvSpPr>
            <p:cNvPr id="33" name="TextBox 32">
              <a:extLst>
                <a:ext uri="{FF2B5EF4-FFF2-40B4-BE49-F238E27FC236}">
                  <a16:creationId xmlns:a16="http://schemas.microsoft.com/office/drawing/2014/main" id="{2488F3FB-1389-F3D6-B91F-B679740336FE}"/>
                </a:ext>
              </a:extLst>
            </p:cNvPr>
            <p:cNvSpPr txBox="1"/>
            <p:nvPr/>
          </p:nvSpPr>
          <p:spPr>
            <a:xfrm>
              <a:off x="11023565" y="3058445"/>
              <a:ext cx="979545" cy="279797"/>
            </a:xfrm>
            <a:prstGeom prst="rect">
              <a:avLst/>
            </a:prstGeom>
            <a:noFill/>
          </p:spPr>
          <p:txBody>
            <a:bodyPr wrap="square" rtlCol="0">
              <a:spAutoFit/>
            </a:bodyPr>
            <a:lstStyle/>
            <a:p>
              <a:pPr algn="r"/>
              <a:r>
                <a:rPr lang="en-US" sz="1400">
                  <a:solidFill>
                    <a:srgbClr val="002060"/>
                  </a:solidFill>
                  <a:latin typeface="Helvetica" panose="020B0403020202020204" pitchFamily="34" charset="0"/>
                </a:rPr>
                <a:t>11/26/24</a:t>
              </a:r>
            </a:p>
          </p:txBody>
        </p:sp>
      </p:grpSp>
      <p:grpSp>
        <p:nvGrpSpPr>
          <p:cNvPr id="51" name="Group 50">
            <a:extLst>
              <a:ext uri="{FF2B5EF4-FFF2-40B4-BE49-F238E27FC236}">
                <a16:creationId xmlns:a16="http://schemas.microsoft.com/office/drawing/2014/main" id="{98684518-C317-29F6-B792-186384DEDF71}"/>
              </a:ext>
            </a:extLst>
          </p:cNvPr>
          <p:cNvGrpSpPr/>
          <p:nvPr/>
        </p:nvGrpSpPr>
        <p:grpSpPr>
          <a:xfrm>
            <a:off x="5712546" y="4700500"/>
            <a:ext cx="3178892" cy="1221183"/>
            <a:chOff x="5712546" y="4780886"/>
            <a:chExt cx="3178892" cy="1221183"/>
          </a:xfrm>
        </p:grpSpPr>
        <p:sp>
          <p:nvSpPr>
            <p:cNvPr id="41" name="Rectangle: Rounded Corners 40">
              <a:extLst>
                <a:ext uri="{FF2B5EF4-FFF2-40B4-BE49-F238E27FC236}">
                  <a16:creationId xmlns:a16="http://schemas.microsoft.com/office/drawing/2014/main" id="{AEF28E37-134B-BCB6-E5F7-E7E024158333}"/>
                </a:ext>
              </a:extLst>
            </p:cNvPr>
            <p:cNvSpPr/>
            <p:nvPr/>
          </p:nvSpPr>
          <p:spPr>
            <a:xfrm>
              <a:off x="5712546" y="4787690"/>
              <a:ext cx="3178892" cy="1214379"/>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hlinkClick r:id="rId10"/>
              <a:extLst>
                <a:ext uri="{FF2B5EF4-FFF2-40B4-BE49-F238E27FC236}">
                  <a16:creationId xmlns:a16="http://schemas.microsoft.com/office/drawing/2014/main" id="{38A830EC-431B-77CC-4D39-20A3A4C242D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86051" y="5088077"/>
              <a:ext cx="3057762" cy="804287"/>
            </a:xfrm>
            <a:prstGeom prst="rect">
              <a:avLst/>
            </a:prstGeom>
          </p:spPr>
        </p:pic>
        <p:pic>
          <p:nvPicPr>
            <p:cNvPr id="49" name="Picture 48">
              <a:extLst>
                <a:ext uri="{FF2B5EF4-FFF2-40B4-BE49-F238E27FC236}">
                  <a16:creationId xmlns:a16="http://schemas.microsoft.com/office/drawing/2014/main" id="{F7E01C1A-901F-40C8-75FA-B2475925486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43969" y="4817882"/>
              <a:ext cx="1153669" cy="181241"/>
            </a:xfrm>
            <a:prstGeom prst="rect">
              <a:avLst/>
            </a:prstGeom>
          </p:spPr>
        </p:pic>
        <p:sp>
          <p:nvSpPr>
            <p:cNvPr id="50" name="TextBox 49">
              <a:extLst>
                <a:ext uri="{FF2B5EF4-FFF2-40B4-BE49-F238E27FC236}">
                  <a16:creationId xmlns:a16="http://schemas.microsoft.com/office/drawing/2014/main" id="{4B5D1A56-DD5E-A78F-E8AD-B6A1B8C36A65}"/>
                </a:ext>
              </a:extLst>
            </p:cNvPr>
            <p:cNvSpPr txBox="1"/>
            <p:nvPr/>
          </p:nvSpPr>
          <p:spPr>
            <a:xfrm>
              <a:off x="7916549" y="4780886"/>
              <a:ext cx="779833"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9/12/24</a:t>
              </a:r>
            </a:p>
          </p:txBody>
        </p:sp>
      </p:grpSp>
      <p:grpSp>
        <p:nvGrpSpPr>
          <p:cNvPr id="61" name="Group 60">
            <a:extLst>
              <a:ext uri="{FF2B5EF4-FFF2-40B4-BE49-F238E27FC236}">
                <a16:creationId xmlns:a16="http://schemas.microsoft.com/office/drawing/2014/main" id="{39711183-DD47-8698-06B3-B4D7CB198C7B}"/>
              </a:ext>
            </a:extLst>
          </p:cNvPr>
          <p:cNvGrpSpPr/>
          <p:nvPr/>
        </p:nvGrpSpPr>
        <p:grpSpPr>
          <a:xfrm>
            <a:off x="5682377" y="3506310"/>
            <a:ext cx="4105275" cy="907021"/>
            <a:chOff x="5763752" y="3963367"/>
            <a:chExt cx="4105275" cy="749604"/>
          </a:xfrm>
        </p:grpSpPr>
        <p:sp>
          <p:nvSpPr>
            <p:cNvPr id="39" name="Rectangle: Rounded Corners 38">
              <a:extLst>
                <a:ext uri="{FF2B5EF4-FFF2-40B4-BE49-F238E27FC236}">
                  <a16:creationId xmlns:a16="http://schemas.microsoft.com/office/drawing/2014/main" id="{08A131CA-6909-19E3-2A0D-4128136960B6}"/>
                </a:ext>
              </a:extLst>
            </p:cNvPr>
            <p:cNvSpPr/>
            <p:nvPr/>
          </p:nvSpPr>
          <p:spPr>
            <a:xfrm>
              <a:off x="5763752" y="3963367"/>
              <a:ext cx="4105275" cy="749604"/>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a:hlinkClick r:id="rId13"/>
              <a:extLst>
                <a:ext uri="{FF2B5EF4-FFF2-40B4-BE49-F238E27FC236}">
                  <a16:creationId xmlns:a16="http://schemas.microsoft.com/office/drawing/2014/main" id="{559460C9-D54C-5E19-4931-0466993306DC}"/>
                </a:ext>
              </a:extLst>
            </p:cNvPr>
            <p:cNvPicPr>
              <a:picLocks noChangeAspect="1"/>
            </p:cNvPicPr>
            <p:nvPr/>
          </p:nvPicPr>
          <p:blipFill>
            <a:blip r:embed="rId14">
              <a:clrChange>
                <a:clrFrom>
                  <a:srgbClr val="F9F9F9"/>
                </a:clrFrom>
                <a:clrTo>
                  <a:srgbClr val="F9F9F9">
                    <a:alpha val="0"/>
                  </a:srgbClr>
                </a:clrTo>
              </a:clrChange>
            </a:blip>
            <a:stretch>
              <a:fillRect/>
            </a:stretch>
          </p:blipFill>
          <p:spPr>
            <a:xfrm>
              <a:off x="5888917" y="4153581"/>
              <a:ext cx="3819775" cy="514108"/>
            </a:xfrm>
            <a:prstGeom prst="rect">
              <a:avLst/>
            </a:prstGeom>
          </p:spPr>
        </p:pic>
        <p:pic>
          <p:nvPicPr>
            <p:cNvPr id="55" name="Picture 54">
              <a:extLst>
                <a:ext uri="{FF2B5EF4-FFF2-40B4-BE49-F238E27FC236}">
                  <a16:creationId xmlns:a16="http://schemas.microsoft.com/office/drawing/2014/main" id="{52A671DE-47A2-1891-FE98-C0C43AD95088}"/>
                </a:ext>
              </a:extLst>
            </p:cNvPr>
            <p:cNvPicPr>
              <a:picLocks noChangeAspect="1"/>
            </p:cNvPicPr>
            <p:nvPr/>
          </p:nvPicPr>
          <p:blipFill>
            <a:blip r:embed="rId15">
              <a:clrChange>
                <a:clrFrom>
                  <a:srgbClr val="F2F2F2"/>
                </a:clrFrom>
                <a:clrTo>
                  <a:srgbClr val="F2F2F2">
                    <a:alpha val="0"/>
                  </a:srgbClr>
                </a:clrTo>
              </a:clrChange>
            </a:blip>
            <a:stretch>
              <a:fillRect/>
            </a:stretch>
          </p:blipFill>
          <p:spPr>
            <a:xfrm>
              <a:off x="5870352" y="3991598"/>
              <a:ext cx="2228850" cy="180975"/>
            </a:xfrm>
            <a:prstGeom prst="rect">
              <a:avLst/>
            </a:prstGeom>
          </p:spPr>
        </p:pic>
        <p:sp>
          <p:nvSpPr>
            <p:cNvPr id="56" name="TextBox 55">
              <a:extLst>
                <a:ext uri="{FF2B5EF4-FFF2-40B4-BE49-F238E27FC236}">
                  <a16:creationId xmlns:a16="http://schemas.microsoft.com/office/drawing/2014/main" id="{62DFA230-19D7-B002-17E0-2464B7E34CE7}"/>
                </a:ext>
              </a:extLst>
            </p:cNvPr>
            <p:cNvSpPr txBox="1"/>
            <p:nvPr/>
          </p:nvSpPr>
          <p:spPr>
            <a:xfrm>
              <a:off x="9039505" y="3978153"/>
              <a:ext cx="779833" cy="228925"/>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5/9/24</a:t>
              </a:r>
            </a:p>
          </p:txBody>
        </p:sp>
      </p:grpSp>
      <p:grpSp>
        <p:nvGrpSpPr>
          <p:cNvPr id="16" name="Group 15">
            <a:extLst>
              <a:ext uri="{FF2B5EF4-FFF2-40B4-BE49-F238E27FC236}">
                <a16:creationId xmlns:a16="http://schemas.microsoft.com/office/drawing/2014/main" id="{25493FCE-7877-2E6A-D775-03B050893F27}"/>
              </a:ext>
            </a:extLst>
          </p:cNvPr>
          <p:cNvGrpSpPr/>
          <p:nvPr/>
        </p:nvGrpSpPr>
        <p:grpSpPr>
          <a:xfrm>
            <a:off x="8966654" y="4707304"/>
            <a:ext cx="3178891" cy="1214379"/>
            <a:chOff x="8966654" y="4707304"/>
            <a:chExt cx="3178891" cy="1214379"/>
          </a:xfrm>
        </p:grpSpPr>
        <p:sp>
          <p:nvSpPr>
            <p:cNvPr id="43" name="Rectangle: Rounded Corners 42">
              <a:extLst>
                <a:ext uri="{FF2B5EF4-FFF2-40B4-BE49-F238E27FC236}">
                  <a16:creationId xmlns:a16="http://schemas.microsoft.com/office/drawing/2014/main" id="{0C5B879C-D05E-939E-39D5-4CD10825C40F}"/>
                </a:ext>
              </a:extLst>
            </p:cNvPr>
            <p:cNvSpPr/>
            <p:nvPr/>
          </p:nvSpPr>
          <p:spPr>
            <a:xfrm>
              <a:off x="8966654" y="4707304"/>
              <a:ext cx="3178891" cy="1214379"/>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Picture 57">
              <a:hlinkClick r:id="rId16"/>
              <a:extLst>
                <a:ext uri="{FF2B5EF4-FFF2-40B4-BE49-F238E27FC236}">
                  <a16:creationId xmlns:a16="http://schemas.microsoft.com/office/drawing/2014/main" id="{BDE77D72-C864-F568-0E84-AE715AD4D8A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027677" y="4985146"/>
              <a:ext cx="3062364" cy="842347"/>
            </a:xfrm>
            <a:prstGeom prst="rect">
              <a:avLst/>
            </a:prstGeom>
          </p:spPr>
        </p:pic>
        <p:pic>
          <p:nvPicPr>
            <p:cNvPr id="59" name="Picture 4" descr="Adweek | Brands of the World™ | Download vector logos and ...">
              <a:extLst>
                <a:ext uri="{FF2B5EF4-FFF2-40B4-BE49-F238E27FC236}">
                  <a16:creationId xmlns:a16="http://schemas.microsoft.com/office/drawing/2014/main" id="{4C2AFC11-05AF-140B-02B2-BBAC26FDE638}"/>
                </a:ext>
              </a:extLst>
            </p:cNvPr>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065317" y="4785582"/>
              <a:ext cx="469775" cy="17364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18D29445-28BD-7BDC-DE4A-E8B249FC97F4}"/>
                </a:ext>
              </a:extLst>
            </p:cNvPr>
            <p:cNvSpPr txBox="1"/>
            <p:nvPr/>
          </p:nvSpPr>
          <p:spPr>
            <a:xfrm>
              <a:off x="11153348" y="4717217"/>
              <a:ext cx="782526"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5/8/24</a:t>
              </a:r>
            </a:p>
          </p:txBody>
        </p:sp>
      </p:grpSp>
    </p:spTree>
    <p:extLst>
      <p:ext uri="{BB962C8B-B14F-4D97-AF65-F5344CB8AC3E}">
        <p14:creationId xmlns:p14="http://schemas.microsoft.com/office/powerpoint/2010/main" val="397713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EBEA4"/>
        </a:solidFill>
        <a:effectLst/>
      </p:bgPr>
    </p:bg>
    <p:spTree>
      <p:nvGrpSpPr>
        <p:cNvPr id="1" name="">
          <a:extLst>
            <a:ext uri="{FF2B5EF4-FFF2-40B4-BE49-F238E27FC236}">
              <a16:creationId xmlns:a16="http://schemas.microsoft.com/office/drawing/2014/main" id="{6C0DA3F5-F8EB-94C8-1FA2-0B53E2C258F6}"/>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C27D9F2-E10F-74A5-AFC0-25F664E606C5}"/>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39561C25-31ED-8A5F-B5DF-C3D186EA35C3}"/>
              </a:ext>
            </a:extLst>
          </p:cNvPr>
          <p:cNvSpPr txBox="1"/>
          <p:nvPr/>
        </p:nvSpPr>
        <p:spPr>
          <a:xfrm>
            <a:off x="382082" y="3434080"/>
            <a:ext cx="7283314" cy="523220"/>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Quality Content Counts</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5E62518-EFAF-8E41-E9E4-19899F33AAC3}"/>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4</a:t>
            </a:r>
          </a:p>
        </p:txBody>
      </p:sp>
      <p:pic>
        <p:nvPicPr>
          <p:cNvPr id="4" name="Picture 3">
            <a:extLst>
              <a:ext uri="{FF2B5EF4-FFF2-40B4-BE49-F238E27FC236}">
                <a16:creationId xmlns:a16="http://schemas.microsoft.com/office/drawing/2014/main" id="{4F062C5B-AD24-CF63-D10A-F7633FC71D8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62772" y="1"/>
            <a:ext cx="11029228" cy="6449438"/>
          </a:xfrm>
          <a:prstGeom prst="rect">
            <a:avLst/>
          </a:prstGeom>
        </p:spPr>
      </p:pic>
    </p:spTree>
    <p:extLst>
      <p:ext uri="{BB962C8B-B14F-4D97-AF65-F5344CB8AC3E}">
        <p14:creationId xmlns:p14="http://schemas.microsoft.com/office/powerpoint/2010/main" val="3507905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0B032A-C87D-7AB6-C988-F30EDDA912C0}"/>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EBEA4"/>
                </a:solidFill>
                <a:effectLst/>
                <a:uLnTx/>
                <a:uFillTx/>
                <a:latin typeface="Helvetica" pitchFamily="2" charset="0"/>
                <a:ea typeface="+mn-ea"/>
                <a:cs typeface="+mn-cs"/>
              </a:rPr>
              <a:t>22</a:t>
            </a:r>
          </a:p>
        </p:txBody>
      </p:sp>
      <p:cxnSp>
        <p:nvCxnSpPr>
          <p:cNvPr id="5" name="Straight Connector 4">
            <a:extLst>
              <a:ext uri="{FF2B5EF4-FFF2-40B4-BE49-F238E27FC236}">
                <a16:creationId xmlns:a16="http://schemas.microsoft.com/office/drawing/2014/main" id="{CEF50C55-B276-41BC-8169-3CDD9DFBBB9D}"/>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1D67290-979A-6A9D-BE51-955EE149D541}"/>
              </a:ext>
            </a:extLst>
          </p:cNvPr>
          <p:cNvSpPr/>
          <p:nvPr/>
        </p:nvSpPr>
        <p:spPr>
          <a:xfrm>
            <a:off x="825621" y="450626"/>
            <a:ext cx="1136637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itchFamily="2" charset="0"/>
              </a:rPr>
              <a:t>Audiences enjoy a mix of network-produced shows, blockbuster movies and streaming originals, appreciating familiarity and variety</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pic>
        <p:nvPicPr>
          <p:cNvPr id="8" name="Picture 7">
            <a:extLst>
              <a:ext uri="{FF2B5EF4-FFF2-40B4-BE49-F238E27FC236}">
                <a16:creationId xmlns:a16="http://schemas.microsoft.com/office/drawing/2014/main" id="{CF151D04-CA67-70C1-C39C-EC41329A4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139C5E13-3398-F536-D788-42008A4FE8F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0E265A39-7AF0-5806-B988-2A96CB9B4AC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TextBox 11">
            <a:extLst>
              <a:ext uri="{FF2B5EF4-FFF2-40B4-BE49-F238E27FC236}">
                <a16:creationId xmlns:a16="http://schemas.microsoft.com/office/drawing/2014/main" id="{C7F26A0D-8EDA-AAD1-4553-ED9EE579A70F}"/>
              </a:ext>
            </a:extLst>
          </p:cNvPr>
          <p:cNvSpPr txBox="1"/>
          <p:nvPr/>
        </p:nvSpPr>
        <p:spPr>
          <a:xfrm>
            <a:off x="503714" y="6084775"/>
            <a:ext cx="114876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The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Ankler</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Streaming Libraries: Next War in the Retention Economy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1/23/25.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*VAB analysis of MRI-Simmons November 2022 &amp; November 2024 Cord Evolution Study, A18+. Base = ‘streamed in the past 12 months’. **e.g., Stranger Things, Handmaids Tale, The Crown, etc. ***Old and new releases. ****Reflects respondents who selected ‘Series that no longer air on traditional TV networks (e.g., Friends, How I Met Your Mother, Friday Night Lights, etc.’ OR ‘Series that are currently airing on traditional TV networks (e.g., The Walking Dead, The Good Place, This Is Us, etc.)’</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1" name="Rectangle 10">
            <a:extLst>
              <a:ext uri="{FF2B5EF4-FFF2-40B4-BE49-F238E27FC236}">
                <a16:creationId xmlns:a16="http://schemas.microsoft.com/office/drawing/2014/main" id="{16E5153B-7324-C1D3-0722-E1BDB68FC69C}"/>
              </a:ext>
            </a:extLst>
          </p:cNvPr>
          <p:cNvSpPr/>
          <p:nvPr/>
        </p:nvSpPr>
        <p:spPr>
          <a:xfrm>
            <a:off x="0" y="1671398"/>
            <a:ext cx="5092861" cy="4376978"/>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Chart 14">
            <a:extLst>
              <a:ext uri="{FF2B5EF4-FFF2-40B4-BE49-F238E27FC236}">
                <a16:creationId xmlns:a16="http://schemas.microsoft.com/office/drawing/2014/main" id="{164EEF84-5C56-B19B-4011-F7DEE1E92D8A}"/>
              </a:ext>
            </a:extLst>
          </p:cNvPr>
          <p:cNvGraphicFramePr/>
          <p:nvPr>
            <p:extLst>
              <p:ext uri="{D42A27DB-BD31-4B8C-83A1-F6EECF244321}">
                <p14:modId xmlns:p14="http://schemas.microsoft.com/office/powerpoint/2010/main" val="1219710832"/>
              </p:ext>
            </p:extLst>
          </p:nvPr>
        </p:nvGraphicFramePr>
        <p:xfrm>
          <a:off x="59095" y="1936191"/>
          <a:ext cx="4974670" cy="423512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DDC6D9ED-9F7A-6C84-E8B7-3F70FBD990D8}"/>
              </a:ext>
            </a:extLst>
          </p:cNvPr>
          <p:cNvSpPr/>
          <p:nvPr/>
        </p:nvSpPr>
        <p:spPr>
          <a:xfrm>
            <a:off x="5092859" y="1671398"/>
            <a:ext cx="7099140" cy="43769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4EB2FB6-D690-EC51-B1D3-FA7411430D9F}"/>
              </a:ext>
            </a:extLst>
          </p:cNvPr>
          <p:cNvSpPr txBox="1"/>
          <p:nvPr/>
        </p:nvSpPr>
        <p:spPr>
          <a:xfrm>
            <a:off x="5295980" y="1813845"/>
            <a:ext cx="669289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Arial" panose="020B0604020202020204" pitchFamily="34" charset="0"/>
              </a:rPr>
              <a:t>Top Drivers to Use / Subscribe to a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ea typeface="Calibri" panose="020F0502020204030204" pitchFamily="34" charset="0"/>
                <a:cs typeface="Arial" panose="020B0604020202020204" pitchFamily="34" charset="0"/>
              </a:rPr>
              <a:t>% of streamers</a:t>
            </a:r>
            <a:endParaRPr kumimoji="0" lang="en-US" sz="1600" i="0" u="none" strike="noStrike" kern="1200" cap="none" spc="0" normalizeH="0" baseline="0" noProof="0">
              <a:ln>
                <a:noFill/>
              </a:ln>
              <a:solidFill>
                <a:srgbClr val="1B1464"/>
              </a:solidFill>
              <a:effectLst/>
              <a:uLnTx/>
              <a:uFillTx/>
              <a:latin typeface="Calibri" panose="020F0502020204030204"/>
              <a:ea typeface="+mn-ea"/>
              <a:cs typeface="+mn-cs"/>
            </a:endParaRPr>
          </a:p>
        </p:txBody>
      </p:sp>
      <p:graphicFrame>
        <p:nvGraphicFramePr>
          <p:cNvPr id="21" name="Chart 20">
            <a:extLst>
              <a:ext uri="{FF2B5EF4-FFF2-40B4-BE49-F238E27FC236}">
                <a16:creationId xmlns:a16="http://schemas.microsoft.com/office/drawing/2014/main" id="{9B91660D-E0F0-A225-E639-34550D6700C2}"/>
              </a:ext>
            </a:extLst>
          </p:cNvPr>
          <p:cNvGraphicFramePr/>
          <p:nvPr>
            <p:extLst>
              <p:ext uri="{D42A27DB-BD31-4B8C-83A1-F6EECF244321}">
                <p14:modId xmlns:p14="http://schemas.microsoft.com/office/powerpoint/2010/main" val="4089579798"/>
              </p:ext>
            </p:extLst>
          </p:nvPr>
        </p:nvGraphicFramePr>
        <p:xfrm>
          <a:off x="5219941" y="2361235"/>
          <a:ext cx="6844976" cy="32483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FEA4D658-A983-7392-ED5F-FC20A23366AB}"/>
              </a:ext>
            </a:extLst>
          </p:cNvPr>
          <p:cNvGraphicFramePr/>
          <p:nvPr>
            <p:extLst>
              <p:ext uri="{D42A27DB-BD31-4B8C-83A1-F6EECF244321}">
                <p14:modId xmlns:p14="http://schemas.microsoft.com/office/powerpoint/2010/main" val="1290758257"/>
              </p:ext>
            </p:extLst>
          </p:nvPr>
        </p:nvGraphicFramePr>
        <p:xfrm>
          <a:off x="5328169" y="5366190"/>
          <a:ext cx="6628520" cy="54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894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09B2-A89C-D254-6A87-3633C2D6D17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858A65-9E28-ED35-28EF-BDBB1192F3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D16D49BD-5ED8-8FCF-46B5-BED0E7AA0A7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F1D26F78-B9CC-5638-DEF3-2F080C4152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09991" y="1"/>
            <a:ext cx="1082008" cy="630051"/>
          </a:xfrm>
          <a:prstGeom prst="rect">
            <a:avLst/>
          </a:prstGeom>
        </p:spPr>
      </p:pic>
      <p:sp>
        <p:nvSpPr>
          <p:cNvPr id="134" name="Rectangle 133">
            <a:extLst>
              <a:ext uri="{FF2B5EF4-FFF2-40B4-BE49-F238E27FC236}">
                <a16:creationId xmlns:a16="http://schemas.microsoft.com/office/drawing/2014/main" id="{1F8BE6AE-65E6-9B36-F80E-152162DD4BFD}"/>
              </a:ext>
            </a:extLst>
          </p:cNvPr>
          <p:cNvSpPr/>
          <p:nvPr/>
        </p:nvSpPr>
        <p:spPr>
          <a:xfrm>
            <a:off x="316651" y="137609"/>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25 Streaming Trends That Are Impacting Marketing Plans in 2025</a:t>
            </a:r>
          </a:p>
        </p:txBody>
      </p:sp>
      <p:sp>
        <p:nvSpPr>
          <p:cNvPr id="169" name="TextBox 168">
            <a:extLst>
              <a:ext uri="{FF2B5EF4-FFF2-40B4-BE49-F238E27FC236}">
                <a16:creationId xmlns:a16="http://schemas.microsoft.com/office/drawing/2014/main" id="{293F39E4-1699-389B-5661-54FE04BD9E17}"/>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24" name="Rectangle 23">
            <a:extLst>
              <a:ext uri="{FF2B5EF4-FFF2-40B4-BE49-F238E27FC236}">
                <a16:creationId xmlns:a16="http://schemas.microsoft.com/office/drawing/2014/main" id="{4D1BD45B-593B-1170-329A-71560DADE318}"/>
              </a:ext>
            </a:extLst>
          </p:cNvPr>
          <p:cNvSpPr/>
          <p:nvPr/>
        </p:nvSpPr>
        <p:spPr>
          <a:xfrm>
            <a:off x="988677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CBE7338-C9FE-E9CB-3842-A9564200F380}"/>
              </a:ext>
            </a:extLst>
          </p:cNvPr>
          <p:cNvSpPr txBox="1"/>
          <p:nvPr/>
        </p:nvSpPr>
        <p:spPr>
          <a:xfrm>
            <a:off x="9943243"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5</a:t>
            </a:r>
          </a:p>
        </p:txBody>
      </p:sp>
      <p:cxnSp>
        <p:nvCxnSpPr>
          <p:cNvPr id="27" name="Straight Connector 26">
            <a:extLst>
              <a:ext uri="{FF2B5EF4-FFF2-40B4-BE49-F238E27FC236}">
                <a16:creationId xmlns:a16="http://schemas.microsoft.com/office/drawing/2014/main" id="{D00DF4FA-724E-AC8E-DEE5-DE4763D4A8CD}"/>
              </a:ext>
            </a:extLst>
          </p:cNvPr>
          <p:cNvCxnSpPr>
            <a:cxnSpLocks/>
          </p:cNvCxnSpPr>
          <p:nvPr/>
        </p:nvCxnSpPr>
        <p:spPr>
          <a:xfrm>
            <a:off x="9949043"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D1094481-00C4-BFC4-72FF-FF598E0F0029}"/>
              </a:ext>
            </a:extLst>
          </p:cNvPr>
          <p:cNvSpPr/>
          <p:nvPr/>
        </p:nvSpPr>
        <p:spPr>
          <a:xfrm>
            <a:off x="749618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325AD59-A7C8-8DB8-A7CF-48781203899E}"/>
              </a:ext>
            </a:extLst>
          </p:cNvPr>
          <p:cNvSpPr txBox="1"/>
          <p:nvPr/>
        </p:nvSpPr>
        <p:spPr>
          <a:xfrm>
            <a:off x="7559496"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23" name="Straight Connector 22">
            <a:extLst>
              <a:ext uri="{FF2B5EF4-FFF2-40B4-BE49-F238E27FC236}">
                <a16:creationId xmlns:a16="http://schemas.microsoft.com/office/drawing/2014/main" id="{DBF02853-D2C9-D0E1-DBC9-8D207A462A69}"/>
              </a:ext>
            </a:extLst>
          </p:cNvPr>
          <p:cNvCxnSpPr>
            <a:cxnSpLocks/>
          </p:cNvCxnSpPr>
          <p:nvPr/>
        </p:nvCxnSpPr>
        <p:spPr>
          <a:xfrm>
            <a:off x="7565296"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322A8D8C-E717-F782-9F24-AE0A0F830557}"/>
              </a:ext>
            </a:extLst>
          </p:cNvPr>
          <p:cNvSpPr/>
          <p:nvPr/>
        </p:nvSpPr>
        <p:spPr>
          <a:xfrm>
            <a:off x="512302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EA33B1F-5827-7C32-00CB-BB0436151463}"/>
              </a:ext>
            </a:extLst>
          </p:cNvPr>
          <p:cNvSpPr txBox="1"/>
          <p:nvPr/>
        </p:nvSpPr>
        <p:spPr>
          <a:xfrm>
            <a:off x="5173648"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9" name="Straight Connector 18">
            <a:extLst>
              <a:ext uri="{FF2B5EF4-FFF2-40B4-BE49-F238E27FC236}">
                <a16:creationId xmlns:a16="http://schemas.microsoft.com/office/drawing/2014/main" id="{01F56717-F522-2D78-333F-C7ADB518CAFF}"/>
              </a:ext>
            </a:extLst>
          </p:cNvPr>
          <p:cNvCxnSpPr>
            <a:cxnSpLocks/>
          </p:cNvCxnSpPr>
          <p:nvPr/>
        </p:nvCxnSpPr>
        <p:spPr>
          <a:xfrm>
            <a:off x="5179448"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578EA514-3B76-F820-974D-8ABF6D179456}"/>
              </a:ext>
            </a:extLst>
          </p:cNvPr>
          <p:cNvSpPr/>
          <p:nvPr/>
        </p:nvSpPr>
        <p:spPr>
          <a:xfrm>
            <a:off x="273777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8AFDDE-6081-746A-3DD7-73863EE42FF5}"/>
              </a:ext>
            </a:extLst>
          </p:cNvPr>
          <p:cNvSpPr txBox="1"/>
          <p:nvPr/>
        </p:nvSpPr>
        <p:spPr>
          <a:xfrm>
            <a:off x="2811200"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6" name="Straight Connector 15">
            <a:extLst>
              <a:ext uri="{FF2B5EF4-FFF2-40B4-BE49-F238E27FC236}">
                <a16:creationId xmlns:a16="http://schemas.microsoft.com/office/drawing/2014/main" id="{70C34EAE-87E3-BA6E-2816-9C6DA24AF891}"/>
              </a:ext>
            </a:extLst>
          </p:cNvPr>
          <p:cNvCxnSpPr>
            <a:cxnSpLocks/>
          </p:cNvCxnSpPr>
          <p:nvPr/>
        </p:nvCxnSpPr>
        <p:spPr>
          <a:xfrm>
            <a:off x="2817000"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BB72E8DD-CE6A-7528-2766-BDD448CC2B28}"/>
              </a:ext>
            </a:extLst>
          </p:cNvPr>
          <p:cNvSpPr/>
          <p:nvPr/>
        </p:nvSpPr>
        <p:spPr>
          <a:xfrm>
            <a:off x="359939" y="1243043"/>
            <a:ext cx="2180961" cy="1013656"/>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4D3F763-76A4-1FE2-6215-C91DC8EAA99F}"/>
              </a:ext>
            </a:extLst>
          </p:cNvPr>
          <p:cNvSpPr txBox="1"/>
          <p:nvPr/>
        </p:nvSpPr>
        <p:spPr>
          <a:xfrm>
            <a:off x="439325"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2" name="Straight Connector 11">
            <a:extLst>
              <a:ext uri="{FF2B5EF4-FFF2-40B4-BE49-F238E27FC236}">
                <a16:creationId xmlns:a16="http://schemas.microsoft.com/office/drawing/2014/main" id="{0BC86D83-B6B6-80AF-1547-19EA2E000EA2}"/>
              </a:ext>
            </a:extLst>
          </p:cNvPr>
          <p:cNvCxnSpPr>
            <a:cxnSpLocks/>
          </p:cNvCxnSpPr>
          <p:nvPr/>
        </p:nvCxnSpPr>
        <p:spPr>
          <a:xfrm>
            <a:off x="445125"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Rectangle 9">
            <a:hlinkClick r:id="rId4" action="ppaction://hlinksldjump"/>
            <a:extLst>
              <a:ext uri="{FF2B5EF4-FFF2-40B4-BE49-F238E27FC236}">
                <a16:creationId xmlns:a16="http://schemas.microsoft.com/office/drawing/2014/main" id="{04894D42-449E-9A5E-0490-F2D9775F413B}"/>
              </a:ext>
            </a:extLst>
          </p:cNvPr>
          <p:cNvSpPr/>
          <p:nvPr/>
        </p:nvSpPr>
        <p:spPr>
          <a:xfrm>
            <a:off x="352928" y="1577784"/>
            <a:ext cx="219498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Younger adults have a broader definition of what ‘TV’ means</a:t>
            </a:r>
          </a:p>
        </p:txBody>
      </p:sp>
      <p:sp>
        <p:nvSpPr>
          <p:cNvPr id="14" name="Rectangle 13">
            <a:hlinkClick r:id="rId5" action="ppaction://hlinksldjump"/>
            <a:extLst>
              <a:ext uri="{FF2B5EF4-FFF2-40B4-BE49-F238E27FC236}">
                <a16:creationId xmlns:a16="http://schemas.microsoft.com/office/drawing/2014/main" id="{6DF42C8C-39B6-456C-E4D1-B750BF1D4066}"/>
              </a:ext>
            </a:extLst>
          </p:cNvPr>
          <p:cNvSpPr/>
          <p:nvPr/>
        </p:nvSpPr>
        <p:spPr>
          <a:xfrm>
            <a:off x="2708630" y="1577784"/>
            <a:ext cx="225321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Non-pay TV HHs are projected to overtake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total pay-TV HHs (w/vMVPD)</a:t>
            </a:r>
          </a:p>
        </p:txBody>
      </p:sp>
      <p:sp>
        <p:nvSpPr>
          <p:cNvPr id="21" name="Rectangle 20">
            <a:hlinkClick r:id="rId6" action="ppaction://hlinksldjump"/>
            <a:extLst>
              <a:ext uri="{FF2B5EF4-FFF2-40B4-BE49-F238E27FC236}">
                <a16:creationId xmlns:a16="http://schemas.microsoft.com/office/drawing/2014/main" id="{FC09FFF5-458E-8207-009E-ACDA7560AC2D}"/>
              </a:ext>
            </a:extLst>
          </p:cNvPr>
          <p:cNvSpPr/>
          <p:nvPr/>
        </p:nvSpPr>
        <p:spPr>
          <a:xfrm>
            <a:off x="5130032" y="1577784"/>
            <a:ext cx="2166939"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Nearly six in 10 adults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are now cordless</a:t>
            </a:r>
          </a:p>
        </p:txBody>
      </p:sp>
      <p:sp>
        <p:nvSpPr>
          <p:cNvPr id="25" name="Rectangle 24">
            <a:hlinkClick r:id="rId7" action="ppaction://hlinksldjump"/>
            <a:extLst>
              <a:ext uri="{FF2B5EF4-FFF2-40B4-BE49-F238E27FC236}">
                <a16:creationId xmlns:a16="http://schemas.microsoft.com/office/drawing/2014/main" id="{C1B28842-3953-7A25-64EA-8D23AB7256D2}"/>
              </a:ext>
            </a:extLst>
          </p:cNvPr>
          <p:cNvSpPr/>
          <p:nvPr/>
        </p:nvSpPr>
        <p:spPr>
          <a:xfrm>
            <a:off x="9886771" y="1577784"/>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Multicultural adults make up 48% of the 18-34 streaming audience</a:t>
            </a:r>
          </a:p>
        </p:txBody>
      </p:sp>
      <p:sp>
        <p:nvSpPr>
          <p:cNvPr id="107" name="Rectangle 106">
            <a:hlinkClick r:id="rId8" action="ppaction://hlinksldjump"/>
            <a:extLst>
              <a:ext uri="{FF2B5EF4-FFF2-40B4-BE49-F238E27FC236}">
                <a16:creationId xmlns:a16="http://schemas.microsoft.com/office/drawing/2014/main" id="{5C9AA15E-12D4-690D-7A9B-9848A84874B4}"/>
              </a:ext>
            </a:extLst>
          </p:cNvPr>
          <p:cNvSpPr/>
          <p:nvPr/>
        </p:nvSpPr>
        <p:spPr>
          <a:xfrm>
            <a:off x="7396790" y="1577784"/>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Based on age, streaming is either a replacement or complement to traditional TV</a:t>
            </a:r>
          </a:p>
        </p:txBody>
      </p:sp>
      <p:sp>
        <p:nvSpPr>
          <p:cNvPr id="4" name="Rectangle 3">
            <a:extLst>
              <a:ext uri="{FF2B5EF4-FFF2-40B4-BE49-F238E27FC236}">
                <a16:creationId xmlns:a16="http://schemas.microsoft.com/office/drawing/2014/main" id="{48531858-6D72-B1BE-A08D-D183BC4177C6}"/>
              </a:ext>
            </a:extLst>
          </p:cNvPr>
          <p:cNvSpPr/>
          <p:nvPr/>
        </p:nvSpPr>
        <p:spPr>
          <a:xfrm>
            <a:off x="988677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DF6492B-9DEA-B0EC-7A0C-DB762AA09E07}"/>
              </a:ext>
            </a:extLst>
          </p:cNvPr>
          <p:cNvSpPr/>
          <p:nvPr/>
        </p:nvSpPr>
        <p:spPr>
          <a:xfrm>
            <a:off x="359939" y="2297876"/>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9DE702D-9D6A-340C-A9B8-19559619CE73}"/>
              </a:ext>
            </a:extLst>
          </p:cNvPr>
          <p:cNvSpPr/>
          <p:nvPr/>
        </p:nvSpPr>
        <p:spPr>
          <a:xfrm>
            <a:off x="2737771" y="2297876"/>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70B98F1-8FB6-E6D9-B822-3FF5D7ECE7F4}"/>
              </a:ext>
            </a:extLst>
          </p:cNvPr>
          <p:cNvSpPr/>
          <p:nvPr/>
        </p:nvSpPr>
        <p:spPr>
          <a:xfrm>
            <a:off x="512302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F8F328C-8471-44F4-C6BD-4ACA31C33052}"/>
              </a:ext>
            </a:extLst>
          </p:cNvPr>
          <p:cNvSpPr/>
          <p:nvPr/>
        </p:nvSpPr>
        <p:spPr>
          <a:xfrm>
            <a:off x="749618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9" action="ppaction://hlinksldjump"/>
            <a:extLst>
              <a:ext uri="{FF2B5EF4-FFF2-40B4-BE49-F238E27FC236}">
                <a16:creationId xmlns:a16="http://schemas.microsoft.com/office/drawing/2014/main" id="{F29B76D9-81DA-3ECF-B156-BA6296D2F9EE}"/>
              </a:ext>
            </a:extLst>
          </p:cNvPr>
          <p:cNvSpPr/>
          <p:nvPr/>
        </p:nvSpPr>
        <p:spPr>
          <a:xfrm>
            <a:off x="359939" y="2638356"/>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Streaming now accounts for more than 40% of total time with TV</a:t>
            </a:r>
          </a:p>
        </p:txBody>
      </p:sp>
      <p:sp>
        <p:nvSpPr>
          <p:cNvPr id="61" name="Rectangle 60">
            <a:hlinkClick r:id="rId10" action="ppaction://hlinksldjump"/>
            <a:extLst>
              <a:ext uri="{FF2B5EF4-FFF2-40B4-BE49-F238E27FC236}">
                <a16:creationId xmlns:a16="http://schemas.microsoft.com/office/drawing/2014/main" id="{47D30E10-3570-C4E7-1826-B7E8E089CEFE}"/>
              </a:ext>
            </a:extLst>
          </p:cNvPr>
          <p:cNvSpPr/>
          <p:nvPr/>
        </p:nvSpPr>
        <p:spPr>
          <a:xfrm>
            <a:off x="9996442" y="2638356"/>
            <a:ext cx="196161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Majority of smart TV households are ‘streaming only’</a:t>
            </a:r>
          </a:p>
        </p:txBody>
      </p:sp>
      <p:sp>
        <p:nvSpPr>
          <p:cNvPr id="30" name="TextBox 29">
            <a:extLst>
              <a:ext uri="{FF2B5EF4-FFF2-40B4-BE49-F238E27FC236}">
                <a16:creationId xmlns:a16="http://schemas.microsoft.com/office/drawing/2014/main" id="{520DB09B-9E24-2BC6-529A-8D13D63EEC29}"/>
              </a:ext>
            </a:extLst>
          </p:cNvPr>
          <p:cNvSpPr txBox="1"/>
          <p:nvPr/>
        </p:nvSpPr>
        <p:spPr>
          <a:xfrm>
            <a:off x="439325"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6</a:t>
            </a:r>
          </a:p>
        </p:txBody>
      </p:sp>
      <p:cxnSp>
        <p:nvCxnSpPr>
          <p:cNvPr id="31" name="Straight Connector 30">
            <a:extLst>
              <a:ext uri="{FF2B5EF4-FFF2-40B4-BE49-F238E27FC236}">
                <a16:creationId xmlns:a16="http://schemas.microsoft.com/office/drawing/2014/main" id="{21DC2293-57ED-7F38-6F61-D7EC26DCD344}"/>
              </a:ext>
            </a:extLst>
          </p:cNvPr>
          <p:cNvCxnSpPr>
            <a:cxnSpLocks/>
          </p:cNvCxnSpPr>
          <p:nvPr/>
        </p:nvCxnSpPr>
        <p:spPr>
          <a:xfrm>
            <a:off x="445125"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49919E44-2BF1-EB3F-5EB4-33FE785CD388}"/>
              </a:ext>
            </a:extLst>
          </p:cNvPr>
          <p:cNvSpPr txBox="1"/>
          <p:nvPr/>
        </p:nvSpPr>
        <p:spPr>
          <a:xfrm>
            <a:off x="2811200"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7</a:t>
            </a:r>
          </a:p>
        </p:txBody>
      </p:sp>
      <p:cxnSp>
        <p:nvCxnSpPr>
          <p:cNvPr id="39" name="Straight Connector 38">
            <a:extLst>
              <a:ext uri="{FF2B5EF4-FFF2-40B4-BE49-F238E27FC236}">
                <a16:creationId xmlns:a16="http://schemas.microsoft.com/office/drawing/2014/main" id="{062C7BBB-EE23-2C1D-3495-FF7A9D663169}"/>
              </a:ext>
            </a:extLst>
          </p:cNvPr>
          <p:cNvCxnSpPr>
            <a:cxnSpLocks/>
          </p:cNvCxnSpPr>
          <p:nvPr/>
        </p:nvCxnSpPr>
        <p:spPr>
          <a:xfrm>
            <a:off x="2817000"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4" name="TextBox 53">
            <a:extLst>
              <a:ext uri="{FF2B5EF4-FFF2-40B4-BE49-F238E27FC236}">
                <a16:creationId xmlns:a16="http://schemas.microsoft.com/office/drawing/2014/main" id="{CAEE3A00-74EE-7A22-2C51-9BF2EE3112BA}"/>
              </a:ext>
            </a:extLst>
          </p:cNvPr>
          <p:cNvSpPr txBox="1"/>
          <p:nvPr/>
        </p:nvSpPr>
        <p:spPr>
          <a:xfrm>
            <a:off x="5173648"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8</a:t>
            </a:r>
          </a:p>
        </p:txBody>
      </p:sp>
      <p:cxnSp>
        <p:nvCxnSpPr>
          <p:cNvPr id="55" name="Straight Connector 54">
            <a:extLst>
              <a:ext uri="{FF2B5EF4-FFF2-40B4-BE49-F238E27FC236}">
                <a16:creationId xmlns:a16="http://schemas.microsoft.com/office/drawing/2014/main" id="{C790648A-6922-6725-A955-16133FEFDAE9}"/>
              </a:ext>
            </a:extLst>
          </p:cNvPr>
          <p:cNvCxnSpPr>
            <a:cxnSpLocks/>
          </p:cNvCxnSpPr>
          <p:nvPr/>
        </p:nvCxnSpPr>
        <p:spPr>
          <a:xfrm>
            <a:off x="5179448"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8" name="TextBox 57">
            <a:extLst>
              <a:ext uri="{FF2B5EF4-FFF2-40B4-BE49-F238E27FC236}">
                <a16:creationId xmlns:a16="http://schemas.microsoft.com/office/drawing/2014/main" id="{16C1D0BF-17CB-B515-EA7C-47D7013F3DF2}"/>
              </a:ext>
            </a:extLst>
          </p:cNvPr>
          <p:cNvSpPr txBox="1"/>
          <p:nvPr/>
        </p:nvSpPr>
        <p:spPr>
          <a:xfrm>
            <a:off x="7559496"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9</a:t>
            </a:r>
          </a:p>
        </p:txBody>
      </p:sp>
      <p:cxnSp>
        <p:nvCxnSpPr>
          <p:cNvPr id="60" name="Straight Connector 59">
            <a:extLst>
              <a:ext uri="{FF2B5EF4-FFF2-40B4-BE49-F238E27FC236}">
                <a16:creationId xmlns:a16="http://schemas.microsoft.com/office/drawing/2014/main" id="{E54928A3-4045-5179-C780-7F286C4AD354}"/>
              </a:ext>
            </a:extLst>
          </p:cNvPr>
          <p:cNvCxnSpPr>
            <a:cxnSpLocks/>
          </p:cNvCxnSpPr>
          <p:nvPr/>
        </p:nvCxnSpPr>
        <p:spPr>
          <a:xfrm>
            <a:off x="7565296"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C75D895A-3EFC-26A0-211A-A1541AB754B4}"/>
              </a:ext>
            </a:extLst>
          </p:cNvPr>
          <p:cNvSpPr txBox="1"/>
          <p:nvPr/>
        </p:nvSpPr>
        <p:spPr>
          <a:xfrm>
            <a:off x="9820569" y="2233971"/>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10</a:t>
            </a:r>
          </a:p>
        </p:txBody>
      </p:sp>
      <p:cxnSp>
        <p:nvCxnSpPr>
          <p:cNvPr id="63" name="Straight Connector 62">
            <a:extLst>
              <a:ext uri="{FF2B5EF4-FFF2-40B4-BE49-F238E27FC236}">
                <a16:creationId xmlns:a16="http://schemas.microsoft.com/office/drawing/2014/main" id="{750F5EE8-2119-0995-E44C-48077D8337D3}"/>
              </a:ext>
            </a:extLst>
          </p:cNvPr>
          <p:cNvCxnSpPr>
            <a:cxnSpLocks/>
          </p:cNvCxnSpPr>
          <p:nvPr/>
        </p:nvCxnSpPr>
        <p:spPr>
          <a:xfrm>
            <a:off x="9949043"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4" name="Rectangle 63">
            <a:extLst>
              <a:ext uri="{FF2B5EF4-FFF2-40B4-BE49-F238E27FC236}">
                <a16:creationId xmlns:a16="http://schemas.microsoft.com/office/drawing/2014/main" id="{37952C8C-84C1-2975-9B32-D8AB7039DDDA}"/>
              </a:ext>
            </a:extLst>
          </p:cNvPr>
          <p:cNvSpPr/>
          <p:nvPr/>
        </p:nvSpPr>
        <p:spPr>
          <a:xfrm>
            <a:off x="359939"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550826DC-0A2D-5F99-42B5-E5455C0A0484}"/>
              </a:ext>
            </a:extLst>
          </p:cNvPr>
          <p:cNvSpPr/>
          <p:nvPr/>
        </p:nvSpPr>
        <p:spPr>
          <a:xfrm>
            <a:off x="2737771"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F6AF262-04F2-612D-6A51-085C341C7682}"/>
              </a:ext>
            </a:extLst>
          </p:cNvPr>
          <p:cNvSpPr/>
          <p:nvPr/>
        </p:nvSpPr>
        <p:spPr>
          <a:xfrm>
            <a:off x="5123021"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E5CF5C3D-ADEE-8AB0-70C6-6772CB283BE6}"/>
              </a:ext>
            </a:extLst>
          </p:cNvPr>
          <p:cNvSpPr/>
          <p:nvPr/>
        </p:nvSpPr>
        <p:spPr>
          <a:xfrm>
            <a:off x="7496181" y="3348646"/>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67DEA71-C24A-E1D6-BB22-00C4E1076A5B}"/>
              </a:ext>
            </a:extLst>
          </p:cNvPr>
          <p:cNvSpPr/>
          <p:nvPr/>
        </p:nvSpPr>
        <p:spPr>
          <a:xfrm>
            <a:off x="9886771" y="3348646"/>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1F104325-89AF-1FD4-65C3-4FE47E1DE8BD}"/>
              </a:ext>
            </a:extLst>
          </p:cNvPr>
          <p:cNvSpPr txBox="1"/>
          <p:nvPr/>
        </p:nvSpPr>
        <p:spPr>
          <a:xfrm>
            <a:off x="316651"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11</a:t>
            </a:r>
          </a:p>
        </p:txBody>
      </p:sp>
      <p:cxnSp>
        <p:nvCxnSpPr>
          <p:cNvPr id="76" name="Straight Connector 75">
            <a:extLst>
              <a:ext uri="{FF2B5EF4-FFF2-40B4-BE49-F238E27FC236}">
                <a16:creationId xmlns:a16="http://schemas.microsoft.com/office/drawing/2014/main" id="{AD03BF60-5B30-94E5-F654-37EDC66463BB}"/>
              </a:ext>
            </a:extLst>
          </p:cNvPr>
          <p:cNvCxnSpPr>
            <a:cxnSpLocks/>
          </p:cNvCxnSpPr>
          <p:nvPr/>
        </p:nvCxnSpPr>
        <p:spPr>
          <a:xfrm>
            <a:off x="445125"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78" name="TextBox 77">
            <a:extLst>
              <a:ext uri="{FF2B5EF4-FFF2-40B4-BE49-F238E27FC236}">
                <a16:creationId xmlns:a16="http://schemas.microsoft.com/office/drawing/2014/main" id="{0B50056E-518D-D4F2-BE33-AE72A042AD00}"/>
              </a:ext>
            </a:extLst>
          </p:cNvPr>
          <p:cNvSpPr txBox="1"/>
          <p:nvPr/>
        </p:nvSpPr>
        <p:spPr>
          <a:xfrm>
            <a:off x="2688526"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12</a:t>
            </a:r>
          </a:p>
        </p:txBody>
      </p:sp>
      <p:cxnSp>
        <p:nvCxnSpPr>
          <p:cNvPr id="79" name="Straight Connector 78">
            <a:extLst>
              <a:ext uri="{FF2B5EF4-FFF2-40B4-BE49-F238E27FC236}">
                <a16:creationId xmlns:a16="http://schemas.microsoft.com/office/drawing/2014/main" id="{271B9F23-32C3-61B6-A598-BFAA880A6902}"/>
              </a:ext>
            </a:extLst>
          </p:cNvPr>
          <p:cNvCxnSpPr>
            <a:cxnSpLocks/>
          </p:cNvCxnSpPr>
          <p:nvPr/>
        </p:nvCxnSpPr>
        <p:spPr>
          <a:xfrm>
            <a:off x="2817000"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6E7DA4FA-5738-6E73-2A06-105BC62327C2}"/>
              </a:ext>
            </a:extLst>
          </p:cNvPr>
          <p:cNvSpPr txBox="1"/>
          <p:nvPr/>
        </p:nvSpPr>
        <p:spPr>
          <a:xfrm>
            <a:off x="5050974" y="328038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13</a:t>
            </a:r>
          </a:p>
        </p:txBody>
      </p:sp>
      <p:cxnSp>
        <p:nvCxnSpPr>
          <p:cNvPr id="86" name="Straight Connector 85">
            <a:extLst>
              <a:ext uri="{FF2B5EF4-FFF2-40B4-BE49-F238E27FC236}">
                <a16:creationId xmlns:a16="http://schemas.microsoft.com/office/drawing/2014/main" id="{BC45F2C3-AB2C-003F-A986-86AC4143A08B}"/>
              </a:ext>
            </a:extLst>
          </p:cNvPr>
          <p:cNvCxnSpPr>
            <a:cxnSpLocks/>
          </p:cNvCxnSpPr>
          <p:nvPr/>
        </p:nvCxnSpPr>
        <p:spPr>
          <a:xfrm>
            <a:off x="5179448" y="3574728"/>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7" name="TextBox 86">
            <a:extLst>
              <a:ext uri="{FF2B5EF4-FFF2-40B4-BE49-F238E27FC236}">
                <a16:creationId xmlns:a16="http://schemas.microsoft.com/office/drawing/2014/main" id="{DFEC5D43-D4A0-6449-F022-CC686D052343}"/>
              </a:ext>
            </a:extLst>
          </p:cNvPr>
          <p:cNvSpPr txBox="1"/>
          <p:nvPr/>
        </p:nvSpPr>
        <p:spPr>
          <a:xfrm>
            <a:off x="7436822" y="328677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14</a:t>
            </a:r>
          </a:p>
        </p:txBody>
      </p:sp>
      <p:cxnSp>
        <p:nvCxnSpPr>
          <p:cNvPr id="88" name="Straight Connector 87">
            <a:extLst>
              <a:ext uri="{FF2B5EF4-FFF2-40B4-BE49-F238E27FC236}">
                <a16:creationId xmlns:a16="http://schemas.microsoft.com/office/drawing/2014/main" id="{64FF6434-5A8B-61F6-E0B0-050591E2DC48}"/>
              </a:ext>
            </a:extLst>
          </p:cNvPr>
          <p:cNvCxnSpPr>
            <a:cxnSpLocks/>
          </p:cNvCxnSpPr>
          <p:nvPr/>
        </p:nvCxnSpPr>
        <p:spPr>
          <a:xfrm>
            <a:off x="7565296" y="3581122"/>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5" name="TextBox 104">
            <a:extLst>
              <a:ext uri="{FF2B5EF4-FFF2-40B4-BE49-F238E27FC236}">
                <a16:creationId xmlns:a16="http://schemas.microsoft.com/office/drawing/2014/main" id="{69C0A48F-21A6-5123-1984-7A5FC14590B5}"/>
              </a:ext>
            </a:extLst>
          </p:cNvPr>
          <p:cNvSpPr txBox="1"/>
          <p:nvPr/>
        </p:nvSpPr>
        <p:spPr>
          <a:xfrm>
            <a:off x="9820569"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15</a:t>
            </a:r>
          </a:p>
        </p:txBody>
      </p:sp>
      <p:cxnSp>
        <p:nvCxnSpPr>
          <p:cNvPr id="106" name="Straight Connector 105">
            <a:extLst>
              <a:ext uri="{FF2B5EF4-FFF2-40B4-BE49-F238E27FC236}">
                <a16:creationId xmlns:a16="http://schemas.microsoft.com/office/drawing/2014/main" id="{77E71424-FBD3-7819-CCF8-6B82B64F6AEB}"/>
              </a:ext>
            </a:extLst>
          </p:cNvPr>
          <p:cNvCxnSpPr>
            <a:cxnSpLocks/>
          </p:cNvCxnSpPr>
          <p:nvPr/>
        </p:nvCxnSpPr>
        <p:spPr>
          <a:xfrm>
            <a:off x="9949043"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8" name="Rectangle 107">
            <a:extLst>
              <a:ext uri="{FF2B5EF4-FFF2-40B4-BE49-F238E27FC236}">
                <a16:creationId xmlns:a16="http://schemas.microsoft.com/office/drawing/2014/main" id="{94C2487B-0673-8AD1-C0B4-C788A2A0151F}"/>
              </a:ext>
            </a:extLst>
          </p:cNvPr>
          <p:cNvSpPr/>
          <p:nvPr/>
        </p:nvSpPr>
        <p:spPr>
          <a:xfrm>
            <a:off x="988677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9C4C50B-88C5-2ADB-F8E5-FF6CA9981509}"/>
              </a:ext>
            </a:extLst>
          </p:cNvPr>
          <p:cNvSpPr/>
          <p:nvPr/>
        </p:nvSpPr>
        <p:spPr>
          <a:xfrm>
            <a:off x="359939" y="4409985"/>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75FEE444-8AE2-1C5B-0DE9-6AC44B3F9EA8}"/>
              </a:ext>
            </a:extLst>
          </p:cNvPr>
          <p:cNvSpPr/>
          <p:nvPr/>
        </p:nvSpPr>
        <p:spPr>
          <a:xfrm>
            <a:off x="2737771" y="4409985"/>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693DD3C5-9EFA-AFCC-7C2C-576B200325D4}"/>
              </a:ext>
            </a:extLst>
          </p:cNvPr>
          <p:cNvSpPr/>
          <p:nvPr/>
        </p:nvSpPr>
        <p:spPr>
          <a:xfrm>
            <a:off x="512302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29CBBD6C-F4D9-66B1-05C6-CB6F5347C6B7}"/>
              </a:ext>
            </a:extLst>
          </p:cNvPr>
          <p:cNvSpPr/>
          <p:nvPr/>
        </p:nvSpPr>
        <p:spPr>
          <a:xfrm>
            <a:off x="749618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hlinkClick r:id="rId11" action="ppaction://hlinksldjump"/>
            <a:extLst>
              <a:ext uri="{FF2B5EF4-FFF2-40B4-BE49-F238E27FC236}">
                <a16:creationId xmlns:a16="http://schemas.microsoft.com/office/drawing/2014/main" id="{147EBC70-226F-0882-9E17-A4F9C013800B}"/>
              </a:ext>
            </a:extLst>
          </p:cNvPr>
          <p:cNvSpPr/>
          <p:nvPr/>
        </p:nvSpPr>
        <p:spPr>
          <a:xfrm>
            <a:off x="9886772" y="4736722"/>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Commercial time on FAST has maintained a steady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 load</a:t>
            </a:r>
          </a:p>
        </p:txBody>
      </p:sp>
      <p:sp>
        <p:nvSpPr>
          <p:cNvPr id="132" name="Rectangle 131">
            <a:hlinkClick r:id="rId12" action="ppaction://hlinksldjump"/>
            <a:extLst>
              <a:ext uri="{FF2B5EF4-FFF2-40B4-BE49-F238E27FC236}">
                <a16:creationId xmlns:a16="http://schemas.microsoft.com/office/drawing/2014/main" id="{5780F931-A73C-8A25-3344-FFA6AE36CF07}"/>
              </a:ext>
            </a:extLst>
          </p:cNvPr>
          <p:cNvSpPr/>
          <p:nvPr/>
        </p:nvSpPr>
        <p:spPr>
          <a:xfrm>
            <a:off x="2745189" y="4736722"/>
            <a:ext cx="216820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gap between ad-free and ad-supported subscriptions is closing</a:t>
            </a:r>
          </a:p>
        </p:txBody>
      </p:sp>
      <p:sp>
        <p:nvSpPr>
          <p:cNvPr id="146" name="Rectangle 145">
            <a:hlinkClick r:id="rId13" action="ppaction://hlinksldjump"/>
            <a:extLst>
              <a:ext uri="{FF2B5EF4-FFF2-40B4-BE49-F238E27FC236}">
                <a16:creationId xmlns:a16="http://schemas.microsoft.com/office/drawing/2014/main" id="{353EB806-279C-B27E-0D2B-D69D7818E8C5}"/>
              </a:ext>
            </a:extLst>
          </p:cNvPr>
          <p:cNvSpPr/>
          <p:nvPr/>
        </p:nvSpPr>
        <p:spPr>
          <a:xfrm>
            <a:off x="2847442" y="2638356"/>
            <a:ext cx="196161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Convergent TV ad dollars are following the audiences to CTV</a:t>
            </a:r>
          </a:p>
        </p:txBody>
      </p:sp>
      <p:sp>
        <p:nvSpPr>
          <p:cNvPr id="113" name="TextBox 112">
            <a:extLst>
              <a:ext uri="{FF2B5EF4-FFF2-40B4-BE49-F238E27FC236}">
                <a16:creationId xmlns:a16="http://schemas.microsoft.com/office/drawing/2014/main" id="{F55753D8-C8B3-BB6C-8796-00A75A9092A4}"/>
              </a:ext>
            </a:extLst>
          </p:cNvPr>
          <p:cNvSpPr txBox="1"/>
          <p:nvPr/>
        </p:nvSpPr>
        <p:spPr>
          <a:xfrm>
            <a:off x="377988"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16</a:t>
            </a:r>
          </a:p>
        </p:txBody>
      </p:sp>
      <p:cxnSp>
        <p:nvCxnSpPr>
          <p:cNvPr id="114" name="Straight Connector 113">
            <a:extLst>
              <a:ext uri="{FF2B5EF4-FFF2-40B4-BE49-F238E27FC236}">
                <a16:creationId xmlns:a16="http://schemas.microsoft.com/office/drawing/2014/main" id="{50E3B8EF-43F5-1C4A-56E3-F82C96EEF00F}"/>
              </a:ext>
            </a:extLst>
          </p:cNvPr>
          <p:cNvCxnSpPr>
            <a:cxnSpLocks/>
          </p:cNvCxnSpPr>
          <p:nvPr/>
        </p:nvCxnSpPr>
        <p:spPr>
          <a:xfrm>
            <a:off x="445125"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 name="TextBox 120">
            <a:extLst>
              <a:ext uri="{FF2B5EF4-FFF2-40B4-BE49-F238E27FC236}">
                <a16:creationId xmlns:a16="http://schemas.microsoft.com/office/drawing/2014/main" id="{9F13A460-0587-E0D3-C9ED-501013D476EF}"/>
              </a:ext>
            </a:extLst>
          </p:cNvPr>
          <p:cNvSpPr txBox="1"/>
          <p:nvPr/>
        </p:nvSpPr>
        <p:spPr>
          <a:xfrm>
            <a:off x="2749863"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17</a:t>
            </a:r>
          </a:p>
        </p:txBody>
      </p:sp>
      <p:cxnSp>
        <p:nvCxnSpPr>
          <p:cNvPr id="122" name="Straight Connector 121">
            <a:extLst>
              <a:ext uri="{FF2B5EF4-FFF2-40B4-BE49-F238E27FC236}">
                <a16:creationId xmlns:a16="http://schemas.microsoft.com/office/drawing/2014/main" id="{6008388E-802F-8DB3-DD47-06B4E9F64655}"/>
              </a:ext>
            </a:extLst>
          </p:cNvPr>
          <p:cNvCxnSpPr>
            <a:cxnSpLocks/>
          </p:cNvCxnSpPr>
          <p:nvPr/>
        </p:nvCxnSpPr>
        <p:spPr>
          <a:xfrm>
            <a:off x="2817000"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9" name="TextBox 128">
            <a:extLst>
              <a:ext uri="{FF2B5EF4-FFF2-40B4-BE49-F238E27FC236}">
                <a16:creationId xmlns:a16="http://schemas.microsoft.com/office/drawing/2014/main" id="{EA705EFD-3D5E-AF1B-A628-0AD708B9950B}"/>
              </a:ext>
            </a:extLst>
          </p:cNvPr>
          <p:cNvSpPr txBox="1"/>
          <p:nvPr/>
        </p:nvSpPr>
        <p:spPr>
          <a:xfrm>
            <a:off x="5112311"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18</a:t>
            </a:r>
          </a:p>
        </p:txBody>
      </p:sp>
      <p:cxnSp>
        <p:nvCxnSpPr>
          <p:cNvPr id="130" name="Straight Connector 129">
            <a:extLst>
              <a:ext uri="{FF2B5EF4-FFF2-40B4-BE49-F238E27FC236}">
                <a16:creationId xmlns:a16="http://schemas.microsoft.com/office/drawing/2014/main" id="{67E29F9A-B2D2-A14B-AEF1-90D017635D23}"/>
              </a:ext>
            </a:extLst>
          </p:cNvPr>
          <p:cNvCxnSpPr>
            <a:cxnSpLocks/>
          </p:cNvCxnSpPr>
          <p:nvPr/>
        </p:nvCxnSpPr>
        <p:spPr>
          <a:xfrm>
            <a:off x="5179448"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3" name="TextBox 132">
            <a:extLst>
              <a:ext uri="{FF2B5EF4-FFF2-40B4-BE49-F238E27FC236}">
                <a16:creationId xmlns:a16="http://schemas.microsoft.com/office/drawing/2014/main" id="{6C1B9614-2FE4-8825-2564-6C9D4061F524}"/>
              </a:ext>
            </a:extLst>
          </p:cNvPr>
          <p:cNvSpPr txBox="1"/>
          <p:nvPr/>
        </p:nvSpPr>
        <p:spPr>
          <a:xfrm>
            <a:off x="7498159"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45" name="Straight Connector 144">
            <a:extLst>
              <a:ext uri="{FF2B5EF4-FFF2-40B4-BE49-F238E27FC236}">
                <a16:creationId xmlns:a16="http://schemas.microsoft.com/office/drawing/2014/main" id="{2BF52F44-4DE5-1866-492F-18BF9AB34A7F}"/>
              </a:ext>
            </a:extLst>
          </p:cNvPr>
          <p:cNvCxnSpPr>
            <a:cxnSpLocks/>
          </p:cNvCxnSpPr>
          <p:nvPr/>
        </p:nvCxnSpPr>
        <p:spPr>
          <a:xfrm>
            <a:off x="7565296"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7" name="TextBox 146">
            <a:extLst>
              <a:ext uri="{FF2B5EF4-FFF2-40B4-BE49-F238E27FC236}">
                <a16:creationId xmlns:a16="http://schemas.microsoft.com/office/drawing/2014/main" id="{4FC6A135-4DC9-F419-6E11-5A73C3B3366A}"/>
              </a:ext>
            </a:extLst>
          </p:cNvPr>
          <p:cNvSpPr txBox="1"/>
          <p:nvPr/>
        </p:nvSpPr>
        <p:spPr>
          <a:xfrm>
            <a:off x="9820569" y="436083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48" name="Straight Connector 147">
            <a:extLst>
              <a:ext uri="{FF2B5EF4-FFF2-40B4-BE49-F238E27FC236}">
                <a16:creationId xmlns:a16="http://schemas.microsoft.com/office/drawing/2014/main" id="{0A746796-FC6D-4BA5-726C-F0159288D24B}"/>
              </a:ext>
            </a:extLst>
          </p:cNvPr>
          <p:cNvCxnSpPr>
            <a:cxnSpLocks/>
          </p:cNvCxnSpPr>
          <p:nvPr/>
        </p:nvCxnSpPr>
        <p:spPr>
          <a:xfrm>
            <a:off x="9949043"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9" name="Rectangle 148">
            <a:extLst>
              <a:ext uri="{FF2B5EF4-FFF2-40B4-BE49-F238E27FC236}">
                <a16:creationId xmlns:a16="http://schemas.microsoft.com/office/drawing/2014/main" id="{363185BB-3728-06F0-E4FB-2BC32DBDE83E}"/>
              </a:ext>
            </a:extLst>
          </p:cNvPr>
          <p:cNvSpPr/>
          <p:nvPr/>
        </p:nvSpPr>
        <p:spPr>
          <a:xfrm>
            <a:off x="359939" y="5469991"/>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494DEDD3-CEFF-82D9-6F73-4F12A0C09B74}"/>
              </a:ext>
            </a:extLst>
          </p:cNvPr>
          <p:cNvSpPr/>
          <p:nvPr/>
        </p:nvSpPr>
        <p:spPr>
          <a:xfrm>
            <a:off x="273777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2F961893-0230-BC5E-63A2-005428CD7125}"/>
              </a:ext>
            </a:extLst>
          </p:cNvPr>
          <p:cNvSpPr/>
          <p:nvPr/>
        </p:nvSpPr>
        <p:spPr>
          <a:xfrm>
            <a:off x="512302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922EBDD0-6F92-17C5-2BE1-01F88B9B01D7}"/>
              </a:ext>
            </a:extLst>
          </p:cNvPr>
          <p:cNvSpPr/>
          <p:nvPr/>
        </p:nvSpPr>
        <p:spPr>
          <a:xfrm>
            <a:off x="749618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A28FB4C7-5A80-009B-D480-3C8A7D51DF09}"/>
              </a:ext>
            </a:extLst>
          </p:cNvPr>
          <p:cNvSpPr/>
          <p:nvPr/>
        </p:nvSpPr>
        <p:spPr>
          <a:xfrm>
            <a:off x="988677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hlinkClick r:id="rId14" action="ppaction://hlinksldjump"/>
            <a:extLst>
              <a:ext uri="{FF2B5EF4-FFF2-40B4-BE49-F238E27FC236}">
                <a16:creationId xmlns:a16="http://schemas.microsoft.com/office/drawing/2014/main" id="{7321E640-6D33-9514-BABA-F28621E3BD57}"/>
              </a:ext>
            </a:extLst>
          </p:cNvPr>
          <p:cNvSpPr/>
          <p:nvPr/>
        </p:nvSpPr>
        <p:spPr>
          <a:xfrm>
            <a:off x="9893782" y="3675679"/>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Most streamers that watch ads use at least one multiscreen TV platform</a:t>
            </a:r>
          </a:p>
        </p:txBody>
      </p:sp>
      <p:sp>
        <p:nvSpPr>
          <p:cNvPr id="156" name="Rectangle 155">
            <a:hlinkClick r:id="rId15" action="ppaction://hlinksldjump"/>
            <a:extLst>
              <a:ext uri="{FF2B5EF4-FFF2-40B4-BE49-F238E27FC236}">
                <a16:creationId xmlns:a16="http://schemas.microsoft.com/office/drawing/2014/main" id="{A774F113-DB4A-7896-9EB7-95E7D6FFB20D}"/>
              </a:ext>
            </a:extLst>
          </p:cNvPr>
          <p:cNvSpPr/>
          <p:nvPr/>
        </p:nvSpPr>
        <p:spPr>
          <a:xfrm>
            <a:off x="459073" y="4736722"/>
            <a:ext cx="198269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Two-thirds of streaming audiences prefer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ad-supported services</a:t>
            </a:r>
          </a:p>
        </p:txBody>
      </p:sp>
      <p:sp>
        <p:nvSpPr>
          <p:cNvPr id="158" name="Rectangle 157">
            <a:hlinkClick r:id="rId16" action="ppaction://hlinksldjump"/>
            <a:extLst>
              <a:ext uri="{FF2B5EF4-FFF2-40B4-BE49-F238E27FC236}">
                <a16:creationId xmlns:a16="http://schemas.microsoft.com/office/drawing/2014/main" id="{30D8E9A4-BD8A-78C9-60C3-413DECEF11FB}"/>
              </a:ext>
            </a:extLst>
          </p:cNvPr>
          <p:cNvSpPr/>
          <p:nvPr/>
        </p:nvSpPr>
        <p:spPr>
          <a:xfrm>
            <a:off x="9886771" y="5789778"/>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Proliferation of services has driven viewers’ interest in bundling</a:t>
            </a:r>
          </a:p>
        </p:txBody>
      </p:sp>
      <p:sp>
        <p:nvSpPr>
          <p:cNvPr id="159" name="TextBox 158">
            <a:extLst>
              <a:ext uri="{FF2B5EF4-FFF2-40B4-BE49-F238E27FC236}">
                <a16:creationId xmlns:a16="http://schemas.microsoft.com/office/drawing/2014/main" id="{1DCA58E7-9467-93E5-E163-4FE0215C6BE8}"/>
              </a:ext>
            </a:extLst>
          </p:cNvPr>
          <p:cNvSpPr txBox="1"/>
          <p:nvPr/>
        </p:nvSpPr>
        <p:spPr>
          <a:xfrm>
            <a:off x="316651"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21</a:t>
            </a:r>
          </a:p>
        </p:txBody>
      </p:sp>
      <p:cxnSp>
        <p:nvCxnSpPr>
          <p:cNvPr id="160" name="Straight Connector 159">
            <a:extLst>
              <a:ext uri="{FF2B5EF4-FFF2-40B4-BE49-F238E27FC236}">
                <a16:creationId xmlns:a16="http://schemas.microsoft.com/office/drawing/2014/main" id="{1A2FD9DD-7AFF-9766-511A-9D4E7716A6A3}"/>
              </a:ext>
            </a:extLst>
          </p:cNvPr>
          <p:cNvCxnSpPr>
            <a:cxnSpLocks/>
          </p:cNvCxnSpPr>
          <p:nvPr/>
        </p:nvCxnSpPr>
        <p:spPr>
          <a:xfrm>
            <a:off x="445125"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1" name="TextBox 160">
            <a:extLst>
              <a:ext uri="{FF2B5EF4-FFF2-40B4-BE49-F238E27FC236}">
                <a16:creationId xmlns:a16="http://schemas.microsoft.com/office/drawing/2014/main" id="{0E08BA9E-3BB5-0E55-E7D6-E3DCFAE6FDE4}"/>
              </a:ext>
            </a:extLst>
          </p:cNvPr>
          <p:cNvSpPr txBox="1"/>
          <p:nvPr/>
        </p:nvSpPr>
        <p:spPr>
          <a:xfrm>
            <a:off x="2688526"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22</a:t>
            </a:r>
          </a:p>
        </p:txBody>
      </p:sp>
      <p:cxnSp>
        <p:nvCxnSpPr>
          <p:cNvPr id="162" name="Straight Connector 161">
            <a:extLst>
              <a:ext uri="{FF2B5EF4-FFF2-40B4-BE49-F238E27FC236}">
                <a16:creationId xmlns:a16="http://schemas.microsoft.com/office/drawing/2014/main" id="{5D37446C-6A25-4916-8ED2-70111B72724E}"/>
              </a:ext>
            </a:extLst>
          </p:cNvPr>
          <p:cNvCxnSpPr>
            <a:cxnSpLocks/>
          </p:cNvCxnSpPr>
          <p:nvPr/>
        </p:nvCxnSpPr>
        <p:spPr>
          <a:xfrm>
            <a:off x="2817000"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3" name="TextBox 162">
            <a:extLst>
              <a:ext uri="{FF2B5EF4-FFF2-40B4-BE49-F238E27FC236}">
                <a16:creationId xmlns:a16="http://schemas.microsoft.com/office/drawing/2014/main" id="{B778AC9F-CF47-9217-AE2B-E702A20ECAB1}"/>
              </a:ext>
            </a:extLst>
          </p:cNvPr>
          <p:cNvSpPr txBox="1"/>
          <p:nvPr/>
        </p:nvSpPr>
        <p:spPr>
          <a:xfrm>
            <a:off x="5050974" y="540844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23</a:t>
            </a:r>
          </a:p>
        </p:txBody>
      </p:sp>
      <p:cxnSp>
        <p:nvCxnSpPr>
          <p:cNvPr id="164" name="Straight Connector 163">
            <a:extLst>
              <a:ext uri="{FF2B5EF4-FFF2-40B4-BE49-F238E27FC236}">
                <a16:creationId xmlns:a16="http://schemas.microsoft.com/office/drawing/2014/main" id="{3E337D57-27E0-5669-0BD5-3225C9FA8F3E}"/>
              </a:ext>
            </a:extLst>
          </p:cNvPr>
          <p:cNvCxnSpPr>
            <a:cxnSpLocks/>
          </p:cNvCxnSpPr>
          <p:nvPr/>
        </p:nvCxnSpPr>
        <p:spPr>
          <a:xfrm>
            <a:off x="5179448" y="571873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5" name="TextBox 164">
            <a:extLst>
              <a:ext uri="{FF2B5EF4-FFF2-40B4-BE49-F238E27FC236}">
                <a16:creationId xmlns:a16="http://schemas.microsoft.com/office/drawing/2014/main" id="{08C94B0B-155F-C57A-E91C-AD1256CD092C}"/>
              </a:ext>
            </a:extLst>
          </p:cNvPr>
          <p:cNvSpPr txBox="1"/>
          <p:nvPr/>
        </p:nvSpPr>
        <p:spPr>
          <a:xfrm>
            <a:off x="7436822" y="5414836"/>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24</a:t>
            </a:r>
          </a:p>
        </p:txBody>
      </p:sp>
      <p:cxnSp>
        <p:nvCxnSpPr>
          <p:cNvPr id="166" name="Straight Connector 165">
            <a:extLst>
              <a:ext uri="{FF2B5EF4-FFF2-40B4-BE49-F238E27FC236}">
                <a16:creationId xmlns:a16="http://schemas.microsoft.com/office/drawing/2014/main" id="{5B4B4480-65C2-2921-FDE1-AB3C8811D062}"/>
              </a:ext>
            </a:extLst>
          </p:cNvPr>
          <p:cNvCxnSpPr>
            <a:cxnSpLocks/>
          </p:cNvCxnSpPr>
          <p:nvPr/>
        </p:nvCxnSpPr>
        <p:spPr>
          <a:xfrm>
            <a:off x="7565296" y="572512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7" name="TextBox 166">
            <a:extLst>
              <a:ext uri="{FF2B5EF4-FFF2-40B4-BE49-F238E27FC236}">
                <a16:creationId xmlns:a16="http://schemas.microsoft.com/office/drawing/2014/main" id="{2F51E721-D0BC-6492-AD91-E739BA9EDDF1}"/>
              </a:ext>
            </a:extLst>
          </p:cNvPr>
          <p:cNvSpPr txBox="1"/>
          <p:nvPr/>
        </p:nvSpPr>
        <p:spPr>
          <a:xfrm>
            <a:off x="9820569"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25</a:t>
            </a:r>
          </a:p>
        </p:txBody>
      </p:sp>
      <p:cxnSp>
        <p:nvCxnSpPr>
          <p:cNvPr id="168" name="Straight Connector 167">
            <a:extLst>
              <a:ext uri="{FF2B5EF4-FFF2-40B4-BE49-F238E27FC236}">
                <a16:creationId xmlns:a16="http://schemas.microsoft.com/office/drawing/2014/main" id="{B4C43936-457E-AFED-4B3F-360125D53761}"/>
              </a:ext>
            </a:extLst>
          </p:cNvPr>
          <p:cNvCxnSpPr>
            <a:cxnSpLocks/>
          </p:cNvCxnSpPr>
          <p:nvPr/>
        </p:nvCxnSpPr>
        <p:spPr>
          <a:xfrm>
            <a:off x="9949043"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0C0467DE-30A9-3E1B-BB14-9619F4D19194}"/>
              </a:ext>
            </a:extLst>
          </p:cNvPr>
          <p:cNvSpPr/>
          <p:nvPr/>
        </p:nvSpPr>
        <p:spPr>
          <a:xfrm>
            <a:off x="358573" y="670440"/>
            <a:ext cx="11474854" cy="499924"/>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EAF6C07-BEC3-82C0-CE2C-1FD3E0B05654}"/>
              </a:ext>
            </a:extLst>
          </p:cNvPr>
          <p:cNvSpPr/>
          <p:nvPr/>
        </p:nvSpPr>
        <p:spPr>
          <a:xfrm>
            <a:off x="3881553" y="749675"/>
            <a:ext cx="2741258" cy="341454"/>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Devices, Platforms &amp; Services, Oh My!</a:t>
            </a:r>
          </a:p>
        </p:txBody>
      </p:sp>
      <p:sp>
        <p:nvSpPr>
          <p:cNvPr id="35" name="Rectangle 34">
            <a:extLst>
              <a:ext uri="{FF2B5EF4-FFF2-40B4-BE49-F238E27FC236}">
                <a16:creationId xmlns:a16="http://schemas.microsoft.com/office/drawing/2014/main" id="{CC34B77E-B364-1292-FA68-C9CBD134E514}"/>
              </a:ext>
            </a:extLst>
          </p:cNvPr>
          <p:cNvSpPr/>
          <p:nvPr/>
        </p:nvSpPr>
        <p:spPr>
          <a:xfrm>
            <a:off x="9955036" y="749675"/>
            <a:ext cx="1793897" cy="341454"/>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Content Counts</a:t>
            </a:r>
          </a:p>
        </p:txBody>
      </p:sp>
      <p:sp>
        <p:nvSpPr>
          <p:cNvPr id="36" name="Rectangle 35">
            <a:extLst>
              <a:ext uri="{FF2B5EF4-FFF2-40B4-BE49-F238E27FC236}">
                <a16:creationId xmlns:a16="http://schemas.microsoft.com/office/drawing/2014/main" id="{0AB49578-CF76-53AA-F14B-FE3C9A517382}"/>
              </a:ext>
            </a:extLst>
          </p:cNvPr>
          <p:cNvSpPr/>
          <p:nvPr/>
        </p:nvSpPr>
        <p:spPr>
          <a:xfrm>
            <a:off x="6993393" y="749675"/>
            <a:ext cx="2591063" cy="341454"/>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Ad-Supported Streaming in Focus</a:t>
            </a:r>
          </a:p>
        </p:txBody>
      </p:sp>
      <p:sp>
        <p:nvSpPr>
          <p:cNvPr id="38" name="Rectangle 37">
            <a:extLst>
              <a:ext uri="{FF2B5EF4-FFF2-40B4-BE49-F238E27FC236}">
                <a16:creationId xmlns:a16="http://schemas.microsoft.com/office/drawing/2014/main" id="{7ECCAAFF-C0A8-AC38-D860-F7CFE92E7F86}"/>
              </a:ext>
            </a:extLst>
          </p:cNvPr>
          <p:cNvSpPr/>
          <p:nvPr/>
        </p:nvSpPr>
        <p:spPr>
          <a:xfrm>
            <a:off x="443068" y="749675"/>
            <a:ext cx="3067903" cy="341454"/>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Streaming Audience Behaviors &amp; Attitudes</a:t>
            </a:r>
          </a:p>
        </p:txBody>
      </p:sp>
      <p:cxnSp>
        <p:nvCxnSpPr>
          <p:cNvPr id="40" name="Straight Arrow Connector 39">
            <a:extLst>
              <a:ext uri="{FF2B5EF4-FFF2-40B4-BE49-F238E27FC236}">
                <a16:creationId xmlns:a16="http://schemas.microsoft.com/office/drawing/2014/main" id="{C7BE0AD4-B578-A049-E6DE-8A9104BC5A31}"/>
              </a:ext>
            </a:extLst>
          </p:cNvPr>
          <p:cNvCxnSpPr>
            <a:cxnSpLocks/>
          </p:cNvCxnSpPr>
          <p:nvPr/>
        </p:nvCxnSpPr>
        <p:spPr>
          <a:xfrm>
            <a:off x="6673820"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FB6285B-22D3-11DF-6B88-F14D205AFE28}"/>
              </a:ext>
            </a:extLst>
          </p:cNvPr>
          <p:cNvCxnSpPr>
            <a:cxnSpLocks/>
          </p:cNvCxnSpPr>
          <p:nvPr/>
        </p:nvCxnSpPr>
        <p:spPr>
          <a:xfrm>
            <a:off x="9635465"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7EEB85-6783-29F4-0EFA-088998EC9974}"/>
              </a:ext>
            </a:extLst>
          </p:cNvPr>
          <p:cNvCxnSpPr>
            <a:cxnSpLocks/>
          </p:cNvCxnSpPr>
          <p:nvPr/>
        </p:nvCxnSpPr>
        <p:spPr>
          <a:xfrm>
            <a:off x="3561980"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hlinkClick r:id="rId17" action="ppaction://hlinksldjump"/>
            <a:extLst>
              <a:ext uri="{FF2B5EF4-FFF2-40B4-BE49-F238E27FC236}">
                <a16:creationId xmlns:a16="http://schemas.microsoft.com/office/drawing/2014/main" id="{EAA92EAB-DFB2-C73A-1D2B-4F61770AE876}"/>
              </a:ext>
            </a:extLst>
          </p:cNvPr>
          <p:cNvSpPr/>
          <p:nvPr/>
        </p:nvSpPr>
        <p:spPr>
          <a:xfrm>
            <a:off x="5090220" y="2638356"/>
            <a:ext cx="22465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More consumers are streaming directly on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smart TVs</a:t>
            </a:r>
          </a:p>
        </p:txBody>
      </p:sp>
      <p:sp>
        <p:nvSpPr>
          <p:cNvPr id="49" name="Rectangle 48">
            <a:hlinkClick r:id="rId18" action="ppaction://hlinksldjump"/>
            <a:extLst>
              <a:ext uri="{FF2B5EF4-FFF2-40B4-BE49-F238E27FC236}">
                <a16:creationId xmlns:a16="http://schemas.microsoft.com/office/drawing/2014/main" id="{9C3E40EB-8CBA-6ACA-73F8-6C5A1BEDF15B}"/>
              </a:ext>
            </a:extLst>
          </p:cNvPr>
          <p:cNvSpPr/>
          <p:nvPr/>
        </p:nvSpPr>
        <p:spPr>
          <a:xfrm>
            <a:off x="7600774" y="2638356"/>
            <a:ext cx="1971775"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Smart TV apps are viewers’ go-to</a:t>
            </a:r>
          </a:p>
        </p:txBody>
      </p:sp>
      <p:sp>
        <p:nvSpPr>
          <p:cNvPr id="152" name="Rectangle 151">
            <a:hlinkClick r:id="rId19" action="ppaction://hlinksldjump"/>
            <a:extLst>
              <a:ext uri="{FF2B5EF4-FFF2-40B4-BE49-F238E27FC236}">
                <a16:creationId xmlns:a16="http://schemas.microsoft.com/office/drawing/2014/main" id="{7CCC5B05-A8E9-F5AA-86A3-8FF18463F1BF}"/>
              </a:ext>
            </a:extLst>
          </p:cNvPr>
          <p:cNvSpPr/>
          <p:nvPr/>
        </p:nvSpPr>
        <p:spPr>
          <a:xfrm>
            <a:off x="7408741" y="3675679"/>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Ad-supported streaming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now reaches nine out of 10 streaming adults</a:t>
            </a:r>
          </a:p>
        </p:txBody>
      </p:sp>
      <p:sp>
        <p:nvSpPr>
          <p:cNvPr id="57" name="Rectangle 56">
            <a:hlinkClick r:id="rId20" action="ppaction://hlinksldjump"/>
            <a:extLst>
              <a:ext uri="{FF2B5EF4-FFF2-40B4-BE49-F238E27FC236}">
                <a16:creationId xmlns:a16="http://schemas.microsoft.com/office/drawing/2014/main" id="{D9252212-03A9-0043-5C18-26BA062D1AE1}"/>
              </a:ext>
            </a:extLst>
          </p:cNvPr>
          <p:cNvSpPr/>
          <p:nvPr/>
        </p:nvSpPr>
        <p:spPr>
          <a:xfrm>
            <a:off x="359938" y="3675679"/>
            <a:ext cx="21809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number of streaming apps used on smart TV has leveled off recently</a:t>
            </a:r>
          </a:p>
        </p:txBody>
      </p:sp>
      <p:sp>
        <p:nvSpPr>
          <p:cNvPr id="37" name="Rectangle 36">
            <a:hlinkClick r:id="rId21" action="ppaction://hlinksldjump"/>
            <a:extLst>
              <a:ext uri="{FF2B5EF4-FFF2-40B4-BE49-F238E27FC236}">
                <a16:creationId xmlns:a16="http://schemas.microsoft.com/office/drawing/2014/main" id="{04A1D05F-0465-4FE0-96C2-E2C43AA1305C}"/>
              </a:ext>
            </a:extLst>
          </p:cNvPr>
          <p:cNvSpPr/>
          <p:nvPr/>
        </p:nvSpPr>
        <p:spPr>
          <a:xfrm>
            <a:off x="5089877" y="3675679"/>
            <a:ext cx="2247248"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Multiscreen TV streaming services, in all their forms,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are ubiquitous</a:t>
            </a:r>
          </a:p>
        </p:txBody>
      </p:sp>
      <p:sp>
        <p:nvSpPr>
          <p:cNvPr id="45" name="Rectangle 44">
            <a:hlinkClick r:id="rId22" action="ppaction://hlinksldjump"/>
            <a:extLst>
              <a:ext uri="{FF2B5EF4-FFF2-40B4-BE49-F238E27FC236}">
                <a16:creationId xmlns:a16="http://schemas.microsoft.com/office/drawing/2014/main" id="{5E1AE336-3F92-14B8-3A20-347AE5E0D150}"/>
              </a:ext>
            </a:extLst>
          </p:cNvPr>
          <p:cNvSpPr/>
          <p:nvPr/>
        </p:nvSpPr>
        <p:spPr>
          <a:xfrm>
            <a:off x="5115603" y="4736722"/>
            <a:ext cx="21883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 tiers are now driving new subscription sign-ups </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hlinkClick r:id="rId23" action="ppaction://hlinksldjump"/>
            <a:extLst>
              <a:ext uri="{FF2B5EF4-FFF2-40B4-BE49-F238E27FC236}">
                <a16:creationId xmlns:a16="http://schemas.microsoft.com/office/drawing/2014/main" id="{B2BB0E41-A548-DB27-1559-FB22E9DD5DA0}"/>
              </a:ext>
            </a:extLst>
          </p:cNvPr>
          <p:cNvSpPr/>
          <p:nvPr/>
        </p:nvSpPr>
        <p:spPr>
          <a:xfrm>
            <a:off x="7512359" y="4736722"/>
            <a:ext cx="214860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FAST has increased its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scale as viewership becomes more habitual</a:t>
            </a:r>
          </a:p>
        </p:txBody>
      </p:sp>
      <p:sp>
        <p:nvSpPr>
          <p:cNvPr id="47" name="Rectangle 46">
            <a:hlinkClick r:id="rId24" action="ppaction://hlinksldjump"/>
            <a:extLst>
              <a:ext uri="{FF2B5EF4-FFF2-40B4-BE49-F238E27FC236}">
                <a16:creationId xmlns:a16="http://schemas.microsoft.com/office/drawing/2014/main" id="{A9231F8A-972C-293B-B7C4-E3674C44DDF4}"/>
              </a:ext>
            </a:extLst>
          </p:cNvPr>
          <p:cNvSpPr/>
          <p:nvPr/>
        </p:nvSpPr>
        <p:spPr>
          <a:xfrm>
            <a:off x="377988" y="5789778"/>
            <a:ext cx="216291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Retail media spending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on CTV platforms is expanding</a:t>
            </a:r>
          </a:p>
        </p:txBody>
      </p:sp>
      <p:sp>
        <p:nvSpPr>
          <p:cNvPr id="50" name="TextBox 49">
            <a:hlinkClick r:id="rId25" action="ppaction://hlinksldjump"/>
            <a:extLst>
              <a:ext uri="{FF2B5EF4-FFF2-40B4-BE49-F238E27FC236}">
                <a16:creationId xmlns:a16="http://schemas.microsoft.com/office/drawing/2014/main" id="{CD6E780F-91A8-F986-7A15-D80928989D16}"/>
              </a:ext>
            </a:extLst>
          </p:cNvPr>
          <p:cNvSpPr txBox="1"/>
          <p:nvPr/>
        </p:nvSpPr>
        <p:spPr>
          <a:xfrm>
            <a:off x="2636779" y="5789778"/>
            <a:ext cx="2385023"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Audiences enjoy a mix of network-produced shows, movies &amp; streaming originals</a:t>
            </a:r>
          </a:p>
        </p:txBody>
      </p:sp>
      <p:sp>
        <p:nvSpPr>
          <p:cNvPr id="126" name="Rectangle 125">
            <a:hlinkClick r:id="rId26" action="ppaction://hlinksldjump"/>
            <a:extLst>
              <a:ext uri="{FF2B5EF4-FFF2-40B4-BE49-F238E27FC236}">
                <a16:creationId xmlns:a16="http://schemas.microsoft.com/office/drawing/2014/main" id="{6C3B8DE7-248D-8CBA-F9F3-7B3F3BC7B5D9}"/>
              </a:ext>
            </a:extLst>
          </p:cNvPr>
          <p:cNvSpPr/>
          <p:nvPr/>
        </p:nvSpPr>
        <p:spPr>
          <a:xfrm>
            <a:off x="5112311" y="5789778"/>
            <a:ext cx="219167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As share of time spent increases so does share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of content spend</a:t>
            </a:r>
          </a:p>
        </p:txBody>
      </p:sp>
      <p:sp>
        <p:nvSpPr>
          <p:cNvPr id="69" name="Rectangle 68">
            <a:hlinkClick r:id="rId27" action="ppaction://hlinksldjump"/>
            <a:extLst>
              <a:ext uri="{FF2B5EF4-FFF2-40B4-BE49-F238E27FC236}">
                <a16:creationId xmlns:a16="http://schemas.microsoft.com/office/drawing/2014/main" id="{6357AB0C-77EC-BE4F-D6B4-07DCAF5043E0}"/>
              </a:ext>
            </a:extLst>
          </p:cNvPr>
          <p:cNvSpPr/>
          <p:nvPr/>
        </p:nvSpPr>
        <p:spPr>
          <a:xfrm>
            <a:off x="7496181" y="5789778"/>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Live sports drive engagement on streaming platforms</a:t>
            </a:r>
          </a:p>
        </p:txBody>
      </p:sp>
      <p:sp>
        <p:nvSpPr>
          <p:cNvPr id="46" name="TextBox 45">
            <a:hlinkClick r:id="rId28" action="ppaction://hlinksldjump"/>
            <a:extLst>
              <a:ext uri="{FF2B5EF4-FFF2-40B4-BE49-F238E27FC236}">
                <a16:creationId xmlns:a16="http://schemas.microsoft.com/office/drawing/2014/main" id="{D637EBD5-580F-5C2B-3F4F-626A1FA5739A}"/>
              </a:ext>
            </a:extLst>
          </p:cNvPr>
          <p:cNvSpPr txBox="1"/>
          <p:nvPr/>
        </p:nvSpPr>
        <p:spPr>
          <a:xfrm>
            <a:off x="2745188" y="3675679"/>
            <a:ext cx="2172945"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Viewers are becoming more selective with using streaming services</a:t>
            </a:r>
          </a:p>
        </p:txBody>
      </p:sp>
    </p:spTree>
    <p:extLst>
      <p:ext uri="{BB962C8B-B14F-4D97-AF65-F5344CB8AC3E}">
        <p14:creationId xmlns:p14="http://schemas.microsoft.com/office/powerpoint/2010/main" val="258313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FD636-6BB8-7AF2-7524-A17A38BBD2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3F7A68-28F4-2213-50F3-49CFB5EC26DC}"/>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EBEA4"/>
                </a:solidFill>
                <a:effectLst/>
                <a:uLnTx/>
                <a:uFillTx/>
                <a:latin typeface="Helvetica" pitchFamily="2" charset="0"/>
                <a:ea typeface="+mn-ea"/>
                <a:cs typeface="+mn-cs"/>
              </a:rPr>
              <a:t>23</a:t>
            </a:r>
          </a:p>
        </p:txBody>
      </p:sp>
      <p:sp>
        <p:nvSpPr>
          <p:cNvPr id="9" name="Rectangle 8">
            <a:extLst>
              <a:ext uri="{FF2B5EF4-FFF2-40B4-BE49-F238E27FC236}">
                <a16:creationId xmlns:a16="http://schemas.microsoft.com/office/drawing/2014/main" id="{996AE4DB-05BE-AE54-4344-AA7726397A51}"/>
              </a:ext>
            </a:extLst>
          </p:cNvPr>
          <p:cNvSpPr/>
          <p:nvPr/>
        </p:nvSpPr>
        <p:spPr>
          <a:xfrm>
            <a:off x="780869" y="451634"/>
            <a:ext cx="1141155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 share of time spent increases, so does share of content spend as streaming platforms look to increase engagement across more viewers</a:t>
            </a:r>
          </a:p>
        </p:txBody>
      </p:sp>
      <p:cxnSp>
        <p:nvCxnSpPr>
          <p:cNvPr id="10" name="Straight Connector 9">
            <a:extLst>
              <a:ext uri="{FF2B5EF4-FFF2-40B4-BE49-F238E27FC236}">
                <a16:creationId xmlns:a16="http://schemas.microsoft.com/office/drawing/2014/main" id="{D39571E3-B3F2-4D16-53FA-F9C9EA167BB1}"/>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39574EF-A9E4-EB67-CF92-DF5D1F2A3303}"/>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B42C625-47B6-ADB6-6B80-CC1285B48170}"/>
              </a:ext>
            </a:extLst>
          </p:cNvPr>
          <p:cNvSpPr txBox="1"/>
          <p:nvPr/>
        </p:nvSpPr>
        <p:spPr>
          <a:xfrm>
            <a:off x="0" y="1881659"/>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Global Content Spend by Company Type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 Share</a:t>
            </a:r>
            <a:endParaRPr kumimoji="0" lang="en-US" sz="12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FAE5A435-4BED-88EA-A275-76021C81186F}"/>
              </a:ext>
            </a:extLst>
          </p:cNvPr>
          <p:cNvSpPr txBox="1"/>
          <p:nvPr/>
        </p:nvSpPr>
        <p:spPr>
          <a:xfrm>
            <a:off x="503714" y="6315181"/>
            <a:ext cx="114876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Ampere Analysis, February 2025.’All Others’ include commercial broadcasters, public broadcasters, theatrical studios and Pay-TV networks.</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3" name="Chart 12">
            <a:extLst>
              <a:ext uri="{FF2B5EF4-FFF2-40B4-BE49-F238E27FC236}">
                <a16:creationId xmlns:a16="http://schemas.microsoft.com/office/drawing/2014/main" id="{9791FD2C-2735-AB76-CD07-FEA8A0B18F51}"/>
              </a:ext>
            </a:extLst>
          </p:cNvPr>
          <p:cNvGraphicFramePr/>
          <p:nvPr>
            <p:extLst>
              <p:ext uri="{D42A27DB-BD31-4B8C-83A1-F6EECF244321}">
                <p14:modId xmlns:p14="http://schemas.microsoft.com/office/powerpoint/2010/main" val="651422207"/>
              </p:ext>
            </p:extLst>
          </p:nvPr>
        </p:nvGraphicFramePr>
        <p:xfrm>
          <a:off x="614455" y="2499485"/>
          <a:ext cx="10963091" cy="3759363"/>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D3D67C7A-739C-E86A-B1DD-D3446E614D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305585EA-3251-22C9-0122-76D2A9BBEC8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8E9752A-590E-69CF-C026-6D3D812C2E9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33371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1A63-C162-501A-D9E0-611C5C149C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54F564-0BA2-29E2-BA4D-CADF2E41208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6F3D23-563E-BD65-3E84-1D96A39379EE}"/>
              </a:ext>
            </a:extLst>
          </p:cNvPr>
          <p:cNvSpPr/>
          <p:nvPr/>
        </p:nvSpPr>
        <p:spPr>
          <a:xfrm>
            <a:off x="4426659" y="2366944"/>
            <a:ext cx="3298562" cy="3349148"/>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3B871C9-2778-8A05-0323-8828C6213402}"/>
              </a:ext>
            </a:extLst>
          </p:cNvPr>
          <p:cNvSpPr/>
          <p:nvPr/>
        </p:nvSpPr>
        <p:spPr>
          <a:xfrm>
            <a:off x="673812" y="2366944"/>
            <a:ext cx="3298562" cy="3349148"/>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7C114F2-C30D-AC08-FAF9-5552DD23970F}"/>
              </a:ext>
            </a:extLst>
          </p:cNvPr>
          <p:cNvSpPr/>
          <p:nvPr/>
        </p:nvSpPr>
        <p:spPr>
          <a:xfrm>
            <a:off x="8199896" y="2366944"/>
            <a:ext cx="3298562" cy="3349148"/>
          </a:xfrm>
          <a:prstGeom prst="roundRect">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47B103B-BD2D-44D7-6D0D-5E27F78860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6FA02DC1-A401-FE53-22BE-DF6182CE9E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93B8FBE-361F-98AE-9561-0FEEE449241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D8F547CC-8677-6B5D-05BC-4089E14D6DA6}"/>
              </a:ext>
            </a:extLst>
          </p:cNvPr>
          <p:cNvSpPr txBox="1"/>
          <p:nvPr/>
        </p:nvSpPr>
        <p:spPr>
          <a:xfrm>
            <a:off x="4443894" y="4638874"/>
            <a:ext cx="3288852"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11/24 Dolphins @ Jets (Amazon Prime)</a:t>
            </a:r>
          </a:p>
        </p:txBody>
      </p:sp>
      <p:sp>
        <p:nvSpPr>
          <p:cNvPr id="11" name="TextBox 10">
            <a:extLst>
              <a:ext uri="{FF2B5EF4-FFF2-40B4-BE49-F238E27FC236}">
                <a16:creationId xmlns:a16="http://schemas.microsoft.com/office/drawing/2014/main" id="{D01B2AED-73E4-0D74-0B23-30C7EC31C27A}"/>
              </a:ext>
            </a:extLst>
          </p:cNvPr>
          <p:cNvSpPr txBox="1"/>
          <p:nvPr/>
        </p:nvSpPr>
        <p:spPr>
          <a:xfrm>
            <a:off x="4439039" y="3277390"/>
            <a:ext cx="329856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Black Friday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11/29 Raiders @ Chiefs</a:t>
            </a:r>
          </a:p>
        </p:txBody>
      </p:sp>
      <p:sp>
        <p:nvSpPr>
          <p:cNvPr id="14" name="TextBox 13">
            <a:extLst>
              <a:ext uri="{FF2B5EF4-FFF2-40B4-BE49-F238E27FC236}">
                <a16:creationId xmlns:a16="http://schemas.microsoft.com/office/drawing/2014/main" id="{43FA4EB0-41FD-15D0-B9E2-5C9D0E0C5C0C}"/>
              </a:ext>
            </a:extLst>
          </p:cNvPr>
          <p:cNvSpPr txBox="1"/>
          <p:nvPr/>
        </p:nvSpPr>
        <p:spPr>
          <a:xfrm>
            <a:off x="4439040" y="3917494"/>
            <a:ext cx="32985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00BFF2"/>
                </a:solidFill>
                <a:effectLst/>
                <a:uLnTx/>
                <a:uFillTx/>
                <a:latin typeface="Helvetica" panose="020B0604020202020204" pitchFamily="34" charset="0"/>
                <a:ea typeface="+mn-ea"/>
                <a:cs typeface="Helvetica" panose="020B0604020202020204" pitchFamily="34" charset="0"/>
              </a:rPr>
              <a:t>13.5 MM</a:t>
            </a:r>
          </a:p>
        </p:txBody>
      </p:sp>
      <p:sp>
        <p:nvSpPr>
          <p:cNvPr id="15" name="TextBox 14">
            <a:extLst>
              <a:ext uri="{FF2B5EF4-FFF2-40B4-BE49-F238E27FC236}">
                <a16:creationId xmlns:a16="http://schemas.microsoft.com/office/drawing/2014/main" id="{A9138FA4-0774-6A2A-230E-0DD3CCAD2B62}"/>
              </a:ext>
            </a:extLst>
          </p:cNvPr>
          <p:cNvSpPr txBox="1"/>
          <p:nvPr/>
        </p:nvSpPr>
        <p:spPr>
          <a:xfrm>
            <a:off x="659701" y="4638874"/>
            <a:ext cx="330797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12/23 Bills @ Chargers (Peacock)</a:t>
            </a:r>
          </a:p>
        </p:txBody>
      </p:sp>
      <p:sp>
        <p:nvSpPr>
          <p:cNvPr id="16" name="TextBox 15">
            <a:extLst>
              <a:ext uri="{FF2B5EF4-FFF2-40B4-BE49-F238E27FC236}">
                <a16:creationId xmlns:a16="http://schemas.microsoft.com/office/drawing/2014/main" id="{3F4C253A-144C-7D3C-D4C3-AF9E89AED8E7}"/>
              </a:ext>
            </a:extLst>
          </p:cNvPr>
          <p:cNvSpPr txBox="1"/>
          <p:nvPr/>
        </p:nvSpPr>
        <p:spPr>
          <a:xfrm>
            <a:off x="659701" y="3277390"/>
            <a:ext cx="330797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Peacock Exclusive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9/6 Packers @ Eagles</a:t>
            </a:r>
          </a:p>
        </p:txBody>
      </p:sp>
      <p:sp>
        <p:nvSpPr>
          <p:cNvPr id="18" name="TextBox 17">
            <a:extLst>
              <a:ext uri="{FF2B5EF4-FFF2-40B4-BE49-F238E27FC236}">
                <a16:creationId xmlns:a16="http://schemas.microsoft.com/office/drawing/2014/main" id="{CBF466D4-DAD5-3AA9-CF3C-AB95515B6EBE}"/>
              </a:ext>
            </a:extLst>
          </p:cNvPr>
          <p:cNvSpPr txBox="1"/>
          <p:nvPr/>
        </p:nvSpPr>
        <p:spPr>
          <a:xfrm>
            <a:off x="669745" y="3917494"/>
            <a:ext cx="3287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14.0 MM</a:t>
            </a:r>
          </a:p>
        </p:txBody>
      </p:sp>
      <p:sp>
        <p:nvSpPr>
          <p:cNvPr id="20" name="TextBox 19">
            <a:extLst>
              <a:ext uri="{FF2B5EF4-FFF2-40B4-BE49-F238E27FC236}">
                <a16:creationId xmlns:a16="http://schemas.microsoft.com/office/drawing/2014/main" id="{31855532-85BB-3250-4CB4-F16294030E12}"/>
              </a:ext>
            </a:extLst>
          </p:cNvPr>
          <p:cNvSpPr txBox="1"/>
          <p:nvPr/>
        </p:nvSpPr>
        <p:spPr>
          <a:xfrm>
            <a:off x="8199897" y="4638874"/>
            <a:ext cx="329856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CBDCE"/>
                </a:solidFill>
                <a:effectLst/>
                <a:uLnTx/>
                <a:uFillTx/>
                <a:latin typeface="Helvetica" panose="020B0604020202020204" pitchFamily="34" charset="0"/>
                <a:ea typeface="+mn-ea"/>
                <a:cs typeface="Helvetica"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Raiders @ Chiefs (CBS)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Giants @ Eagles (Fox)</a:t>
            </a:r>
          </a:p>
        </p:txBody>
      </p:sp>
      <p:sp>
        <p:nvSpPr>
          <p:cNvPr id="21" name="TextBox 20">
            <a:extLst>
              <a:ext uri="{FF2B5EF4-FFF2-40B4-BE49-F238E27FC236}">
                <a16:creationId xmlns:a16="http://schemas.microsoft.com/office/drawing/2014/main" id="{EF50CE1C-956D-DD6D-9D36-E0980F02B70D}"/>
              </a:ext>
            </a:extLst>
          </p:cNvPr>
          <p:cNvSpPr txBox="1"/>
          <p:nvPr/>
        </p:nvSpPr>
        <p:spPr>
          <a:xfrm>
            <a:off x="8224799" y="3276293"/>
            <a:ext cx="3248757"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Chiefs @ Steelers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Ravens @ Texans </a:t>
            </a:r>
          </a:p>
        </p:txBody>
      </p:sp>
      <p:sp>
        <p:nvSpPr>
          <p:cNvPr id="23" name="TextBox 22">
            <a:extLst>
              <a:ext uri="{FF2B5EF4-FFF2-40B4-BE49-F238E27FC236}">
                <a16:creationId xmlns:a16="http://schemas.microsoft.com/office/drawing/2014/main" id="{75DA2FED-CB95-AAC3-599B-41C151498F02}"/>
              </a:ext>
            </a:extLst>
          </p:cNvPr>
          <p:cNvSpPr txBox="1"/>
          <p:nvPr/>
        </p:nvSpPr>
        <p:spPr>
          <a:xfrm>
            <a:off x="8199896" y="3917494"/>
            <a:ext cx="32985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solidFill>
                    <a:srgbClr val="1B1464"/>
                  </a:solidFill>
                </a:ln>
                <a:solidFill>
                  <a:srgbClr val="A343FF"/>
                </a:solidFill>
                <a:effectLst/>
                <a:uLnTx/>
                <a:uFillTx/>
                <a:latin typeface="Helvetica" panose="020B0604020202020204" pitchFamily="34" charset="0"/>
                <a:ea typeface="+mn-ea"/>
                <a:cs typeface="Helvetica" panose="020B0604020202020204" pitchFamily="34" charset="0"/>
              </a:rPr>
              <a:t>24.3 MM</a:t>
            </a:r>
          </a:p>
        </p:txBody>
      </p:sp>
      <p:sp>
        <p:nvSpPr>
          <p:cNvPr id="7" name="TextBox 6">
            <a:extLst>
              <a:ext uri="{FF2B5EF4-FFF2-40B4-BE49-F238E27FC236}">
                <a16:creationId xmlns:a16="http://schemas.microsoft.com/office/drawing/2014/main" id="{534C8C4D-DB41-C1E2-1C4A-0B1CE60CEFD5}"/>
              </a:ext>
            </a:extLst>
          </p:cNvPr>
          <p:cNvSpPr txBox="1"/>
          <p:nvPr/>
        </p:nvSpPr>
        <p:spPr>
          <a:xfrm>
            <a:off x="-1" y="1778220"/>
            <a:ext cx="1220140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 Average Audience (Weekly Average, Per Min)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2024 Exclusive Streaming Games vs. 2023 Comparable Games  </a:t>
            </a:r>
            <a:endParaRPr kumimoji="0" lang="en-US" sz="14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17" name="Picture 2" descr="Prime Video Reveals New Thursday Night Football Logo Ahead of First  Exclusive NFL Season">
            <a:extLst>
              <a:ext uri="{FF2B5EF4-FFF2-40B4-BE49-F238E27FC236}">
                <a16:creationId xmlns:a16="http://schemas.microsoft.com/office/drawing/2014/main" id="{5BE4A740-130B-67B6-3B61-3DE4B4AFB2F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75059" y="2300743"/>
            <a:ext cx="1226523" cy="10417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tflix logo PNG transparent image download, size: 2751x4987px">
            <a:extLst>
              <a:ext uri="{FF2B5EF4-FFF2-40B4-BE49-F238E27FC236}">
                <a16:creationId xmlns:a16="http://schemas.microsoft.com/office/drawing/2014/main" id="{D3DA3F02-7902-E60C-8E05-BBC900795CE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627485" y="2472508"/>
            <a:ext cx="443384" cy="8037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eacock Logo and symbol, meaning, history, PNG, brand">
            <a:extLst>
              <a:ext uri="{FF2B5EF4-FFF2-40B4-BE49-F238E27FC236}">
                <a16:creationId xmlns:a16="http://schemas.microsoft.com/office/drawing/2014/main" id="{280006CC-010D-0920-F92B-50309A1C17E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28791" r="28021"/>
          <a:stretch/>
        </p:blipFill>
        <p:spPr bwMode="auto">
          <a:xfrm>
            <a:off x="1989181" y="2430976"/>
            <a:ext cx="649011" cy="8453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2CBD255-9546-C55B-3134-ACF50667684F}"/>
              </a:ext>
            </a:extLst>
          </p:cNvPr>
          <p:cNvSpPr txBox="1"/>
          <p:nvPr/>
        </p:nvSpPr>
        <p:spPr>
          <a:xfrm>
            <a:off x="546751" y="6122611"/>
            <a:ext cx="1158077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Ratings Analysis Program Report, Peacock Exclusive (Peacock Streaming Data), Black Friday (Amazon Prime (incl local broadcast for in-game markets only)), Christmas (Exclusive game on Netflix). </a:t>
            </a:r>
            <a:r>
              <a:rPr kumimoji="0" lang="en-US" sz="700" b="0"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Live+SD</a:t>
            </a:r>
            <a:r>
              <a:rPr kumimoji="0" lang="en-US" sz="7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P2+, Panel data</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CBS and Fox reflects linear TV audience only and does not include audiences gained from their digital / app streaming.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comparable games reflect the same event or streaming service that aired NFL primetime games in 2023. The Christmas two games on Netflix is compared to the Christmas games that aired on linear TV in 2023 at the same daypart (afternoon games).</a:t>
            </a:r>
          </a:p>
        </p:txBody>
      </p:sp>
      <p:sp>
        <p:nvSpPr>
          <p:cNvPr id="6" name="TextBox 5">
            <a:extLst>
              <a:ext uri="{FF2B5EF4-FFF2-40B4-BE49-F238E27FC236}">
                <a16:creationId xmlns:a16="http://schemas.microsoft.com/office/drawing/2014/main" id="{E2BD9C75-0A1C-8A3C-15E9-B8BAF29C9F04}"/>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EBEA4"/>
                </a:solidFill>
                <a:effectLst/>
                <a:uLnTx/>
                <a:uFillTx/>
                <a:latin typeface="Helvetica" pitchFamily="2" charset="0"/>
                <a:ea typeface="+mn-ea"/>
                <a:cs typeface="+mn-cs"/>
              </a:rPr>
              <a:t>24</a:t>
            </a:r>
          </a:p>
        </p:txBody>
      </p:sp>
      <p:cxnSp>
        <p:nvCxnSpPr>
          <p:cNvPr id="13" name="Straight Connector 12">
            <a:extLst>
              <a:ext uri="{FF2B5EF4-FFF2-40B4-BE49-F238E27FC236}">
                <a16:creationId xmlns:a16="http://schemas.microsoft.com/office/drawing/2014/main" id="{721B0BF0-6830-986B-9B19-02D57A622535}"/>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521518-8894-2800-C25A-5BD2CE6DF5B0}"/>
              </a:ext>
            </a:extLst>
          </p:cNvPr>
          <p:cNvSpPr/>
          <p:nvPr/>
        </p:nvSpPr>
        <p:spPr>
          <a:xfrm>
            <a:off x="825621" y="450626"/>
            <a:ext cx="1136637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Live sports streaming has seen significant viewership growth as leagues, such as the NFL, expand their digital presence</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B16727F5-557E-5E78-271A-726F681D8C64}"/>
              </a:ext>
            </a:extLst>
          </p:cNvPr>
          <p:cNvSpPr txBox="1">
            <a:spLocks/>
          </p:cNvSpPr>
          <p:nvPr/>
        </p:nvSpPr>
        <p:spPr>
          <a:xfrm>
            <a:off x="-3" y="5832312"/>
            <a:ext cx="12202272" cy="276999"/>
          </a:xfrm>
          <a:prstGeom prst="rect">
            <a:avLst/>
          </a:prstGeom>
          <a:solidFill>
            <a:srgbClr val="ED3C8D"/>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here to download VAB’s full report to learn more, </a:t>
            </a:r>
            <a:r>
              <a:rPr kumimoji="0" lang="en-US" sz="1200" b="1" i="1"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a:t>
            </a:r>
            <a:r>
              <a:rPr kumimoji="0" lang="en-US" sz="1200" b="1" i="1"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Huddle Up! A Look Inside the NFL’s 2024 Season Viewership Evolution</a:t>
            </a:r>
            <a:r>
              <a:rPr kumimoji="0" lang="en-US" sz="1200" b="1" i="1"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a:t>
            </a:r>
            <a:endParaRPr kumimoji="0" lang="en-US" sz="1200" b="1"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9134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4CBB1-AFDF-74FC-DD6E-A329718DA07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2219D9E1-A938-83C4-B8CC-DDC4F68D8F1A}"/>
              </a:ext>
            </a:extLst>
          </p:cNvPr>
          <p:cNvSpPr/>
          <p:nvPr/>
        </p:nvSpPr>
        <p:spPr>
          <a:xfrm>
            <a:off x="7052239" y="1765230"/>
            <a:ext cx="5139761" cy="44798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2BCB155-0EA0-6A85-267C-5C84B55709CE}"/>
              </a:ext>
            </a:extLst>
          </p:cNvPr>
          <p:cNvSpPr txBox="1"/>
          <p:nvPr/>
        </p:nvSpPr>
        <p:spPr>
          <a:xfrm>
            <a:off x="51022" y="533776"/>
            <a:ext cx="774599"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EBEA4"/>
                </a:solidFill>
                <a:effectLst/>
                <a:uLnTx/>
                <a:uFillTx/>
                <a:latin typeface="Helvetica" pitchFamily="2" charset="0"/>
                <a:ea typeface="+mn-ea"/>
                <a:cs typeface="+mn-cs"/>
              </a:rPr>
              <a:t>25</a:t>
            </a:r>
          </a:p>
        </p:txBody>
      </p:sp>
      <p:pic>
        <p:nvPicPr>
          <p:cNvPr id="23" name="Picture 22">
            <a:extLst>
              <a:ext uri="{FF2B5EF4-FFF2-40B4-BE49-F238E27FC236}">
                <a16:creationId xmlns:a16="http://schemas.microsoft.com/office/drawing/2014/main" id="{189A8A46-7811-7799-1949-C9A45F9F4F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06C6131B-10DA-068E-AD07-D21A28E3893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FC7325AF-6372-9A78-7861-5F9C3D1023B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ectangle 5">
            <a:extLst>
              <a:ext uri="{FF2B5EF4-FFF2-40B4-BE49-F238E27FC236}">
                <a16:creationId xmlns:a16="http://schemas.microsoft.com/office/drawing/2014/main" id="{ED54467F-68B9-D22A-6D95-9DE38D7FB134}"/>
              </a:ext>
            </a:extLst>
          </p:cNvPr>
          <p:cNvSpPr/>
          <p:nvPr/>
        </p:nvSpPr>
        <p:spPr>
          <a:xfrm>
            <a:off x="825621" y="451634"/>
            <a:ext cx="11366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As services have proliferated, viewers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are increasingly drawn to bundling to get </a:t>
            </a:r>
            <a:r>
              <a:rPr lang="en-US" sz="2600" b="1">
                <a:solidFill>
                  <a:srgbClr val="1F1A62"/>
                </a:solidFill>
                <a:latin typeface="Helvetica" pitchFamily="2" charset="0"/>
              </a:rPr>
              <a:t>access to more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content with streamlined payment</a:t>
            </a:r>
          </a:p>
        </p:txBody>
      </p:sp>
      <p:cxnSp>
        <p:nvCxnSpPr>
          <p:cNvPr id="4" name="Straight Connector 3">
            <a:extLst>
              <a:ext uri="{FF2B5EF4-FFF2-40B4-BE49-F238E27FC236}">
                <a16:creationId xmlns:a16="http://schemas.microsoft.com/office/drawing/2014/main" id="{F25313FC-22BF-892C-D8F4-043D89347FD8}"/>
              </a:ext>
            </a:extLst>
          </p:cNvPr>
          <p:cNvCxnSpPr>
            <a:cxnSpLocks/>
          </p:cNvCxnSpPr>
          <p:nvPr/>
        </p:nvCxnSpPr>
        <p:spPr>
          <a:xfrm>
            <a:off x="780869"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9DA0750-12B4-7193-0F27-10D49C1FD1AA}"/>
              </a:ext>
            </a:extLst>
          </p:cNvPr>
          <p:cNvSpPr/>
          <p:nvPr/>
        </p:nvSpPr>
        <p:spPr>
          <a:xfrm>
            <a:off x="0" y="1765230"/>
            <a:ext cx="7059111" cy="44798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35449F9-9337-D0FD-1C28-B5725B1AEB8B}"/>
              </a:ext>
            </a:extLst>
          </p:cNvPr>
          <p:cNvSpPr txBox="1"/>
          <p:nvPr/>
        </p:nvSpPr>
        <p:spPr>
          <a:xfrm>
            <a:off x="503714" y="6315181"/>
            <a:ext cx="114876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Ipsos as cited in company blog, October 18, 2024. Note: ages 18+. Based on August 2023 vs. August 2024. Reflects respondents who answered ‘somewhat interested’ or ‘very interested’.</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1A36003D-530B-7526-5D23-7580F9D49EC8}"/>
              </a:ext>
            </a:extLst>
          </p:cNvPr>
          <p:cNvSpPr txBox="1"/>
          <p:nvPr/>
        </p:nvSpPr>
        <p:spPr>
          <a:xfrm>
            <a:off x="509507" y="3213630"/>
            <a:ext cx="6092987" cy="2554545"/>
          </a:xfrm>
          <a:prstGeom prst="rect">
            <a:avLst/>
          </a:prstGeom>
          <a:noFill/>
        </p:spPr>
        <p:txBody>
          <a:bodyPr wrap="square" rtlCol="0">
            <a:spAutoFit/>
          </a:bodyPr>
          <a:lstStyle/>
          <a:p>
            <a:pPr algn="ctr"/>
            <a:r>
              <a:rPr lang="en-US" sz="8800" b="1">
                <a:ln>
                  <a:solidFill>
                    <a:srgbClr val="002060"/>
                  </a:solidFill>
                </a:ln>
                <a:solidFill>
                  <a:srgbClr val="F05EA0"/>
                </a:solidFill>
                <a:latin typeface="Helvetica" panose="020B0403020202020204" pitchFamily="34" charset="0"/>
                <a:cs typeface="Heebo" pitchFamily="2" charset="-79"/>
              </a:rPr>
              <a:t>67%</a:t>
            </a:r>
          </a:p>
          <a:p>
            <a:pPr algn="ctr"/>
            <a:r>
              <a:rPr lang="en-US" sz="2400">
                <a:solidFill>
                  <a:srgbClr val="002060"/>
                </a:solidFill>
                <a:latin typeface="Helvetica" panose="020B0403020202020204" pitchFamily="34" charset="0"/>
                <a:cs typeface="Heebo" pitchFamily="2" charset="-79"/>
              </a:rPr>
              <a:t>of U.S. adults 18+ are interested in a service that </a:t>
            </a:r>
            <a:r>
              <a:rPr lang="en-US" sz="2400" b="1">
                <a:solidFill>
                  <a:srgbClr val="002060"/>
                </a:solidFill>
                <a:latin typeface="Helvetica" panose="020B0403020202020204" pitchFamily="34" charset="0"/>
                <a:cs typeface="Heebo" pitchFamily="2" charset="-79"/>
              </a:rPr>
              <a:t>bundles multiple streaming platforms</a:t>
            </a:r>
            <a:r>
              <a:rPr lang="en-US" sz="2400">
                <a:solidFill>
                  <a:srgbClr val="002060"/>
                </a:solidFill>
                <a:latin typeface="Helvetica" panose="020B0403020202020204" pitchFamily="34" charset="0"/>
                <a:cs typeface="Heebo" pitchFamily="2" charset="-79"/>
              </a:rPr>
              <a:t> with a </a:t>
            </a:r>
            <a:r>
              <a:rPr lang="en-US" sz="2400" b="1">
                <a:solidFill>
                  <a:srgbClr val="002060"/>
                </a:solidFill>
                <a:latin typeface="Helvetica" panose="020B0403020202020204" pitchFamily="34" charset="0"/>
                <a:cs typeface="Heebo" pitchFamily="2" charset="-79"/>
              </a:rPr>
              <a:t>single payment</a:t>
            </a:r>
          </a:p>
        </p:txBody>
      </p:sp>
      <p:sp>
        <p:nvSpPr>
          <p:cNvPr id="28" name="TextBox 27">
            <a:extLst>
              <a:ext uri="{FF2B5EF4-FFF2-40B4-BE49-F238E27FC236}">
                <a16:creationId xmlns:a16="http://schemas.microsoft.com/office/drawing/2014/main" id="{2F9B9847-28E5-ED5A-3B2B-C4091B441E73}"/>
              </a:ext>
            </a:extLst>
          </p:cNvPr>
          <p:cNvSpPr txBox="1"/>
          <p:nvPr/>
        </p:nvSpPr>
        <p:spPr>
          <a:xfrm>
            <a:off x="1475204" y="5810864"/>
            <a:ext cx="4161592" cy="338554"/>
          </a:xfrm>
          <a:prstGeom prst="rect">
            <a:avLst/>
          </a:prstGeom>
          <a:noFill/>
        </p:spPr>
        <p:txBody>
          <a:bodyPr wrap="square" rtlCol="0">
            <a:spAutoFit/>
          </a:bodyPr>
          <a:lstStyle/>
          <a:p>
            <a:pPr algn="ctr"/>
            <a:r>
              <a:rPr lang="en-US" sz="1600" b="1">
                <a:solidFill>
                  <a:srgbClr val="002060"/>
                </a:solidFill>
                <a:latin typeface="Helvetica" panose="020B0403020202020204" pitchFamily="34" charset="0"/>
                <a:cs typeface="Heebo" pitchFamily="2" charset="-79"/>
              </a:rPr>
              <a:t>+5%</a:t>
            </a:r>
            <a:r>
              <a:rPr lang="en-US" sz="1600">
                <a:solidFill>
                  <a:srgbClr val="002060"/>
                </a:solidFill>
                <a:latin typeface="Helvetica" panose="020B0403020202020204" pitchFamily="34" charset="0"/>
                <a:cs typeface="Heebo" pitchFamily="2" charset="-79"/>
              </a:rPr>
              <a:t> vs. August 2023 </a:t>
            </a:r>
          </a:p>
        </p:txBody>
      </p:sp>
      <p:pic>
        <p:nvPicPr>
          <p:cNvPr id="31" name="Picture 30" descr="A blue box with a black background&#10;&#10;AI-generated content may be incorrect.">
            <a:extLst>
              <a:ext uri="{FF2B5EF4-FFF2-40B4-BE49-F238E27FC236}">
                <a16:creationId xmlns:a16="http://schemas.microsoft.com/office/drawing/2014/main" id="{168FD2BD-07FA-6442-9885-5B5AE401D3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13804" y="1886547"/>
            <a:ext cx="1284393" cy="1284393"/>
          </a:xfrm>
          <a:prstGeom prst="rect">
            <a:avLst/>
          </a:prstGeom>
        </p:spPr>
      </p:pic>
      <p:sp>
        <p:nvSpPr>
          <p:cNvPr id="33" name="TextBox 32">
            <a:extLst>
              <a:ext uri="{FF2B5EF4-FFF2-40B4-BE49-F238E27FC236}">
                <a16:creationId xmlns:a16="http://schemas.microsoft.com/office/drawing/2014/main" id="{D23C5F5A-D9CA-E950-7BDA-813904B41DFB}"/>
              </a:ext>
            </a:extLst>
          </p:cNvPr>
          <p:cNvSpPr txBox="1"/>
          <p:nvPr/>
        </p:nvSpPr>
        <p:spPr>
          <a:xfrm>
            <a:off x="7454051" y="1982264"/>
            <a:ext cx="4336136" cy="307777"/>
          </a:xfrm>
          <a:prstGeom prst="rect">
            <a:avLst/>
          </a:prstGeom>
          <a:noFill/>
        </p:spPr>
        <p:txBody>
          <a:bodyPr wrap="square" rtlCol="0">
            <a:spAutoFit/>
          </a:bodyPr>
          <a:lstStyle/>
          <a:p>
            <a:pPr algn="ctr"/>
            <a:r>
              <a:rPr lang="en-US" sz="1400" i="1">
                <a:solidFill>
                  <a:schemeClr val="bg1"/>
                </a:solidFill>
                <a:latin typeface="Helvetica" panose="020B0403020202020204" pitchFamily="34" charset="0"/>
                <a:cs typeface="Heebo" pitchFamily="2" charset="-79"/>
              </a:rPr>
              <a:t>Sampling of Recent News about Streaming Bundles</a:t>
            </a:r>
          </a:p>
        </p:txBody>
      </p:sp>
      <p:grpSp>
        <p:nvGrpSpPr>
          <p:cNvPr id="35" name="Group 34">
            <a:extLst>
              <a:ext uri="{FF2B5EF4-FFF2-40B4-BE49-F238E27FC236}">
                <a16:creationId xmlns:a16="http://schemas.microsoft.com/office/drawing/2014/main" id="{DC9EB551-23FC-2018-9C50-165E8A141C54}"/>
              </a:ext>
            </a:extLst>
          </p:cNvPr>
          <p:cNvGrpSpPr/>
          <p:nvPr/>
        </p:nvGrpSpPr>
        <p:grpSpPr>
          <a:xfrm>
            <a:off x="7487331" y="5050328"/>
            <a:ext cx="4269577" cy="990600"/>
            <a:chOff x="7381509" y="2599805"/>
            <a:chExt cx="4269577" cy="990600"/>
          </a:xfrm>
        </p:grpSpPr>
        <p:sp>
          <p:nvSpPr>
            <p:cNvPr id="32" name="Rectangle: Rounded Corners 31">
              <a:extLst>
                <a:ext uri="{FF2B5EF4-FFF2-40B4-BE49-F238E27FC236}">
                  <a16:creationId xmlns:a16="http://schemas.microsoft.com/office/drawing/2014/main" id="{AA4F8D98-4BA7-DFA4-D414-FF01B98A091D}"/>
                </a:ext>
              </a:extLst>
            </p:cNvPr>
            <p:cNvSpPr/>
            <p:nvPr/>
          </p:nvSpPr>
          <p:spPr>
            <a:xfrm>
              <a:off x="7381509" y="2599805"/>
              <a:ext cx="4269577" cy="99060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hlinkClick r:id="rId5"/>
              <a:extLst>
                <a:ext uri="{FF2B5EF4-FFF2-40B4-BE49-F238E27FC236}">
                  <a16:creationId xmlns:a16="http://schemas.microsoft.com/office/drawing/2014/main" id="{04938A71-24BC-0E74-6A09-95A02A7837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73924" y="2983432"/>
              <a:ext cx="3884747" cy="460395"/>
            </a:xfrm>
            <a:prstGeom prst="rect">
              <a:avLst/>
            </a:prstGeom>
          </p:spPr>
        </p:pic>
        <p:pic>
          <p:nvPicPr>
            <p:cNvPr id="1026" name="Picture 2" descr="Deadline">
              <a:extLst>
                <a:ext uri="{FF2B5EF4-FFF2-40B4-BE49-F238E27FC236}">
                  <a16:creationId xmlns:a16="http://schemas.microsoft.com/office/drawing/2014/main" id="{4E2D942C-E633-D208-1634-16E5E006A0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75912" y="2688658"/>
              <a:ext cx="1173078" cy="2666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CA9522C-5E10-0DA5-FAAD-21B17FDDD821}"/>
                </a:ext>
              </a:extLst>
            </p:cNvPr>
            <p:cNvSpPr txBox="1"/>
            <p:nvPr/>
          </p:nvSpPr>
          <p:spPr>
            <a:xfrm>
              <a:off x="10543804" y="2683902"/>
              <a:ext cx="896197"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12/4/24</a:t>
              </a:r>
            </a:p>
          </p:txBody>
        </p:sp>
      </p:grpSp>
      <p:grpSp>
        <p:nvGrpSpPr>
          <p:cNvPr id="38" name="Group 37">
            <a:extLst>
              <a:ext uri="{FF2B5EF4-FFF2-40B4-BE49-F238E27FC236}">
                <a16:creationId xmlns:a16="http://schemas.microsoft.com/office/drawing/2014/main" id="{45B284D7-1A11-0DD3-0D89-4649D0CC0A8D}"/>
              </a:ext>
            </a:extLst>
          </p:cNvPr>
          <p:cNvGrpSpPr/>
          <p:nvPr/>
        </p:nvGrpSpPr>
        <p:grpSpPr>
          <a:xfrm>
            <a:off x="7487331" y="2540348"/>
            <a:ext cx="4269577" cy="990600"/>
            <a:chOff x="7381509" y="2559577"/>
            <a:chExt cx="4269577" cy="990600"/>
          </a:xfrm>
        </p:grpSpPr>
        <p:sp>
          <p:nvSpPr>
            <p:cNvPr id="36" name="Rectangle: Rounded Corners 35">
              <a:extLst>
                <a:ext uri="{FF2B5EF4-FFF2-40B4-BE49-F238E27FC236}">
                  <a16:creationId xmlns:a16="http://schemas.microsoft.com/office/drawing/2014/main" id="{08832B8F-34A0-2CE4-E230-26BF1A39124D}"/>
                </a:ext>
              </a:extLst>
            </p:cNvPr>
            <p:cNvSpPr/>
            <p:nvPr/>
          </p:nvSpPr>
          <p:spPr>
            <a:xfrm>
              <a:off x="7381509" y="2559577"/>
              <a:ext cx="4269577" cy="99060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8"/>
              <a:extLst>
                <a:ext uri="{FF2B5EF4-FFF2-40B4-BE49-F238E27FC236}">
                  <a16:creationId xmlns:a16="http://schemas.microsoft.com/office/drawing/2014/main" id="{51BDF056-28D4-77BF-E887-52667B68CFCA}"/>
                </a:ext>
              </a:extLst>
            </p:cNvPr>
            <p:cNvPicPr>
              <a:picLocks noChangeAspect="1"/>
            </p:cNvPicPr>
            <p:nvPr/>
          </p:nvPicPr>
          <p:blipFill>
            <a:blip r:embed="rId9"/>
            <a:stretch>
              <a:fillRect/>
            </a:stretch>
          </p:blipFill>
          <p:spPr>
            <a:xfrm>
              <a:off x="7502474" y="2854026"/>
              <a:ext cx="4027646" cy="634529"/>
            </a:xfrm>
            <a:prstGeom prst="rect">
              <a:avLst/>
            </a:prstGeom>
          </p:spPr>
        </p:pic>
        <p:sp>
          <p:nvSpPr>
            <p:cNvPr id="37" name="TextBox 36">
              <a:extLst>
                <a:ext uri="{FF2B5EF4-FFF2-40B4-BE49-F238E27FC236}">
                  <a16:creationId xmlns:a16="http://schemas.microsoft.com/office/drawing/2014/main" id="{AB608FFA-429A-CE40-233F-1570C3E253B1}"/>
                </a:ext>
              </a:extLst>
            </p:cNvPr>
            <p:cNvSpPr txBox="1"/>
            <p:nvPr/>
          </p:nvSpPr>
          <p:spPr>
            <a:xfrm>
              <a:off x="10543804" y="2643674"/>
              <a:ext cx="896197"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1/23/25</a:t>
              </a:r>
            </a:p>
          </p:txBody>
        </p:sp>
        <p:pic>
          <p:nvPicPr>
            <p:cNvPr id="1028" name="Picture 4" descr="MediaPost-Logo | Ark Advisors">
              <a:extLst>
                <a:ext uri="{FF2B5EF4-FFF2-40B4-BE49-F238E27FC236}">
                  <a16:creationId xmlns:a16="http://schemas.microsoft.com/office/drawing/2014/main" id="{8473F229-98FF-3B3F-5EE7-DAF86D154A2F}"/>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50077" y="2606316"/>
              <a:ext cx="1217632" cy="2682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664C8E75-F361-4860-3E91-ADCA61CDFFC9}"/>
              </a:ext>
            </a:extLst>
          </p:cNvPr>
          <p:cNvGrpSpPr/>
          <p:nvPr/>
        </p:nvGrpSpPr>
        <p:grpSpPr>
          <a:xfrm>
            <a:off x="7580101" y="3781255"/>
            <a:ext cx="4084036" cy="1018766"/>
            <a:chOff x="7754160" y="3659057"/>
            <a:chExt cx="4084036" cy="1018766"/>
          </a:xfrm>
        </p:grpSpPr>
        <p:sp>
          <p:nvSpPr>
            <p:cNvPr id="41" name="Rectangle: Rounded Corners 40">
              <a:extLst>
                <a:ext uri="{FF2B5EF4-FFF2-40B4-BE49-F238E27FC236}">
                  <a16:creationId xmlns:a16="http://schemas.microsoft.com/office/drawing/2014/main" id="{229E1BB6-3C15-47C4-2963-F16CED9A9C0B}"/>
                </a:ext>
              </a:extLst>
            </p:cNvPr>
            <p:cNvSpPr/>
            <p:nvPr/>
          </p:nvSpPr>
          <p:spPr>
            <a:xfrm>
              <a:off x="7754160" y="3687223"/>
              <a:ext cx="4084036" cy="99060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hlinkClick r:id="rId11"/>
              <a:extLst>
                <a:ext uri="{FF2B5EF4-FFF2-40B4-BE49-F238E27FC236}">
                  <a16:creationId xmlns:a16="http://schemas.microsoft.com/office/drawing/2014/main" id="{C9C734CF-D23E-3903-7295-5F9F332992F8}"/>
                </a:ext>
              </a:extLst>
            </p:cNvPr>
            <p:cNvPicPr>
              <a:picLocks noChangeAspect="1"/>
            </p:cNvPicPr>
            <p:nvPr/>
          </p:nvPicPr>
          <p:blipFill>
            <a:blip r:embed="rId12"/>
            <a:stretch>
              <a:fillRect/>
            </a:stretch>
          </p:blipFill>
          <p:spPr>
            <a:xfrm>
              <a:off x="7958288" y="4005153"/>
              <a:ext cx="3675781" cy="606905"/>
            </a:xfrm>
            <a:prstGeom prst="rect">
              <a:avLst/>
            </a:prstGeom>
          </p:spPr>
        </p:pic>
        <p:sp>
          <p:nvSpPr>
            <p:cNvPr id="42" name="TextBox 41">
              <a:extLst>
                <a:ext uri="{FF2B5EF4-FFF2-40B4-BE49-F238E27FC236}">
                  <a16:creationId xmlns:a16="http://schemas.microsoft.com/office/drawing/2014/main" id="{1302FD6B-8363-F834-0C13-E1625A41B073}"/>
                </a:ext>
              </a:extLst>
            </p:cNvPr>
            <p:cNvSpPr txBox="1"/>
            <p:nvPr/>
          </p:nvSpPr>
          <p:spPr>
            <a:xfrm>
              <a:off x="10730914" y="3771320"/>
              <a:ext cx="896197" cy="276999"/>
            </a:xfrm>
            <a:prstGeom prst="rect">
              <a:avLst/>
            </a:prstGeom>
            <a:noFill/>
          </p:spPr>
          <p:txBody>
            <a:bodyPr wrap="square" rtlCol="0">
              <a:spAutoFit/>
            </a:bodyPr>
            <a:lstStyle/>
            <a:p>
              <a:pPr algn="r"/>
              <a:r>
                <a:rPr lang="en-US" sz="1200">
                  <a:solidFill>
                    <a:srgbClr val="002060"/>
                  </a:solidFill>
                  <a:latin typeface="Helvetica" panose="020B0403020202020204" pitchFamily="34" charset="0"/>
                </a:rPr>
                <a:t>1/22/25</a:t>
              </a:r>
            </a:p>
          </p:txBody>
        </p:sp>
        <p:pic>
          <p:nvPicPr>
            <p:cNvPr id="1030" name="Picture 6" descr="CNET REBRANDS AND INVESTS FOR THE FUTURE">
              <a:extLst>
                <a:ext uri="{FF2B5EF4-FFF2-40B4-BE49-F238E27FC236}">
                  <a16:creationId xmlns:a16="http://schemas.microsoft.com/office/drawing/2014/main" id="{3BA6477B-CAB0-7C52-CBF6-BA48BB3265B3}"/>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953" y="3659057"/>
              <a:ext cx="929978" cy="4870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297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3598-37D0-FAD4-23F5-86F08DE4812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799678B-C88E-9F88-D08C-AE108D64A41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92FB5799-C929-C6A2-CB6E-978E87A3170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F9DF6DB0-B993-FA72-F805-BC1FA48FA3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09991" y="1"/>
            <a:ext cx="1082008" cy="630051"/>
          </a:xfrm>
          <a:prstGeom prst="rect">
            <a:avLst/>
          </a:prstGeom>
        </p:spPr>
      </p:pic>
      <p:sp>
        <p:nvSpPr>
          <p:cNvPr id="134" name="Rectangle 133">
            <a:extLst>
              <a:ext uri="{FF2B5EF4-FFF2-40B4-BE49-F238E27FC236}">
                <a16:creationId xmlns:a16="http://schemas.microsoft.com/office/drawing/2014/main" id="{EDA09E7E-CB50-A52D-8FE2-B8582278F00B}"/>
              </a:ext>
            </a:extLst>
          </p:cNvPr>
          <p:cNvSpPr/>
          <p:nvPr/>
        </p:nvSpPr>
        <p:spPr>
          <a:xfrm>
            <a:off x="316651" y="137609"/>
            <a:ext cx="105766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25 Streaming Trends That Are Impacting Marketing Plans in 2025</a:t>
            </a:r>
          </a:p>
        </p:txBody>
      </p:sp>
      <p:sp>
        <p:nvSpPr>
          <p:cNvPr id="169" name="TextBox 168">
            <a:extLst>
              <a:ext uri="{FF2B5EF4-FFF2-40B4-BE49-F238E27FC236}">
                <a16:creationId xmlns:a16="http://schemas.microsoft.com/office/drawing/2014/main" id="{8DF80801-FDCC-972B-77AA-8CD7EE11453F}"/>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24" name="Rectangle 23">
            <a:extLst>
              <a:ext uri="{FF2B5EF4-FFF2-40B4-BE49-F238E27FC236}">
                <a16:creationId xmlns:a16="http://schemas.microsoft.com/office/drawing/2014/main" id="{7F738C87-E1D1-F4D6-88A8-CF6E91E494CC}"/>
              </a:ext>
            </a:extLst>
          </p:cNvPr>
          <p:cNvSpPr/>
          <p:nvPr/>
        </p:nvSpPr>
        <p:spPr>
          <a:xfrm>
            <a:off x="988677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28BD131-6C86-4E3C-7F25-5DDCC1A6B553}"/>
              </a:ext>
            </a:extLst>
          </p:cNvPr>
          <p:cNvSpPr txBox="1"/>
          <p:nvPr/>
        </p:nvSpPr>
        <p:spPr>
          <a:xfrm>
            <a:off x="9943243"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5</a:t>
            </a:r>
          </a:p>
        </p:txBody>
      </p:sp>
      <p:cxnSp>
        <p:nvCxnSpPr>
          <p:cNvPr id="27" name="Straight Connector 26">
            <a:extLst>
              <a:ext uri="{FF2B5EF4-FFF2-40B4-BE49-F238E27FC236}">
                <a16:creationId xmlns:a16="http://schemas.microsoft.com/office/drawing/2014/main" id="{41DDAA7C-3259-468E-76F6-2656968EE12C}"/>
              </a:ext>
            </a:extLst>
          </p:cNvPr>
          <p:cNvCxnSpPr>
            <a:cxnSpLocks/>
          </p:cNvCxnSpPr>
          <p:nvPr/>
        </p:nvCxnSpPr>
        <p:spPr>
          <a:xfrm>
            <a:off x="9949043"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9D68AA1E-48A9-D80E-2C8B-3733C2A286E5}"/>
              </a:ext>
            </a:extLst>
          </p:cNvPr>
          <p:cNvSpPr/>
          <p:nvPr/>
        </p:nvSpPr>
        <p:spPr>
          <a:xfrm>
            <a:off x="749618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80F8B2E-1EE0-FEF4-1752-6023A196AA74}"/>
              </a:ext>
            </a:extLst>
          </p:cNvPr>
          <p:cNvSpPr txBox="1"/>
          <p:nvPr/>
        </p:nvSpPr>
        <p:spPr>
          <a:xfrm>
            <a:off x="7559496"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23" name="Straight Connector 22">
            <a:extLst>
              <a:ext uri="{FF2B5EF4-FFF2-40B4-BE49-F238E27FC236}">
                <a16:creationId xmlns:a16="http://schemas.microsoft.com/office/drawing/2014/main" id="{6FDCA794-806C-0302-5E5C-33960937AB51}"/>
              </a:ext>
            </a:extLst>
          </p:cNvPr>
          <p:cNvCxnSpPr>
            <a:cxnSpLocks/>
          </p:cNvCxnSpPr>
          <p:nvPr/>
        </p:nvCxnSpPr>
        <p:spPr>
          <a:xfrm>
            <a:off x="7565296"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8C199C96-4492-39E2-E30C-1ACBD12DDAF6}"/>
              </a:ext>
            </a:extLst>
          </p:cNvPr>
          <p:cNvSpPr/>
          <p:nvPr/>
        </p:nvSpPr>
        <p:spPr>
          <a:xfrm>
            <a:off x="512302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2AE14D1-3510-94FD-76D1-4B83C2299491}"/>
              </a:ext>
            </a:extLst>
          </p:cNvPr>
          <p:cNvSpPr txBox="1"/>
          <p:nvPr/>
        </p:nvSpPr>
        <p:spPr>
          <a:xfrm>
            <a:off x="5173648"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19" name="Straight Connector 18">
            <a:extLst>
              <a:ext uri="{FF2B5EF4-FFF2-40B4-BE49-F238E27FC236}">
                <a16:creationId xmlns:a16="http://schemas.microsoft.com/office/drawing/2014/main" id="{107A0884-FB78-5491-544D-7A19576459C3}"/>
              </a:ext>
            </a:extLst>
          </p:cNvPr>
          <p:cNvCxnSpPr>
            <a:cxnSpLocks/>
          </p:cNvCxnSpPr>
          <p:nvPr/>
        </p:nvCxnSpPr>
        <p:spPr>
          <a:xfrm>
            <a:off x="5179448"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8A6F2782-8919-0BDC-36EC-AEA294F7C809}"/>
              </a:ext>
            </a:extLst>
          </p:cNvPr>
          <p:cNvSpPr/>
          <p:nvPr/>
        </p:nvSpPr>
        <p:spPr>
          <a:xfrm>
            <a:off x="2737771" y="1243043"/>
            <a:ext cx="2180961" cy="101365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4424DFB-4D1C-C944-824F-869FBD47F3AE}"/>
              </a:ext>
            </a:extLst>
          </p:cNvPr>
          <p:cNvSpPr txBox="1"/>
          <p:nvPr/>
        </p:nvSpPr>
        <p:spPr>
          <a:xfrm>
            <a:off x="2811200"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16" name="Straight Connector 15">
            <a:extLst>
              <a:ext uri="{FF2B5EF4-FFF2-40B4-BE49-F238E27FC236}">
                <a16:creationId xmlns:a16="http://schemas.microsoft.com/office/drawing/2014/main" id="{3569681A-C427-1B8D-D037-488F84D951C6}"/>
              </a:ext>
            </a:extLst>
          </p:cNvPr>
          <p:cNvCxnSpPr>
            <a:cxnSpLocks/>
          </p:cNvCxnSpPr>
          <p:nvPr/>
        </p:nvCxnSpPr>
        <p:spPr>
          <a:xfrm>
            <a:off x="2817000"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8E56E686-E2F2-3415-1959-302A026E58F7}"/>
              </a:ext>
            </a:extLst>
          </p:cNvPr>
          <p:cNvSpPr/>
          <p:nvPr/>
        </p:nvSpPr>
        <p:spPr>
          <a:xfrm>
            <a:off x="359939" y="1243043"/>
            <a:ext cx="2180961" cy="1013656"/>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169CFA-86CB-0E8E-E2B5-1DCDC6C9CEC7}"/>
              </a:ext>
            </a:extLst>
          </p:cNvPr>
          <p:cNvSpPr txBox="1"/>
          <p:nvPr/>
        </p:nvSpPr>
        <p:spPr>
          <a:xfrm>
            <a:off x="439325" y="119134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12" name="Straight Connector 11">
            <a:extLst>
              <a:ext uri="{FF2B5EF4-FFF2-40B4-BE49-F238E27FC236}">
                <a16:creationId xmlns:a16="http://schemas.microsoft.com/office/drawing/2014/main" id="{E9F28AEE-D143-8A52-CB0D-600F594A4AD8}"/>
              </a:ext>
            </a:extLst>
          </p:cNvPr>
          <p:cNvCxnSpPr>
            <a:cxnSpLocks/>
          </p:cNvCxnSpPr>
          <p:nvPr/>
        </p:nvCxnSpPr>
        <p:spPr>
          <a:xfrm>
            <a:off x="445125" y="152245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Rectangle 9">
            <a:hlinkClick r:id="rId4" action="ppaction://hlinksldjump"/>
            <a:extLst>
              <a:ext uri="{FF2B5EF4-FFF2-40B4-BE49-F238E27FC236}">
                <a16:creationId xmlns:a16="http://schemas.microsoft.com/office/drawing/2014/main" id="{D1FA3592-5CB0-9521-3896-06FACEB4A9B1}"/>
              </a:ext>
            </a:extLst>
          </p:cNvPr>
          <p:cNvSpPr/>
          <p:nvPr/>
        </p:nvSpPr>
        <p:spPr>
          <a:xfrm>
            <a:off x="352928" y="1577784"/>
            <a:ext cx="219498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Younger adults have a broader definition of what ‘TV’ means</a:t>
            </a:r>
          </a:p>
        </p:txBody>
      </p:sp>
      <p:sp>
        <p:nvSpPr>
          <p:cNvPr id="14" name="Rectangle 13">
            <a:hlinkClick r:id="rId5" action="ppaction://hlinksldjump"/>
            <a:extLst>
              <a:ext uri="{FF2B5EF4-FFF2-40B4-BE49-F238E27FC236}">
                <a16:creationId xmlns:a16="http://schemas.microsoft.com/office/drawing/2014/main" id="{8AE885DE-EFD5-E9E1-065A-69FE591BA6AF}"/>
              </a:ext>
            </a:extLst>
          </p:cNvPr>
          <p:cNvSpPr/>
          <p:nvPr/>
        </p:nvSpPr>
        <p:spPr>
          <a:xfrm>
            <a:off x="2708630" y="1577784"/>
            <a:ext cx="225321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Non-pay TV HHs are projected to overtake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total pay-TV HHs (w/vMVPD)</a:t>
            </a:r>
          </a:p>
        </p:txBody>
      </p:sp>
      <p:sp>
        <p:nvSpPr>
          <p:cNvPr id="21" name="Rectangle 20">
            <a:hlinkClick r:id="rId6" action="ppaction://hlinksldjump"/>
            <a:extLst>
              <a:ext uri="{FF2B5EF4-FFF2-40B4-BE49-F238E27FC236}">
                <a16:creationId xmlns:a16="http://schemas.microsoft.com/office/drawing/2014/main" id="{58A3EFEB-396C-BC9C-DDD6-7DEFCAA314A7}"/>
              </a:ext>
            </a:extLst>
          </p:cNvPr>
          <p:cNvSpPr/>
          <p:nvPr/>
        </p:nvSpPr>
        <p:spPr>
          <a:xfrm>
            <a:off x="5130032" y="1577784"/>
            <a:ext cx="2166939"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Nearly six in 10 adults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are now cordless</a:t>
            </a:r>
          </a:p>
        </p:txBody>
      </p:sp>
      <p:sp>
        <p:nvSpPr>
          <p:cNvPr id="25" name="Rectangle 24">
            <a:hlinkClick r:id="rId7" action="ppaction://hlinksldjump"/>
            <a:extLst>
              <a:ext uri="{FF2B5EF4-FFF2-40B4-BE49-F238E27FC236}">
                <a16:creationId xmlns:a16="http://schemas.microsoft.com/office/drawing/2014/main" id="{CA03552E-4B85-9868-2916-25E82753ACDD}"/>
              </a:ext>
            </a:extLst>
          </p:cNvPr>
          <p:cNvSpPr/>
          <p:nvPr/>
        </p:nvSpPr>
        <p:spPr>
          <a:xfrm>
            <a:off x="9886771" y="1577784"/>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Multicultural adults make up 48% of the 18-34 streaming audience</a:t>
            </a:r>
          </a:p>
        </p:txBody>
      </p:sp>
      <p:sp>
        <p:nvSpPr>
          <p:cNvPr id="107" name="Rectangle 106">
            <a:hlinkClick r:id="rId8" action="ppaction://hlinksldjump"/>
            <a:extLst>
              <a:ext uri="{FF2B5EF4-FFF2-40B4-BE49-F238E27FC236}">
                <a16:creationId xmlns:a16="http://schemas.microsoft.com/office/drawing/2014/main" id="{18913E6B-AF42-99C9-D5CD-C446915BD621}"/>
              </a:ext>
            </a:extLst>
          </p:cNvPr>
          <p:cNvSpPr/>
          <p:nvPr/>
        </p:nvSpPr>
        <p:spPr>
          <a:xfrm>
            <a:off x="7396790" y="1577784"/>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Based on age, streaming is either a replacement or complement to traditional TV</a:t>
            </a:r>
          </a:p>
        </p:txBody>
      </p:sp>
      <p:sp>
        <p:nvSpPr>
          <p:cNvPr id="4" name="Rectangle 3">
            <a:extLst>
              <a:ext uri="{FF2B5EF4-FFF2-40B4-BE49-F238E27FC236}">
                <a16:creationId xmlns:a16="http://schemas.microsoft.com/office/drawing/2014/main" id="{5616538B-1BE7-14C7-DE03-411C2AD7E815}"/>
              </a:ext>
            </a:extLst>
          </p:cNvPr>
          <p:cNvSpPr/>
          <p:nvPr/>
        </p:nvSpPr>
        <p:spPr>
          <a:xfrm>
            <a:off x="988677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312CDAA-90B1-9AA2-8706-3D238C824478}"/>
              </a:ext>
            </a:extLst>
          </p:cNvPr>
          <p:cNvSpPr/>
          <p:nvPr/>
        </p:nvSpPr>
        <p:spPr>
          <a:xfrm>
            <a:off x="359939" y="2297876"/>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5C535EFA-025E-8C5B-02D8-13242D4A0385}"/>
              </a:ext>
            </a:extLst>
          </p:cNvPr>
          <p:cNvSpPr/>
          <p:nvPr/>
        </p:nvSpPr>
        <p:spPr>
          <a:xfrm>
            <a:off x="2737771" y="2297876"/>
            <a:ext cx="2180961" cy="10136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38E9F9AD-40D6-A4BA-2805-DFDB05AC3F06}"/>
              </a:ext>
            </a:extLst>
          </p:cNvPr>
          <p:cNvSpPr/>
          <p:nvPr/>
        </p:nvSpPr>
        <p:spPr>
          <a:xfrm>
            <a:off x="512302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A8688FD9-70FA-E49F-939C-BE8AC72B595A}"/>
              </a:ext>
            </a:extLst>
          </p:cNvPr>
          <p:cNvSpPr/>
          <p:nvPr/>
        </p:nvSpPr>
        <p:spPr>
          <a:xfrm>
            <a:off x="7496181" y="229787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9" action="ppaction://hlinksldjump"/>
            <a:extLst>
              <a:ext uri="{FF2B5EF4-FFF2-40B4-BE49-F238E27FC236}">
                <a16:creationId xmlns:a16="http://schemas.microsoft.com/office/drawing/2014/main" id="{519F0B57-A812-1059-A54D-046FF76D84FA}"/>
              </a:ext>
            </a:extLst>
          </p:cNvPr>
          <p:cNvSpPr/>
          <p:nvPr/>
        </p:nvSpPr>
        <p:spPr>
          <a:xfrm>
            <a:off x="359939" y="2638356"/>
            <a:ext cx="218096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Streaming now accounts for more than 40% of total time with TV</a:t>
            </a:r>
          </a:p>
        </p:txBody>
      </p:sp>
      <p:sp>
        <p:nvSpPr>
          <p:cNvPr id="61" name="Rectangle 60">
            <a:hlinkClick r:id="rId10" action="ppaction://hlinksldjump"/>
            <a:extLst>
              <a:ext uri="{FF2B5EF4-FFF2-40B4-BE49-F238E27FC236}">
                <a16:creationId xmlns:a16="http://schemas.microsoft.com/office/drawing/2014/main" id="{50734A0E-A587-3962-2237-3E12B3FB0636}"/>
              </a:ext>
            </a:extLst>
          </p:cNvPr>
          <p:cNvSpPr/>
          <p:nvPr/>
        </p:nvSpPr>
        <p:spPr>
          <a:xfrm>
            <a:off x="9996442" y="2638356"/>
            <a:ext cx="196161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Majority of smart TV households are ‘streaming only’</a:t>
            </a:r>
          </a:p>
        </p:txBody>
      </p:sp>
      <p:sp>
        <p:nvSpPr>
          <p:cNvPr id="30" name="TextBox 29">
            <a:extLst>
              <a:ext uri="{FF2B5EF4-FFF2-40B4-BE49-F238E27FC236}">
                <a16:creationId xmlns:a16="http://schemas.microsoft.com/office/drawing/2014/main" id="{44829B75-3073-EB61-7F76-D860A8614702}"/>
              </a:ext>
            </a:extLst>
          </p:cNvPr>
          <p:cNvSpPr txBox="1"/>
          <p:nvPr/>
        </p:nvSpPr>
        <p:spPr>
          <a:xfrm>
            <a:off x="439325"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6</a:t>
            </a:r>
          </a:p>
        </p:txBody>
      </p:sp>
      <p:cxnSp>
        <p:nvCxnSpPr>
          <p:cNvPr id="31" name="Straight Connector 30">
            <a:extLst>
              <a:ext uri="{FF2B5EF4-FFF2-40B4-BE49-F238E27FC236}">
                <a16:creationId xmlns:a16="http://schemas.microsoft.com/office/drawing/2014/main" id="{CD42F6D6-EAED-BEF6-E132-477FB0F1A69D}"/>
              </a:ext>
            </a:extLst>
          </p:cNvPr>
          <p:cNvCxnSpPr>
            <a:cxnSpLocks/>
          </p:cNvCxnSpPr>
          <p:nvPr/>
        </p:nvCxnSpPr>
        <p:spPr>
          <a:xfrm>
            <a:off x="445125"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24DEA0C4-C14A-248B-6767-84040A7F3A3C}"/>
              </a:ext>
            </a:extLst>
          </p:cNvPr>
          <p:cNvSpPr txBox="1"/>
          <p:nvPr/>
        </p:nvSpPr>
        <p:spPr>
          <a:xfrm>
            <a:off x="2811200"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7</a:t>
            </a:r>
          </a:p>
        </p:txBody>
      </p:sp>
      <p:cxnSp>
        <p:nvCxnSpPr>
          <p:cNvPr id="39" name="Straight Connector 38">
            <a:extLst>
              <a:ext uri="{FF2B5EF4-FFF2-40B4-BE49-F238E27FC236}">
                <a16:creationId xmlns:a16="http://schemas.microsoft.com/office/drawing/2014/main" id="{9027A63E-83F6-54BD-C917-9EF99E18B846}"/>
              </a:ext>
            </a:extLst>
          </p:cNvPr>
          <p:cNvCxnSpPr>
            <a:cxnSpLocks/>
          </p:cNvCxnSpPr>
          <p:nvPr/>
        </p:nvCxnSpPr>
        <p:spPr>
          <a:xfrm>
            <a:off x="2817000"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4" name="TextBox 53">
            <a:extLst>
              <a:ext uri="{FF2B5EF4-FFF2-40B4-BE49-F238E27FC236}">
                <a16:creationId xmlns:a16="http://schemas.microsoft.com/office/drawing/2014/main" id="{8E473A4F-BDF2-EC5E-BF98-22BAF44DFC5C}"/>
              </a:ext>
            </a:extLst>
          </p:cNvPr>
          <p:cNvSpPr txBox="1"/>
          <p:nvPr/>
        </p:nvSpPr>
        <p:spPr>
          <a:xfrm>
            <a:off x="5173648"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8</a:t>
            </a:r>
          </a:p>
        </p:txBody>
      </p:sp>
      <p:cxnSp>
        <p:nvCxnSpPr>
          <p:cNvPr id="55" name="Straight Connector 54">
            <a:extLst>
              <a:ext uri="{FF2B5EF4-FFF2-40B4-BE49-F238E27FC236}">
                <a16:creationId xmlns:a16="http://schemas.microsoft.com/office/drawing/2014/main" id="{93EE6297-3A38-A05F-A2EA-4A4D0141714B}"/>
              </a:ext>
            </a:extLst>
          </p:cNvPr>
          <p:cNvCxnSpPr>
            <a:cxnSpLocks/>
          </p:cNvCxnSpPr>
          <p:nvPr/>
        </p:nvCxnSpPr>
        <p:spPr>
          <a:xfrm>
            <a:off x="5179448"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8" name="TextBox 57">
            <a:extLst>
              <a:ext uri="{FF2B5EF4-FFF2-40B4-BE49-F238E27FC236}">
                <a16:creationId xmlns:a16="http://schemas.microsoft.com/office/drawing/2014/main" id="{9BA24D16-1258-0A20-2BAF-76E0D381FC92}"/>
              </a:ext>
            </a:extLst>
          </p:cNvPr>
          <p:cNvSpPr txBox="1"/>
          <p:nvPr/>
        </p:nvSpPr>
        <p:spPr>
          <a:xfrm>
            <a:off x="7559496" y="2234412"/>
            <a:ext cx="316915"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9</a:t>
            </a:r>
          </a:p>
        </p:txBody>
      </p:sp>
      <p:cxnSp>
        <p:nvCxnSpPr>
          <p:cNvPr id="60" name="Straight Connector 59">
            <a:extLst>
              <a:ext uri="{FF2B5EF4-FFF2-40B4-BE49-F238E27FC236}">
                <a16:creationId xmlns:a16="http://schemas.microsoft.com/office/drawing/2014/main" id="{5E8BF1C2-8026-9EEE-E749-E9D4BF1C5389}"/>
              </a:ext>
            </a:extLst>
          </p:cNvPr>
          <p:cNvCxnSpPr>
            <a:cxnSpLocks/>
          </p:cNvCxnSpPr>
          <p:nvPr/>
        </p:nvCxnSpPr>
        <p:spPr>
          <a:xfrm>
            <a:off x="7565296"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7221B267-96BD-6914-B764-A1CFD2F8DA91}"/>
              </a:ext>
            </a:extLst>
          </p:cNvPr>
          <p:cNvSpPr txBox="1"/>
          <p:nvPr/>
        </p:nvSpPr>
        <p:spPr>
          <a:xfrm>
            <a:off x="9820569" y="2233971"/>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10</a:t>
            </a:r>
          </a:p>
        </p:txBody>
      </p:sp>
      <p:cxnSp>
        <p:nvCxnSpPr>
          <p:cNvPr id="63" name="Straight Connector 62">
            <a:extLst>
              <a:ext uri="{FF2B5EF4-FFF2-40B4-BE49-F238E27FC236}">
                <a16:creationId xmlns:a16="http://schemas.microsoft.com/office/drawing/2014/main" id="{116C1DF2-A859-6D64-BF76-C0DD0D7C2F9A}"/>
              </a:ext>
            </a:extLst>
          </p:cNvPr>
          <p:cNvCxnSpPr>
            <a:cxnSpLocks/>
          </p:cNvCxnSpPr>
          <p:nvPr/>
        </p:nvCxnSpPr>
        <p:spPr>
          <a:xfrm>
            <a:off x="9949043" y="2549581"/>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64" name="Rectangle 63">
            <a:extLst>
              <a:ext uri="{FF2B5EF4-FFF2-40B4-BE49-F238E27FC236}">
                <a16:creationId xmlns:a16="http://schemas.microsoft.com/office/drawing/2014/main" id="{4D1500DB-1053-D423-4F88-13EF9C03996F}"/>
              </a:ext>
            </a:extLst>
          </p:cNvPr>
          <p:cNvSpPr/>
          <p:nvPr/>
        </p:nvSpPr>
        <p:spPr>
          <a:xfrm>
            <a:off x="359939"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FA20A490-2857-A3F1-591F-5213FC56BE8B}"/>
              </a:ext>
            </a:extLst>
          </p:cNvPr>
          <p:cNvSpPr/>
          <p:nvPr/>
        </p:nvSpPr>
        <p:spPr>
          <a:xfrm>
            <a:off x="2737771"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C24FBFF2-4493-0F12-8BBD-88112E565AC4}"/>
              </a:ext>
            </a:extLst>
          </p:cNvPr>
          <p:cNvSpPr/>
          <p:nvPr/>
        </p:nvSpPr>
        <p:spPr>
          <a:xfrm>
            <a:off x="5123021" y="3348646"/>
            <a:ext cx="2180961" cy="101365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B0B3D666-F1FA-C897-8D70-A0414D90A321}"/>
              </a:ext>
            </a:extLst>
          </p:cNvPr>
          <p:cNvSpPr/>
          <p:nvPr/>
        </p:nvSpPr>
        <p:spPr>
          <a:xfrm>
            <a:off x="7496181" y="3348646"/>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ACB135CD-5B0C-9F3C-45B5-8AC69E5C5DA9}"/>
              </a:ext>
            </a:extLst>
          </p:cNvPr>
          <p:cNvSpPr/>
          <p:nvPr/>
        </p:nvSpPr>
        <p:spPr>
          <a:xfrm>
            <a:off x="9886771" y="3348646"/>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AFEB82A9-B5ED-15DC-5C12-C7A2B0F558EC}"/>
              </a:ext>
            </a:extLst>
          </p:cNvPr>
          <p:cNvSpPr txBox="1"/>
          <p:nvPr/>
        </p:nvSpPr>
        <p:spPr>
          <a:xfrm>
            <a:off x="316651"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11</a:t>
            </a:r>
          </a:p>
        </p:txBody>
      </p:sp>
      <p:cxnSp>
        <p:nvCxnSpPr>
          <p:cNvPr id="76" name="Straight Connector 75">
            <a:extLst>
              <a:ext uri="{FF2B5EF4-FFF2-40B4-BE49-F238E27FC236}">
                <a16:creationId xmlns:a16="http://schemas.microsoft.com/office/drawing/2014/main" id="{71A35D75-222D-9B64-85A5-D45C95EAB4C4}"/>
              </a:ext>
            </a:extLst>
          </p:cNvPr>
          <p:cNvCxnSpPr>
            <a:cxnSpLocks/>
          </p:cNvCxnSpPr>
          <p:nvPr/>
        </p:nvCxnSpPr>
        <p:spPr>
          <a:xfrm>
            <a:off x="445125"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78" name="TextBox 77">
            <a:extLst>
              <a:ext uri="{FF2B5EF4-FFF2-40B4-BE49-F238E27FC236}">
                <a16:creationId xmlns:a16="http://schemas.microsoft.com/office/drawing/2014/main" id="{684CE899-B6E2-BE71-5B7D-020E85D95246}"/>
              </a:ext>
            </a:extLst>
          </p:cNvPr>
          <p:cNvSpPr txBox="1"/>
          <p:nvPr/>
        </p:nvSpPr>
        <p:spPr>
          <a:xfrm>
            <a:off x="2688526"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12</a:t>
            </a:r>
          </a:p>
        </p:txBody>
      </p:sp>
      <p:cxnSp>
        <p:nvCxnSpPr>
          <p:cNvPr id="79" name="Straight Connector 78">
            <a:extLst>
              <a:ext uri="{FF2B5EF4-FFF2-40B4-BE49-F238E27FC236}">
                <a16:creationId xmlns:a16="http://schemas.microsoft.com/office/drawing/2014/main" id="{497AE780-EB29-C420-6567-D8D93A295D4B}"/>
              </a:ext>
            </a:extLst>
          </p:cNvPr>
          <p:cNvCxnSpPr>
            <a:cxnSpLocks/>
          </p:cNvCxnSpPr>
          <p:nvPr/>
        </p:nvCxnSpPr>
        <p:spPr>
          <a:xfrm>
            <a:off x="2817000"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F8E45037-294F-7989-04B8-CAEDA51464DC}"/>
              </a:ext>
            </a:extLst>
          </p:cNvPr>
          <p:cNvSpPr txBox="1"/>
          <p:nvPr/>
        </p:nvSpPr>
        <p:spPr>
          <a:xfrm>
            <a:off x="5050974" y="328038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13</a:t>
            </a:r>
          </a:p>
        </p:txBody>
      </p:sp>
      <p:cxnSp>
        <p:nvCxnSpPr>
          <p:cNvPr id="86" name="Straight Connector 85">
            <a:extLst>
              <a:ext uri="{FF2B5EF4-FFF2-40B4-BE49-F238E27FC236}">
                <a16:creationId xmlns:a16="http://schemas.microsoft.com/office/drawing/2014/main" id="{7EAF0CBB-DE0B-BAE2-18A4-D73A68BBC57D}"/>
              </a:ext>
            </a:extLst>
          </p:cNvPr>
          <p:cNvCxnSpPr>
            <a:cxnSpLocks/>
          </p:cNvCxnSpPr>
          <p:nvPr/>
        </p:nvCxnSpPr>
        <p:spPr>
          <a:xfrm>
            <a:off x="5179448" y="3574728"/>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7" name="TextBox 86">
            <a:extLst>
              <a:ext uri="{FF2B5EF4-FFF2-40B4-BE49-F238E27FC236}">
                <a16:creationId xmlns:a16="http://schemas.microsoft.com/office/drawing/2014/main" id="{B8C0130E-7E2B-B171-865E-7A813269D1EB}"/>
              </a:ext>
            </a:extLst>
          </p:cNvPr>
          <p:cNvSpPr txBox="1"/>
          <p:nvPr/>
        </p:nvSpPr>
        <p:spPr>
          <a:xfrm>
            <a:off x="7436822" y="328677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14</a:t>
            </a:r>
          </a:p>
        </p:txBody>
      </p:sp>
      <p:cxnSp>
        <p:nvCxnSpPr>
          <p:cNvPr id="88" name="Straight Connector 87">
            <a:extLst>
              <a:ext uri="{FF2B5EF4-FFF2-40B4-BE49-F238E27FC236}">
                <a16:creationId xmlns:a16="http://schemas.microsoft.com/office/drawing/2014/main" id="{B87DBBE6-9D15-6985-D86B-3DC8FFCF26C3}"/>
              </a:ext>
            </a:extLst>
          </p:cNvPr>
          <p:cNvCxnSpPr>
            <a:cxnSpLocks/>
          </p:cNvCxnSpPr>
          <p:nvPr/>
        </p:nvCxnSpPr>
        <p:spPr>
          <a:xfrm>
            <a:off x="7565296" y="3581122"/>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5" name="TextBox 104">
            <a:extLst>
              <a:ext uri="{FF2B5EF4-FFF2-40B4-BE49-F238E27FC236}">
                <a16:creationId xmlns:a16="http://schemas.microsoft.com/office/drawing/2014/main" id="{981E1C7C-FCA7-DC36-D94E-C92B488D3D16}"/>
              </a:ext>
            </a:extLst>
          </p:cNvPr>
          <p:cNvSpPr txBox="1"/>
          <p:nvPr/>
        </p:nvSpPr>
        <p:spPr>
          <a:xfrm>
            <a:off x="9820569" y="3296823"/>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15</a:t>
            </a:r>
          </a:p>
        </p:txBody>
      </p:sp>
      <p:cxnSp>
        <p:nvCxnSpPr>
          <p:cNvPr id="106" name="Straight Connector 105">
            <a:extLst>
              <a:ext uri="{FF2B5EF4-FFF2-40B4-BE49-F238E27FC236}">
                <a16:creationId xmlns:a16="http://schemas.microsoft.com/office/drawing/2014/main" id="{5A9E1712-E536-89DD-7925-146CCAB320BA}"/>
              </a:ext>
            </a:extLst>
          </p:cNvPr>
          <p:cNvCxnSpPr>
            <a:cxnSpLocks/>
          </p:cNvCxnSpPr>
          <p:nvPr/>
        </p:nvCxnSpPr>
        <p:spPr>
          <a:xfrm>
            <a:off x="9949043" y="359116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08" name="Rectangle 107">
            <a:extLst>
              <a:ext uri="{FF2B5EF4-FFF2-40B4-BE49-F238E27FC236}">
                <a16:creationId xmlns:a16="http://schemas.microsoft.com/office/drawing/2014/main" id="{E9092AFB-4E81-29F3-4EFA-271A8E0DB6F5}"/>
              </a:ext>
            </a:extLst>
          </p:cNvPr>
          <p:cNvSpPr/>
          <p:nvPr/>
        </p:nvSpPr>
        <p:spPr>
          <a:xfrm>
            <a:off x="988677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53F7499C-4A4A-0CF0-85AF-AADC5286B8FF}"/>
              </a:ext>
            </a:extLst>
          </p:cNvPr>
          <p:cNvSpPr/>
          <p:nvPr/>
        </p:nvSpPr>
        <p:spPr>
          <a:xfrm>
            <a:off x="359939" y="4409985"/>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B5CB452B-D2E3-B669-0075-47B4A1157E25}"/>
              </a:ext>
            </a:extLst>
          </p:cNvPr>
          <p:cNvSpPr/>
          <p:nvPr/>
        </p:nvSpPr>
        <p:spPr>
          <a:xfrm>
            <a:off x="2737771" y="4409985"/>
            <a:ext cx="2180961" cy="1013655"/>
          </a:xfrm>
          <a:prstGeom prst="rect">
            <a:avLst/>
          </a:prstGeom>
          <a:solidFill>
            <a:srgbClr val="E84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4407EE21-A05B-C495-54BB-21C2A8134874}"/>
              </a:ext>
            </a:extLst>
          </p:cNvPr>
          <p:cNvSpPr/>
          <p:nvPr/>
        </p:nvSpPr>
        <p:spPr>
          <a:xfrm>
            <a:off x="512302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759A1ABB-9411-FFC0-DE91-1F0DD5E113D2}"/>
              </a:ext>
            </a:extLst>
          </p:cNvPr>
          <p:cNvSpPr/>
          <p:nvPr/>
        </p:nvSpPr>
        <p:spPr>
          <a:xfrm>
            <a:off x="7496181" y="4409985"/>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hlinkClick r:id="rId11" action="ppaction://hlinksldjump"/>
            <a:extLst>
              <a:ext uri="{FF2B5EF4-FFF2-40B4-BE49-F238E27FC236}">
                <a16:creationId xmlns:a16="http://schemas.microsoft.com/office/drawing/2014/main" id="{99304F51-8CD7-F158-9DC8-5F5A3AF06EE1}"/>
              </a:ext>
            </a:extLst>
          </p:cNvPr>
          <p:cNvSpPr/>
          <p:nvPr/>
        </p:nvSpPr>
        <p:spPr>
          <a:xfrm>
            <a:off x="9886772" y="4736722"/>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Commercial time on FAST has maintained a steady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 load</a:t>
            </a:r>
          </a:p>
        </p:txBody>
      </p:sp>
      <p:sp>
        <p:nvSpPr>
          <p:cNvPr id="132" name="Rectangle 131">
            <a:hlinkClick r:id="rId12" action="ppaction://hlinksldjump"/>
            <a:extLst>
              <a:ext uri="{FF2B5EF4-FFF2-40B4-BE49-F238E27FC236}">
                <a16:creationId xmlns:a16="http://schemas.microsoft.com/office/drawing/2014/main" id="{35669BE7-7DB1-D0CA-9D0C-8EC13F6FDB31}"/>
              </a:ext>
            </a:extLst>
          </p:cNvPr>
          <p:cNvSpPr/>
          <p:nvPr/>
        </p:nvSpPr>
        <p:spPr>
          <a:xfrm>
            <a:off x="2745189" y="4736722"/>
            <a:ext cx="216820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gap between ad-free and ad-supported subscriptions is closing</a:t>
            </a:r>
          </a:p>
        </p:txBody>
      </p:sp>
      <p:sp>
        <p:nvSpPr>
          <p:cNvPr id="146" name="Rectangle 145">
            <a:hlinkClick r:id="rId13" action="ppaction://hlinksldjump"/>
            <a:extLst>
              <a:ext uri="{FF2B5EF4-FFF2-40B4-BE49-F238E27FC236}">
                <a16:creationId xmlns:a16="http://schemas.microsoft.com/office/drawing/2014/main" id="{53B99DE0-72FD-6F7C-03A3-6C6D786597F3}"/>
              </a:ext>
            </a:extLst>
          </p:cNvPr>
          <p:cNvSpPr/>
          <p:nvPr/>
        </p:nvSpPr>
        <p:spPr>
          <a:xfrm>
            <a:off x="2847442" y="2638356"/>
            <a:ext cx="196161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Convergent TV ad dollars are following the audiences to CTV</a:t>
            </a:r>
          </a:p>
        </p:txBody>
      </p:sp>
      <p:sp>
        <p:nvSpPr>
          <p:cNvPr id="113" name="TextBox 112">
            <a:extLst>
              <a:ext uri="{FF2B5EF4-FFF2-40B4-BE49-F238E27FC236}">
                <a16:creationId xmlns:a16="http://schemas.microsoft.com/office/drawing/2014/main" id="{AAC73B4F-C987-E9B6-D875-325718F8344F}"/>
              </a:ext>
            </a:extLst>
          </p:cNvPr>
          <p:cNvSpPr txBox="1"/>
          <p:nvPr/>
        </p:nvSpPr>
        <p:spPr>
          <a:xfrm>
            <a:off x="377988"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16</a:t>
            </a:r>
          </a:p>
        </p:txBody>
      </p:sp>
      <p:cxnSp>
        <p:nvCxnSpPr>
          <p:cNvPr id="114" name="Straight Connector 113">
            <a:extLst>
              <a:ext uri="{FF2B5EF4-FFF2-40B4-BE49-F238E27FC236}">
                <a16:creationId xmlns:a16="http://schemas.microsoft.com/office/drawing/2014/main" id="{F0763461-1F3D-9742-7849-3EA3235C524F}"/>
              </a:ext>
            </a:extLst>
          </p:cNvPr>
          <p:cNvCxnSpPr>
            <a:cxnSpLocks/>
          </p:cNvCxnSpPr>
          <p:nvPr/>
        </p:nvCxnSpPr>
        <p:spPr>
          <a:xfrm>
            <a:off x="445125"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1" name="TextBox 120">
            <a:extLst>
              <a:ext uri="{FF2B5EF4-FFF2-40B4-BE49-F238E27FC236}">
                <a16:creationId xmlns:a16="http://schemas.microsoft.com/office/drawing/2014/main" id="{1B6C2D8A-355F-6252-CBFA-4FA00D709CB9}"/>
              </a:ext>
            </a:extLst>
          </p:cNvPr>
          <p:cNvSpPr txBox="1"/>
          <p:nvPr/>
        </p:nvSpPr>
        <p:spPr>
          <a:xfrm>
            <a:off x="2749863"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17</a:t>
            </a:r>
          </a:p>
        </p:txBody>
      </p:sp>
      <p:cxnSp>
        <p:nvCxnSpPr>
          <p:cNvPr id="122" name="Straight Connector 121">
            <a:extLst>
              <a:ext uri="{FF2B5EF4-FFF2-40B4-BE49-F238E27FC236}">
                <a16:creationId xmlns:a16="http://schemas.microsoft.com/office/drawing/2014/main" id="{A1C2A029-EE87-44CB-B3E6-D58DD879A34B}"/>
              </a:ext>
            </a:extLst>
          </p:cNvPr>
          <p:cNvCxnSpPr>
            <a:cxnSpLocks/>
          </p:cNvCxnSpPr>
          <p:nvPr/>
        </p:nvCxnSpPr>
        <p:spPr>
          <a:xfrm>
            <a:off x="2817000"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9" name="TextBox 128">
            <a:extLst>
              <a:ext uri="{FF2B5EF4-FFF2-40B4-BE49-F238E27FC236}">
                <a16:creationId xmlns:a16="http://schemas.microsoft.com/office/drawing/2014/main" id="{91D30915-C731-541C-831E-6813C61CEB96}"/>
              </a:ext>
            </a:extLst>
          </p:cNvPr>
          <p:cNvSpPr txBox="1"/>
          <p:nvPr/>
        </p:nvSpPr>
        <p:spPr>
          <a:xfrm>
            <a:off x="5112311"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18</a:t>
            </a:r>
          </a:p>
        </p:txBody>
      </p:sp>
      <p:cxnSp>
        <p:nvCxnSpPr>
          <p:cNvPr id="130" name="Straight Connector 129">
            <a:extLst>
              <a:ext uri="{FF2B5EF4-FFF2-40B4-BE49-F238E27FC236}">
                <a16:creationId xmlns:a16="http://schemas.microsoft.com/office/drawing/2014/main" id="{31AC8821-7DA6-82C9-1CC0-5A68D6AA1F59}"/>
              </a:ext>
            </a:extLst>
          </p:cNvPr>
          <p:cNvCxnSpPr>
            <a:cxnSpLocks/>
          </p:cNvCxnSpPr>
          <p:nvPr/>
        </p:nvCxnSpPr>
        <p:spPr>
          <a:xfrm>
            <a:off x="5179448"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33" name="TextBox 132">
            <a:extLst>
              <a:ext uri="{FF2B5EF4-FFF2-40B4-BE49-F238E27FC236}">
                <a16:creationId xmlns:a16="http://schemas.microsoft.com/office/drawing/2014/main" id="{B333D649-9293-B652-E98E-E3F1F8C73283}"/>
              </a:ext>
            </a:extLst>
          </p:cNvPr>
          <p:cNvSpPr txBox="1"/>
          <p:nvPr/>
        </p:nvSpPr>
        <p:spPr>
          <a:xfrm>
            <a:off x="7498159" y="4361278"/>
            <a:ext cx="439589"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19</a:t>
            </a:r>
          </a:p>
        </p:txBody>
      </p:sp>
      <p:cxnSp>
        <p:nvCxnSpPr>
          <p:cNvPr id="145" name="Straight Connector 144">
            <a:extLst>
              <a:ext uri="{FF2B5EF4-FFF2-40B4-BE49-F238E27FC236}">
                <a16:creationId xmlns:a16="http://schemas.microsoft.com/office/drawing/2014/main" id="{3268262C-7AFE-5B6B-6F68-EA79DE45B6BE}"/>
              </a:ext>
            </a:extLst>
          </p:cNvPr>
          <p:cNvCxnSpPr>
            <a:cxnSpLocks/>
          </p:cNvCxnSpPr>
          <p:nvPr/>
        </p:nvCxnSpPr>
        <p:spPr>
          <a:xfrm>
            <a:off x="7565296"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7" name="TextBox 146">
            <a:extLst>
              <a:ext uri="{FF2B5EF4-FFF2-40B4-BE49-F238E27FC236}">
                <a16:creationId xmlns:a16="http://schemas.microsoft.com/office/drawing/2014/main" id="{F26B0EA7-8D68-39EF-51B3-5EB1DD62DA44}"/>
              </a:ext>
            </a:extLst>
          </p:cNvPr>
          <p:cNvSpPr txBox="1"/>
          <p:nvPr/>
        </p:nvSpPr>
        <p:spPr>
          <a:xfrm>
            <a:off x="9820569" y="4360837"/>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20</a:t>
            </a:r>
          </a:p>
        </p:txBody>
      </p:sp>
      <p:cxnSp>
        <p:nvCxnSpPr>
          <p:cNvPr id="148" name="Straight Connector 147">
            <a:extLst>
              <a:ext uri="{FF2B5EF4-FFF2-40B4-BE49-F238E27FC236}">
                <a16:creationId xmlns:a16="http://schemas.microsoft.com/office/drawing/2014/main" id="{4FC139BE-07C1-F16A-B3CE-528E04B412BA}"/>
              </a:ext>
            </a:extLst>
          </p:cNvPr>
          <p:cNvCxnSpPr>
            <a:cxnSpLocks/>
          </p:cNvCxnSpPr>
          <p:nvPr/>
        </p:nvCxnSpPr>
        <p:spPr>
          <a:xfrm>
            <a:off x="9949043" y="4660497"/>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9" name="Rectangle 148">
            <a:extLst>
              <a:ext uri="{FF2B5EF4-FFF2-40B4-BE49-F238E27FC236}">
                <a16:creationId xmlns:a16="http://schemas.microsoft.com/office/drawing/2014/main" id="{4A7EC69F-E0A1-9919-2226-8FB3BD011F62}"/>
              </a:ext>
            </a:extLst>
          </p:cNvPr>
          <p:cNvSpPr/>
          <p:nvPr/>
        </p:nvSpPr>
        <p:spPr>
          <a:xfrm>
            <a:off x="359939" y="5469991"/>
            <a:ext cx="2180961" cy="101365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39232437-13A6-3BB2-D1ED-05C32CDE254F}"/>
              </a:ext>
            </a:extLst>
          </p:cNvPr>
          <p:cNvSpPr/>
          <p:nvPr/>
        </p:nvSpPr>
        <p:spPr>
          <a:xfrm>
            <a:off x="273777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C0AC3DF8-4923-234D-3498-D1ED398E3E98}"/>
              </a:ext>
            </a:extLst>
          </p:cNvPr>
          <p:cNvSpPr/>
          <p:nvPr/>
        </p:nvSpPr>
        <p:spPr>
          <a:xfrm>
            <a:off x="512302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809CEFA7-AC58-AA6D-99CF-0347323E98EB}"/>
              </a:ext>
            </a:extLst>
          </p:cNvPr>
          <p:cNvSpPr/>
          <p:nvPr/>
        </p:nvSpPr>
        <p:spPr>
          <a:xfrm>
            <a:off x="749618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609898A6-A7BD-FB0A-225B-E72992ACEA65}"/>
              </a:ext>
            </a:extLst>
          </p:cNvPr>
          <p:cNvSpPr/>
          <p:nvPr/>
        </p:nvSpPr>
        <p:spPr>
          <a:xfrm>
            <a:off x="9886771" y="5469991"/>
            <a:ext cx="2180961" cy="101365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hlinkClick r:id="rId14" action="ppaction://hlinksldjump"/>
            <a:extLst>
              <a:ext uri="{FF2B5EF4-FFF2-40B4-BE49-F238E27FC236}">
                <a16:creationId xmlns:a16="http://schemas.microsoft.com/office/drawing/2014/main" id="{D93ABB93-DE57-167D-7A4B-4E3944EF743E}"/>
              </a:ext>
            </a:extLst>
          </p:cNvPr>
          <p:cNvSpPr/>
          <p:nvPr/>
        </p:nvSpPr>
        <p:spPr>
          <a:xfrm>
            <a:off x="9893782" y="3675679"/>
            <a:ext cx="2166939"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Most streamers that watch ads use at least one multiscreen TV platform</a:t>
            </a:r>
          </a:p>
        </p:txBody>
      </p:sp>
      <p:sp>
        <p:nvSpPr>
          <p:cNvPr id="156" name="Rectangle 155">
            <a:hlinkClick r:id="rId15" action="ppaction://hlinksldjump"/>
            <a:extLst>
              <a:ext uri="{FF2B5EF4-FFF2-40B4-BE49-F238E27FC236}">
                <a16:creationId xmlns:a16="http://schemas.microsoft.com/office/drawing/2014/main" id="{A44DD334-560D-8BEF-5560-C4F48385B884}"/>
              </a:ext>
            </a:extLst>
          </p:cNvPr>
          <p:cNvSpPr/>
          <p:nvPr/>
        </p:nvSpPr>
        <p:spPr>
          <a:xfrm>
            <a:off x="459073" y="4736722"/>
            <a:ext cx="198269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Two-thirds of streaming audiences prefer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ad-supported services</a:t>
            </a:r>
          </a:p>
        </p:txBody>
      </p:sp>
      <p:sp>
        <p:nvSpPr>
          <p:cNvPr id="158" name="Rectangle 157">
            <a:hlinkClick r:id="rId16" action="ppaction://hlinksldjump"/>
            <a:extLst>
              <a:ext uri="{FF2B5EF4-FFF2-40B4-BE49-F238E27FC236}">
                <a16:creationId xmlns:a16="http://schemas.microsoft.com/office/drawing/2014/main" id="{BEF3019F-70FB-502C-AEDF-2A23EC818311}"/>
              </a:ext>
            </a:extLst>
          </p:cNvPr>
          <p:cNvSpPr/>
          <p:nvPr/>
        </p:nvSpPr>
        <p:spPr>
          <a:xfrm>
            <a:off x="9886771" y="5789778"/>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Proliferation of services has driven viewers’ interest in bundling</a:t>
            </a:r>
          </a:p>
        </p:txBody>
      </p:sp>
      <p:sp>
        <p:nvSpPr>
          <p:cNvPr id="159" name="TextBox 158">
            <a:extLst>
              <a:ext uri="{FF2B5EF4-FFF2-40B4-BE49-F238E27FC236}">
                <a16:creationId xmlns:a16="http://schemas.microsoft.com/office/drawing/2014/main" id="{690DCEE1-4872-1F44-5DB9-F132E9CC2BA3}"/>
              </a:ext>
            </a:extLst>
          </p:cNvPr>
          <p:cNvSpPr txBox="1"/>
          <p:nvPr/>
        </p:nvSpPr>
        <p:spPr>
          <a:xfrm>
            <a:off x="316651"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21</a:t>
            </a:r>
          </a:p>
        </p:txBody>
      </p:sp>
      <p:cxnSp>
        <p:nvCxnSpPr>
          <p:cNvPr id="160" name="Straight Connector 159">
            <a:extLst>
              <a:ext uri="{FF2B5EF4-FFF2-40B4-BE49-F238E27FC236}">
                <a16:creationId xmlns:a16="http://schemas.microsoft.com/office/drawing/2014/main" id="{F3C7A5C0-8897-B09C-199A-450741746994}"/>
              </a:ext>
            </a:extLst>
          </p:cNvPr>
          <p:cNvCxnSpPr>
            <a:cxnSpLocks/>
          </p:cNvCxnSpPr>
          <p:nvPr/>
        </p:nvCxnSpPr>
        <p:spPr>
          <a:xfrm>
            <a:off x="445125"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1" name="TextBox 160">
            <a:extLst>
              <a:ext uri="{FF2B5EF4-FFF2-40B4-BE49-F238E27FC236}">
                <a16:creationId xmlns:a16="http://schemas.microsoft.com/office/drawing/2014/main" id="{08EBE2BD-91DE-47A8-C3F0-CF072F5A39E0}"/>
              </a:ext>
            </a:extLst>
          </p:cNvPr>
          <p:cNvSpPr txBox="1"/>
          <p:nvPr/>
        </p:nvSpPr>
        <p:spPr>
          <a:xfrm>
            <a:off x="2688526"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22</a:t>
            </a:r>
          </a:p>
        </p:txBody>
      </p:sp>
      <p:cxnSp>
        <p:nvCxnSpPr>
          <p:cNvPr id="162" name="Straight Connector 161">
            <a:extLst>
              <a:ext uri="{FF2B5EF4-FFF2-40B4-BE49-F238E27FC236}">
                <a16:creationId xmlns:a16="http://schemas.microsoft.com/office/drawing/2014/main" id="{3DDBD1B7-3230-EF04-F80D-C17A43D8C405}"/>
              </a:ext>
            </a:extLst>
          </p:cNvPr>
          <p:cNvCxnSpPr>
            <a:cxnSpLocks/>
          </p:cNvCxnSpPr>
          <p:nvPr/>
        </p:nvCxnSpPr>
        <p:spPr>
          <a:xfrm>
            <a:off x="2817000"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3" name="TextBox 162">
            <a:extLst>
              <a:ext uri="{FF2B5EF4-FFF2-40B4-BE49-F238E27FC236}">
                <a16:creationId xmlns:a16="http://schemas.microsoft.com/office/drawing/2014/main" id="{9BE7BF1A-B761-834D-BFDC-F0034AF73948}"/>
              </a:ext>
            </a:extLst>
          </p:cNvPr>
          <p:cNvSpPr txBox="1"/>
          <p:nvPr/>
        </p:nvSpPr>
        <p:spPr>
          <a:xfrm>
            <a:off x="5050974" y="540844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23</a:t>
            </a:r>
          </a:p>
        </p:txBody>
      </p:sp>
      <p:cxnSp>
        <p:nvCxnSpPr>
          <p:cNvPr id="164" name="Straight Connector 163">
            <a:extLst>
              <a:ext uri="{FF2B5EF4-FFF2-40B4-BE49-F238E27FC236}">
                <a16:creationId xmlns:a16="http://schemas.microsoft.com/office/drawing/2014/main" id="{E13173B1-15AC-A871-CC61-72E92A2FFAAB}"/>
              </a:ext>
            </a:extLst>
          </p:cNvPr>
          <p:cNvCxnSpPr>
            <a:cxnSpLocks/>
          </p:cNvCxnSpPr>
          <p:nvPr/>
        </p:nvCxnSpPr>
        <p:spPr>
          <a:xfrm>
            <a:off x="5179448" y="5718735"/>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5" name="TextBox 164">
            <a:extLst>
              <a:ext uri="{FF2B5EF4-FFF2-40B4-BE49-F238E27FC236}">
                <a16:creationId xmlns:a16="http://schemas.microsoft.com/office/drawing/2014/main" id="{7E28502B-43A6-CB19-F016-C62852944A7D}"/>
              </a:ext>
            </a:extLst>
          </p:cNvPr>
          <p:cNvSpPr txBox="1"/>
          <p:nvPr/>
        </p:nvSpPr>
        <p:spPr>
          <a:xfrm>
            <a:off x="7436822" y="5414836"/>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24</a:t>
            </a:r>
          </a:p>
        </p:txBody>
      </p:sp>
      <p:cxnSp>
        <p:nvCxnSpPr>
          <p:cNvPr id="166" name="Straight Connector 165">
            <a:extLst>
              <a:ext uri="{FF2B5EF4-FFF2-40B4-BE49-F238E27FC236}">
                <a16:creationId xmlns:a16="http://schemas.microsoft.com/office/drawing/2014/main" id="{C650788D-1743-17A6-4593-2BAC334B4826}"/>
              </a:ext>
            </a:extLst>
          </p:cNvPr>
          <p:cNvCxnSpPr>
            <a:cxnSpLocks/>
          </p:cNvCxnSpPr>
          <p:nvPr/>
        </p:nvCxnSpPr>
        <p:spPr>
          <a:xfrm>
            <a:off x="7565296" y="5725129"/>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67" name="TextBox 166">
            <a:extLst>
              <a:ext uri="{FF2B5EF4-FFF2-40B4-BE49-F238E27FC236}">
                <a16:creationId xmlns:a16="http://schemas.microsoft.com/office/drawing/2014/main" id="{9BABC897-497A-D004-7633-A193BDD2BCD2}"/>
              </a:ext>
            </a:extLst>
          </p:cNvPr>
          <p:cNvSpPr txBox="1"/>
          <p:nvPr/>
        </p:nvSpPr>
        <p:spPr>
          <a:xfrm>
            <a:off x="9820569" y="5424882"/>
            <a:ext cx="562263" cy="338554"/>
          </a:xfrm>
          <a:prstGeom prst="rect">
            <a:avLst/>
          </a:prstGeom>
          <a:noFill/>
        </p:spPr>
        <p:txBody>
          <a:bodyPr wrap="square" rtlCol="0">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25</a:t>
            </a:r>
          </a:p>
        </p:txBody>
      </p:sp>
      <p:cxnSp>
        <p:nvCxnSpPr>
          <p:cNvPr id="168" name="Straight Connector 167">
            <a:extLst>
              <a:ext uri="{FF2B5EF4-FFF2-40B4-BE49-F238E27FC236}">
                <a16:creationId xmlns:a16="http://schemas.microsoft.com/office/drawing/2014/main" id="{ED084CBB-A3C0-B45E-CA2F-D2AC454E9C9A}"/>
              </a:ext>
            </a:extLst>
          </p:cNvPr>
          <p:cNvCxnSpPr>
            <a:cxnSpLocks/>
          </p:cNvCxnSpPr>
          <p:nvPr/>
        </p:nvCxnSpPr>
        <p:spPr>
          <a:xfrm>
            <a:off x="9949043" y="5735176"/>
            <a:ext cx="305314"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5FDCD01D-974A-3046-A92D-11E0E333C665}"/>
              </a:ext>
            </a:extLst>
          </p:cNvPr>
          <p:cNvSpPr/>
          <p:nvPr/>
        </p:nvSpPr>
        <p:spPr>
          <a:xfrm>
            <a:off x="358573" y="670440"/>
            <a:ext cx="11474854" cy="499924"/>
          </a:xfrm>
          <a:prstGeom prst="rect">
            <a:avLst/>
          </a:prstGeom>
          <a:solidFill>
            <a:srgbClr val="E2E8F0"/>
          </a:solidFill>
          <a:ln>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F8350A1-7865-055E-3C29-5D39D322B9B4}"/>
              </a:ext>
            </a:extLst>
          </p:cNvPr>
          <p:cNvSpPr/>
          <p:nvPr/>
        </p:nvSpPr>
        <p:spPr>
          <a:xfrm>
            <a:off x="3881553" y="749675"/>
            <a:ext cx="2741258" cy="341454"/>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Devices, Platforms &amp; Services, Oh My!</a:t>
            </a:r>
          </a:p>
        </p:txBody>
      </p:sp>
      <p:sp>
        <p:nvSpPr>
          <p:cNvPr id="35" name="Rectangle 34">
            <a:extLst>
              <a:ext uri="{FF2B5EF4-FFF2-40B4-BE49-F238E27FC236}">
                <a16:creationId xmlns:a16="http://schemas.microsoft.com/office/drawing/2014/main" id="{61E14266-54E7-9B9C-DCA5-F2126F94B48B}"/>
              </a:ext>
            </a:extLst>
          </p:cNvPr>
          <p:cNvSpPr/>
          <p:nvPr/>
        </p:nvSpPr>
        <p:spPr>
          <a:xfrm>
            <a:off x="9955036" y="749675"/>
            <a:ext cx="1793897" cy="341454"/>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Content Counts</a:t>
            </a:r>
          </a:p>
        </p:txBody>
      </p:sp>
      <p:sp>
        <p:nvSpPr>
          <p:cNvPr id="36" name="Rectangle 35">
            <a:extLst>
              <a:ext uri="{FF2B5EF4-FFF2-40B4-BE49-F238E27FC236}">
                <a16:creationId xmlns:a16="http://schemas.microsoft.com/office/drawing/2014/main" id="{788585EC-D1D5-5802-66D4-D902AE9CD416}"/>
              </a:ext>
            </a:extLst>
          </p:cNvPr>
          <p:cNvSpPr/>
          <p:nvPr/>
        </p:nvSpPr>
        <p:spPr>
          <a:xfrm>
            <a:off x="6993393" y="749675"/>
            <a:ext cx="2591063" cy="341454"/>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Ad-Supported Streaming in Focus</a:t>
            </a:r>
          </a:p>
        </p:txBody>
      </p:sp>
      <p:sp>
        <p:nvSpPr>
          <p:cNvPr id="38" name="Rectangle 37">
            <a:extLst>
              <a:ext uri="{FF2B5EF4-FFF2-40B4-BE49-F238E27FC236}">
                <a16:creationId xmlns:a16="http://schemas.microsoft.com/office/drawing/2014/main" id="{5785F202-EDA9-3E1A-0749-08675C97ADA7}"/>
              </a:ext>
            </a:extLst>
          </p:cNvPr>
          <p:cNvSpPr/>
          <p:nvPr/>
        </p:nvSpPr>
        <p:spPr>
          <a:xfrm>
            <a:off x="443068" y="749675"/>
            <a:ext cx="3067903" cy="341454"/>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Streaming Audience Behaviors &amp; Attitudes</a:t>
            </a:r>
          </a:p>
        </p:txBody>
      </p:sp>
      <p:cxnSp>
        <p:nvCxnSpPr>
          <p:cNvPr id="40" name="Straight Arrow Connector 39">
            <a:extLst>
              <a:ext uri="{FF2B5EF4-FFF2-40B4-BE49-F238E27FC236}">
                <a16:creationId xmlns:a16="http://schemas.microsoft.com/office/drawing/2014/main" id="{EA4B7F72-5209-708D-F218-8743EA1F0F0F}"/>
              </a:ext>
            </a:extLst>
          </p:cNvPr>
          <p:cNvCxnSpPr>
            <a:cxnSpLocks/>
          </p:cNvCxnSpPr>
          <p:nvPr/>
        </p:nvCxnSpPr>
        <p:spPr>
          <a:xfrm>
            <a:off x="6673820"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8CE37DA-3F39-CEAA-034B-066948E5F70B}"/>
              </a:ext>
            </a:extLst>
          </p:cNvPr>
          <p:cNvCxnSpPr>
            <a:cxnSpLocks/>
          </p:cNvCxnSpPr>
          <p:nvPr/>
        </p:nvCxnSpPr>
        <p:spPr>
          <a:xfrm>
            <a:off x="9635465"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03D325A-2A5D-6DE7-33D7-F0945FE4D258}"/>
              </a:ext>
            </a:extLst>
          </p:cNvPr>
          <p:cNvCxnSpPr>
            <a:cxnSpLocks/>
          </p:cNvCxnSpPr>
          <p:nvPr/>
        </p:nvCxnSpPr>
        <p:spPr>
          <a:xfrm>
            <a:off x="3561980" y="920402"/>
            <a:ext cx="268564" cy="0"/>
          </a:xfrm>
          <a:prstGeom prst="straightConnector1">
            <a:avLst/>
          </a:prstGeom>
          <a:ln w="38100">
            <a:solidFill>
              <a:srgbClr val="FF6E3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hlinkClick r:id="rId17" action="ppaction://hlinksldjump"/>
            <a:extLst>
              <a:ext uri="{FF2B5EF4-FFF2-40B4-BE49-F238E27FC236}">
                <a16:creationId xmlns:a16="http://schemas.microsoft.com/office/drawing/2014/main" id="{90700C8A-4190-DE59-D190-47E4E9016723}"/>
              </a:ext>
            </a:extLst>
          </p:cNvPr>
          <p:cNvSpPr/>
          <p:nvPr/>
        </p:nvSpPr>
        <p:spPr>
          <a:xfrm>
            <a:off x="5090220" y="2638356"/>
            <a:ext cx="22465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More consumers are streaming directly on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smart TVs</a:t>
            </a:r>
          </a:p>
        </p:txBody>
      </p:sp>
      <p:sp>
        <p:nvSpPr>
          <p:cNvPr id="49" name="Rectangle 48">
            <a:hlinkClick r:id="rId18" action="ppaction://hlinksldjump"/>
            <a:extLst>
              <a:ext uri="{FF2B5EF4-FFF2-40B4-BE49-F238E27FC236}">
                <a16:creationId xmlns:a16="http://schemas.microsoft.com/office/drawing/2014/main" id="{4DC1560F-8D2C-5FD0-BF84-4B228576F046}"/>
              </a:ext>
            </a:extLst>
          </p:cNvPr>
          <p:cNvSpPr/>
          <p:nvPr/>
        </p:nvSpPr>
        <p:spPr>
          <a:xfrm>
            <a:off x="7600774" y="2638356"/>
            <a:ext cx="1971775" cy="461665"/>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Smart TV apps are viewers’ go-to</a:t>
            </a:r>
          </a:p>
        </p:txBody>
      </p:sp>
      <p:sp>
        <p:nvSpPr>
          <p:cNvPr id="152" name="Rectangle 151">
            <a:hlinkClick r:id="rId19" action="ppaction://hlinksldjump"/>
            <a:extLst>
              <a:ext uri="{FF2B5EF4-FFF2-40B4-BE49-F238E27FC236}">
                <a16:creationId xmlns:a16="http://schemas.microsoft.com/office/drawing/2014/main" id="{E117A8A8-3399-496E-E0A0-3E489E43BEFB}"/>
              </a:ext>
            </a:extLst>
          </p:cNvPr>
          <p:cNvSpPr/>
          <p:nvPr/>
        </p:nvSpPr>
        <p:spPr>
          <a:xfrm>
            <a:off x="7408741" y="3675679"/>
            <a:ext cx="2364143"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Ad-supported streaming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now reaches nine out of 10 streaming adults</a:t>
            </a:r>
          </a:p>
        </p:txBody>
      </p:sp>
      <p:sp>
        <p:nvSpPr>
          <p:cNvPr id="57" name="Rectangle 56">
            <a:hlinkClick r:id="rId20" action="ppaction://hlinksldjump"/>
            <a:extLst>
              <a:ext uri="{FF2B5EF4-FFF2-40B4-BE49-F238E27FC236}">
                <a16:creationId xmlns:a16="http://schemas.microsoft.com/office/drawing/2014/main" id="{2550FCE6-DC1D-E357-DB6A-06D3244EC24B}"/>
              </a:ext>
            </a:extLst>
          </p:cNvPr>
          <p:cNvSpPr/>
          <p:nvPr/>
        </p:nvSpPr>
        <p:spPr>
          <a:xfrm>
            <a:off x="359938" y="3675679"/>
            <a:ext cx="218096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The number of streaming apps used on smart TV has leveled off recently</a:t>
            </a:r>
          </a:p>
        </p:txBody>
      </p:sp>
      <p:sp>
        <p:nvSpPr>
          <p:cNvPr id="37" name="Rectangle 36">
            <a:hlinkClick r:id="rId21" action="ppaction://hlinksldjump"/>
            <a:extLst>
              <a:ext uri="{FF2B5EF4-FFF2-40B4-BE49-F238E27FC236}">
                <a16:creationId xmlns:a16="http://schemas.microsoft.com/office/drawing/2014/main" id="{D026253C-D676-AFFC-FA27-8304509C5495}"/>
              </a:ext>
            </a:extLst>
          </p:cNvPr>
          <p:cNvSpPr/>
          <p:nvPr/>
        </p:nvSpPr>
        <p:spPr>
          <a:xfrm>
            <a:off x="5089877" y="3675679"/>
            <a:ext cx="2247248"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Multiscreen TV streaming services, in all their forms,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are ubiquitous</a:t>
            </a:r>
          </a:p>
        </p:txBody>
      </p:sp>
      <p:sp>
        <p:nvSpPr>
          <p:cNvPr id="45" name="Rectangle 44">
            <a:hlinkClick r:id="rId22" action="ppaction://hlinksldjump"/>
            <a:extLst>
              <a:ext uri="{FF2B5EF4-FFF2-40B4-BE49-F238E27FC236}">
                <a16:creationId xmlns:a16="http://schemas.microsoft.com/office/drawing/2014/main" id="{D0B1F8CF-33CF-B673-0C9B-F58C7DA73BBC}"/>
              </a:ext>
            </a:extLst>
          </p:cNvPr>
          <p:cNvSpPr/>
          <p:nvPr/>
        </p:nvSpPr>
        <p:spPr>
          <a:xfrm>
            <a:off x="5115603" y="4736722"/>
            <a:ext cx="21883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Ad tiers are now driving new subscription sign-ups </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hlinkClick r:id="rId23" action="ppaction://hlinksldjump"/>
            <a:extLst>
              <a:ext uri="{FF2B5EF4-FFF2-40B4-BE49-F238E27FC236}">
                <a16:creationId xmlns:a16="http://schemas.microsoft.com/office/drawing/2014/main" id="{1CCA8666-4A8C-9B4E-7F28-6FB125A49975}"/>
              </a:ext>
            </a:extLst>
          </p:cNvPr>
          <p:cNvSpPr/>
          <p:nvPr/>
        </p:nvSpPr>
        <p:spPr>
          <a:xfrm>
            <a:off x="7512359" y="4736722"/>
            <a:ext cx="2148605"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FAST has increased its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scale as viewership becomes more habitual</a:t>
            </a:r>
          </a:p>
        </p:txBody>
      </p:sp>
      <p:sp>
        <p:nvSpPr>
          <p:cNvPr id="47" name="Rectangle 46">
            <a:hlinkClick r:id="rId24" action="ppaction://hlinksldjump"/>
            <a:extLst>
              <a:ext uri="{FF2B5EF4-FFF2-40B4-BE49-F238E27FC236}">
                <a16:creationId xmlns:a16="http://schemas.microsoft.com/office/drawing/2014/main" id="{0654F5F0-DE9C-37B1-99AE-49A4A066A2A9}"/>
              </a:ext>
            </a:extLst>
          </p:cNvPr>
          <p:cNvSpPr/>
          <p:nvPr/>
        </p:nvSpPr>
        <p:spPr>
          <a:xfrm>
            <a:off x="377988" y="5789778"/>
            <a:ext cx="2162912"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Retail media spending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on CTV platforms is expanding</a:t>
            </a:r>
          </a:p>
        </p:txBody>
      </p:sp>
      <p:sp>
        <p:nvSpPr>
          <p:cNvPr id="50" name="TextBox 49">
            <a:hlinkClick r:id="rId25" action="ppaction://hlinksldjump"/>
            <a:extLst>
              <a:ext uri="{FF2B5EF4-FFF2-40B4-BE49-F238E27FC236}">
                <a16:creationId xmlns:a16="http://schemas.microsoft.com/office/drawing/2014/main" id="{A1A634BB-FBEC-9F93-2111-F5177A183079}"/>
              </a:ext>
            </a:extLst>
          </p:cNvPr>
          <p:cNvSpPr txBox="1"/>
          <p:nvPr/>
        </p:nvSpPr>
        <p:spPr>
          <a:xfrm>
            <a:off x="2636779" y="5789778"/>
            <a:ext cx="2385023"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Audiences enjoy a mix of network-produced shows, movies &amp; streaming originals</a:t>
            </a:r>
          </a:p>
        </p:txBody>
      </p:sp>
      <p:sp>
        <p:nvSpPr>
          <p:cNvPr id="126" name="Rectangle 125">
            <a:hlinkClick r:id="rId26" action="ppaction://hlinksldjump"/>
            <a:extLst>
              <a:ext uri="{FF2B5EF4-FFF2-40B4-BE49-F238E27FC236}">
                <a16:creationId xmlns:a16="http://schemas.microsoft.com/office/drawing/2014/main" id="{CE63458B-EFDF-D170-092C-75E9DC0284BE}"/>
              </a:ext>
            </a:extLst>
          </p:cNvPr>
          <p:cNvSpPr/>
          <p:nvPr/>
        </p:nvSpPr>
        <p:spPr>
          <a:xfrm>
            <a:off x="5112311" y="5789778"/>
            <a:ext cx="2191671"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As share of time spent increases so does share </a:t>
            </a:r>
            <a:b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of content spend</a:t>
            </a:r>
          </a:p>
        </p:txBody>
      </p:sp>
      <p:sp>
        <p:nvSpPr>
          <p:cNvPr id="69" name="Rectangle 68">
            <a:hlinkClick r:id="rId27" action="ppaction://hlinksldjump"/>
            <a:extLst>
              <a:ext uri="{FF2B5EF4-FFF2-40B4-BE49-F238E27FC236}">
                <a16:creationId xmlns:a16="http://schemas.microsoft.com/office/drawing/2014/main" id="{7D7D4EDE-C2F8-E739-850C-0BF8549750C0}"/>
              </a:ext>
            </a:extLst>
          </p:cNvPr>
          <p:cNvSpPr/>
          <p:nvPr/>
        </p:nvSpPr>
        <p:spPr>
          <a:xfrm>
            <a:off x="7496181" y="5789778"/>
            <a:ext cx="2180960" cy="646331"/>
          </a:xfrm>
          <a:prstGeom prst="rect">
            <a:avLst/>
          </a:prstGeom>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Live sports drive engagement on streaming platforms</a:t>
            </a:r>
          </a:p>
        </p:txBody>
      </p:sp>
      <p:sp>
        <p:nvSpPr>
          <p:cNvPr id="46" name="TextBox 45">
            <a:hlinkClick r:id="rId28" action="ppaction://hlinksldjump"/>
            <a:extLst>
              <a:ext uri="{FF2B5EF4-FFF2-40B4-BE49-F238E27FC236}">
                <a16:creationId xmlns:a16="http://schemas.microsoft.com/office/drawing/2014/main" id="{83356740-1536-DE90-6CAA-79C877599C59}"/>
              </a:ext>
            </a:extLst>
          </p:cNvPr>
          <p:cNvSpPr txBox="1"/>
          <p:nvPr/>
        </p:nvSpPr>
        <p:spPr>
          <a:xfrm>
            <a:off x="2745188" y="3675679"/>
            <a:ext cx="2172945" cy="646331"/>
          </a:xfrm>
          <a:prstGeom prst="rect">
            <a:avLst/>
          </a:prstGeom>
          <a:no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Viewers are becoming more selective with using streaming services</a:t>
            </a:r>
          </a:p>
        </p:txBody>
      </p:sp>
    </p:spTree>
    <p:extLst>
      <p:ext uri="{BB962C8B-B14F-4D97-AF65-F5344CB8AC3E}">
        <p14:creationId xmlns:p14="http://schemas.microsoft.com/office/powerpoint/2010/main" val="1692753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2E1D-99A7-6E11-0BAA-BB966B26CCE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07C30A6-DBEC-CEF9-6E1A-7E956232AD17}"/>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pic>
        <p:nvPicPr>
          <p:cNvPr id="5" name="Picture 4">
            <a:extLst>
              <a:ext uri="{FF2B5EF4-FFF2-40B4-BE49-F238E27FC236}">
                <a16:creationId xmlns:a16="http://schemas.microsoft.com/office/drawing/2014/main" id="{C69BF183-22D2-5771-DEAF-14A9C32FA3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0A451657-CC1F-8CAD-03EE-F6656022D00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65648A3-4BE2-8002-B76F-BC3F0A39EB4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688DD8B6-27BE-8CA9-A7A0-1205168DE9D6}"/>
              </a:ext>
            </a:extLst>
          </p:cNvPr>
          <p:cNvSpPr/>
          <p:nvPr/>
        </p:nvSpPr>
        <p:spPr>
          <a:xfrm>
            <a:off x="5762873" y="256724"/>
            <a:ext cx="6313170" cy="6032421"/>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000" b="1">
                <a:solidFill>
                  <a:srgbClr val="ED3C8D"/>
                </a:solidFill>
                <a:latin typeface="Helvetica" panose="020B0604020202020204" pitchFamily="2" charset="0"/>
                <a:cs typeface="Helvetica" panose="020B0604020202020204" pitchFamily="34" charset="0"/>
              </a:rPr>
              <a:t>The ‘mainstreaming’ of streaming is creating more opportunities for investment in premium video</a:t>
            </a:r>
          </a:p>
          <a:p>
            <a:pPr marR="0" lvl="0" algn="l" defTabSz="914400" rtl="0" eaLnBrk="1" fontAlgn="auto" latinLnBrk="0" hangingPunct="1">
              <a:lnSpc>
                <a:spcPct val="100000"/>
              </a:lnSpc>
              <a:spcBef>
                <a:spcPts val="0"/>
              </a:spcBef>
              <a:spcAft>
                <a:spcPts val="0"/>
              </a:spcAft>
              <a:buClrTx/>
              <a:buSzTx/>
              <a:tabLst/>
              <a:defRPr/>
            </a:pPr>
            <a:endParaRPr lang="en-US">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2" charset="0"/>
                <a:cs typeface="Helvetica" panose="020B0604020202020204" pitchFamily="34" charset="0"/>
              </a:rPr>
              <a:t>As streaming reshapes consumer perceptions of TV, more marketers are shifting ad spend across premium video platforms to follow evolving viewer behaviors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2" charset="0"/>
                <a:cs typeface="Helvetica" panose="020B0604020202020204" pitchFamily="34" charset="0"/>
              </a:rPr>
              <a:t>While audiences are streamlining their streaming services </a:t>
            </a:r>
            <a:br>
              <a:rPr lang="en-US" sz="1600">
                <a:solidFill>
                  <a:srgbClr val="1B1464"/>
                </a:solidFill>
                <a:latin typeface="Helvetica" panose="020B0604020202020204" pitchFamily="2" charset="0"/>
                <a:cs typeface="Helvetica" panose="020B0604020202020204" pitchFamily="34" charset="0"/>
              </a:rPr>
            </a:br>
            <a:r>
              <a:rPr lang="en-US" sz="1600">
                <a:solidFill>
                  <a:srgbClr val="1B1464"/>
                </a:solidFill>
                <a:latin typeface="Helvetica" panose="020B0604020202020204" pitchFamily="2" charset="0"/>
                <a:cs typeface="Helvetica" panose="020B0604020202020204" pitchFamily="34" charset="0"/>
              </a:rPr>
              <a:t>and becoming more intentional with how they consume content, multiscreen TV platforms have collectively reached near-ubiquity across key demos which creates many cross-platform opportunities for brands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2" charset="0"/>
                <a:cs typeface="Helvetica" panose="020B0604020202020204" pitchFamily="34" charset="0"/>
              </a:rPr>
              <a:t>The pendulum for new streaming subscriptions has swung towards ad-supported tiers which creates greater scale for brands to reach highly engaged audiences, especially through innovative ad executions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2" charset="0"/>
                <a:cs typeface="Helvetica" panose="020B0604020202020204" pitchFamily="34" charset="0"/>
              </a:rPr>
              <a:t>Viewers gravitate towards services that provide, and invest in, high quality content - such as acquired libraries, originals and live sports – which highlights the need for marketers to partner with premium video platforms to ensure this pipeline continues</a:t>
            </a:r>
          </a:p>
        </p:txBody>
      </p:sp>
      <p:sp>
        <p:nvSpPr>
          <p:cNvPr id="10" name="Rectangle 9">
            <a:extLst>
              <a:ext uri="{FF2B5EF4-FFF2-40B4-BE49-F238E27FC236}">
                <a16:creationId xmlns:a16="http://schemas.microsoft.com/office/drawing/2014/main" id="{6E47891D-3C3C-3B27-D6BD-FD292B79ADB1}"/>
              </a:ext>
            </a:extLst>
          </p:cNvPr>
          <p:cNvSpPr/>
          <p:nvPr/>
        </p:nvSpPr>
        <p:spPr>
          <a:xfrm>
            <a:off x="272957"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Key Marketer Takeaways</a:t>
            </a:r>
          </a:p>
        </p:txBody>
      </p:sp>
    </p:spTree>
    <p:extLst>
      <p:ext uri="{BB962C8B-B14F-4D97-AF65-F5344CB8AC3E}">
        <p14:creationId xmlns:p14="http://schemas.microsoft.com/office/powerpoint/2010/main" val="523815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62172A-6145-8DDC-7C8A-33F577277B13}"/>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53" name="Rectangle 52">
            <a:extLst>
              <a:ext uri="{FF2B5EF4-FFF2-40B4-BE49-F238E27FC236}">
                <a16:creationId xmlns:a16="http://schemas.microsoft.com/office/drawing/2014/main" id="{C2B422BA-B563-997E-7AF1-1A4C8656C115}"/>
              </a:ext>
            </a:extLst>
          </p:cNvPr>
          <p:cNvSpPr/>
          <p:nvPr/>
        </p:nvSpPr>
        <p:spPr>
          <a:xfrm>
            <a:off x="155150" y="3564399"/>
            <a:ext cx="5637951" cy="24314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white"/>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2000" b="1" i="0" u="none" strike="noStrike" kern="1200" cap="none" spc="0" normalizeH="0" baseline="0" noProof="0">
                <a:ln>
                  <a:noFill/>
                </a:ln>
                <a:solidFill>
                  <a:srgbClr val="00C3F6"/>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Streaming Video Resources Hub</a:t>
            </a:r>
            <a:r>
              <a:rPr kumimoji="0" lang="en-US" sz="2000" b="1" i="0" u="none" strike="noStrike" kern="1200" cap="none" spc="0" normalizeH="0" baseline="0" noProof="0">
                <a:ln>
                  <a:noFill/>
                </a:ln>
                <a:solidFill>
                  <a:srgbClr val="00C3F6"/>
                </a:solidFill>
                <a:effectLst/>
                <a:uLnTx/>
                <a:uFillTx/>
                <a:latin typeface="Helvetica" pitchFamily="2" charset="0"/>
                <a:ea typeface="+mn-ea"/>
                <a:cs typeface="+mn-cs"/>
              </a:rPr>
              <a:t> </a:t>
            </a:r>
            <a:br>
              <a:rPr kumimoji="0" lang="en-US" sz="2000" b="1" i="0" u="none" strike="noStrike" kern="1200" cap="none" spc="0" normalizeH="0" baseline="0" noProof="0">
                <a:ln>
                  <a:noFill/>
                </a:ln>
                <a:solidFill>
                  <a:srgbClr val="00C3F6"/>
                </a:solidFill>
                <a:effectLst/>
                <a:uLnTx/>
                <a:uFillTx/>
                <a:latin typeface="Helvetica" pitchFamily="2" charset="0"/>
                <a:ea typeface="+mn-ea"/>
                <a:cs typeface="+mn-cs"/>
              </a:rPr>
            </a:b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for the latest consumption stats, trends and advertising opportunities.</a:t>
            </a:r>
          </a:p>
        </p:txBody>
      </p:sp>
      <p:pic>
        <p:nvPicPr>
          <p:cNvPr id="3" name="Picture 2">
            <a:extLst>
              <a:ext uri="{FF2B5EF4-FFF2-40B4-BE49-F238E27FC236}">
                <a16:creationId xmlns:a16="http://schemas.microsoft.com/office/drawing/2014/main" id="{F5293CB1-64A8-D00F-619F-A8CCA1012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6770" y="523"/>
            <a:ext cx="1065229" cy="620281"/>
          </a:xfrm>
          <a:prstGeom prst="rect">
            <a:avLst/>
          </a:prstGeom>
        </p:spPr>
      </p:pic>
      <p:pic>
        <p:nvPicPr>
          <p:cNvPr id="7" name="Picture 6">
            <a:extLst>
              <a:ext uri="{FF2B5EF4-FFF2-40B4-BE49-F238E27FC236}">
                <a16:creationId xmlns:a16="http://schemas.microsoft.com/office/drawing/2014/main" id="{56E7A918-2B19-842A-AE56-830B1DBB6F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4B90B14F-E25D-2613-A4A8-CB80F900F6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034E066-E88D-62A6-3F24-4DF9741DD8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A9BA0EC7-0CB7-795D-3256-C56A28F7B6DB}"/>
              </a:ext>
            </a:extLst>
          </p:cNvPr>
          <p:cNvSpPr/>
          <p:nvPr/>
        </p:nvSpPr>
        <p:spPr>
          <a:xfrm>
            <a:off x="6426239" y="60254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5"/>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139B5848-A43D-002C-9B06-548B9DC2857D}"/>
              </a:ext>
            </a:extLst>
          </p:cNvPr>
          <p:cNvGrpSpPr/>
          <p:nvPr/>
        </p:nvGrpSpPr>
        <p:grpSpPr>
          <a:xfrm>
            <a:off x="2783405" y="682222"/>
            <a:ext cx="2719496" cy="744993"/>
            <a:chOff x="198561" y="542425"/>
            <a:chExt cx="2102620" cy="744993"/>
          </a:xfrm>
        </p:grpSpPr>
        <p:sp>
          <p:nvSpPr>
            <p:cNvPr id="27" name="TextBox 26">
              <a:hlinkClick r:id="rId6"/>
              <a:extLst>
                <a:ext uri="{FF2B5EF4-FFF2-40B4-BE49-F238E27FC236}">
                  <a16:creationId xmlns:a16="http://schemas.microsoft.com/office/drawing/2014/main" id="{2FA2974D-CF24-A126-749B-AADA76357F6F}"/>
                </a:ext>
              </a:extLst>
            </p:cNvPr>
            <p:cNvSpPr txBox="1"/>
            <p:nvPr/>
          </p:nvSpPr>
          <p:spPr>
            <a:xfrm>
              <a:off x="198561" y="542425"/>
              <a:ext cx="17816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 Dixon</a:t>
              </a:r>
            </a:p>
          </p:txBody>
        </p:sp>
        <p:sp>
          <p:nvSpPr>
            <p:cNvPr id="28" name="TextBox 27">
              <a:hlinkClick r:id="rId6"/>
              <a:extLst>
                <a:ext uri="{FF2B5EF4-FFF2-40B4-BE49-F238E27FC236}">
                  <a16:creationId xmlns:a16="http://schemas.microsoft.com/office/drawing/2014/main" id="{8C2E50CF-532C-DEC3-F99B-340F2694AD6A}"/>
                </a:ext>
              </a:extLst>
            </p:cNvPr>
            <p:cNvSpPr txBox="1"/>
            <p:nvPr/>
          </p:nvSpPr>
          <p:spPr>
            <a:xfrm>
              <a:off x="198561" y="856531"/>
              <a:ext cx="2102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51122D70-DF92-8053-9ED8-B4C812D877DE}"/>
              </a:ext>
            </a:extLst>
          </p:cNvPr>
          <p:cNvGrpSpPr/>
          <p:nvPr/>
        </p:nvGrpSpPr>
        <p:grpSpPr>
          <a:xfrm>
            <a:off x="155150" y="682222"/>
            <a:ext cx="2433585" cy="744993"/>
            <a:chOff x="2529807" y="542425"/>
            <a:chExt cx="1962494" cy="744993"/>
          </a:xfrm>
        </p:grpSpPr>
        <p:sp>
          <p:nvSpPr>
            <p:cNvPr id="34" name="TextBox 33">
              <a:hlinkClick r:id="rId6"/>
              <a:extLst>
                <a:ext uri="{FF2B5EF4-FFF2-40B4-BE49-F238E27FC236}">
                  <a16:creationId xmlns:a16="http://schemas.microsoft.com/office/drawing/2014/main" id="{33BFC071-5134-D7C1-5D24-F82A7E295FE9}"/>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35" name="TextBox 34">
              <a:hlinkClick r:id="rId6"/>
              <a:extLst>
                <a:ext uri="{FF2B5EF4-FFF2-40B4-BE49-F238E27FC236}">
                  <a16:creationId xmlns:a16="http://schemas.microsoft.com/office/drawing/2014/main" id="{E3705D26-81C3-C4AB-2F4A-5F38DBB910B1}"/>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36" name="Group 35">
            <a:extLst>
              <a:ext uri="{FF2B5EF4-FFF2-40B4-BE49-F238E27FC236}">
                <a16:creationId xmlns:a16="http://schemas.microsoft.com/office/drawing/2014/main" id="{60A0632A-035F-9D4A-1AD5-058683445759}"/>
              </a:ext>
            </a:extLst>
          </p:cNvPr>
          <p:cNvGrpSpPr/>
          <p:nvPr/>
        </p:nvGrpSpPr>
        <p:grpSpPr>
          <a:xfrm>
            <a:off x="2783405" y="1539236"/>
            <a:ext cx="3261214" cy="743751"/>
            <a:chOff x="289382" y="1784888"/>
            <a:chExt cx="3261214" cy="743751"/>
          </a:xfrm>
        </p:grpSpPr>
        <p:sp>
          <p:nvSpPr>
            <p:cNvPr id="37" name="TextBox 36">
              <a:hlinkClick r:id="rId6"/>
              <a:extLst>
                <a:ext uri="{FF2B5EF4-FFF2-40B4-BE49-F238E27FC236}">
                  <a16:creationId xmlns:a16="http://schemas.microsoft.com/office/drawing/2014/main" id="{609767CD-D180-3DFF-ABBA-6F59E7ED9D64}"/>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TextBox 37">
              <a:hlinkClick r:id="rId6"/>
              <a:extLst>
                <a:ext uri="{FF2B5EF4-FFF2-40B4-BE49-F238E27FC236}">
                  <a16:creationId xmlns:a16="http://schemas.microsoft.com/office/drawing/2014/main" id="{577D8F44-BE94-C086-BFF3-807C1261703C}"/>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karolinag@thevab.com</a:t>
              </a:r>
            </a:p>
          </p:txBody>
        </p:sp>
      </p:grpSp>
      <p:grpSp>
        <p:nvGrpSpPr>
          <p:cNvPr id="39" name="Group 38">
            <a:extLst>
              <a:ext uri="{FF2B5EF4-FFF2-40B4-BE49-F238E27FC236}">
                <a16:creationId xmlns:a16="http://schemas.microsoft.com/office/drawing/2014/main" id="{8695BB57-97DF-3562-DBFA-7835CD80FDE1}"/>
              </a:ext>
            </a:extLst>
          </p:cNvPr>
          <p:cNvGrpSpPr/>
          <p:nvPr/>
        </p:nvGrpSpPr>
        <p:grpSpPr>
          <a:xfrm>
            <a:off x="155150" y="2436537"/>
            <a:ext cx="2304376" cy="743751"/>
            <a:chOff x="289383" y="1784888"/>
            <a:chExt cx="2304376" cy="743751"/>
          </a:xfrm>
        </p:grpSpPr>
        <p:sp>
          <p:nvSpPr>
            <p:cNvPr id="40" name="TextBox 39">
              <a:hlinkClick r:id="rId6"/>
              <a:extLst>
                <a:ext uri="{FF2B5EF4-FFF2-40B4-BE49-F238E27FC236}">
                  <a16:creationId xmlns:a16="http://schemas.microsoft.com/office/drawing/2014/main" id="{EACF81DE-95DB-EC3C-B3A3-0729E31015B0}"/>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Kaileen Cain</a:t>
              </a:r>
            </a:p>
          </p:txBody>
        </p:sp>
        <p:sp>
          <p:nvSpPr>
            <p:cNvPr id="41" name="TextBox 40">
              <a:hlinkClick r:id="rId6"/>
              <a:extLst>
                <a:ext uri="{FF2B5EF4-FFF2-40B4-BE49-F238E27FC236}">
                  <a16:creationId xmlns:a16="http://schemas.microsoft.com/office/drawing/2014/main" id="{30848907-2648-8757-3900-BE49BF64850D}"/>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kaileenc@thevab.com</a:t>
              </a:r>
            </a:p>
          </p:txBody>
        </p:sp>
      </p:grpSp>
      <p:sp>
        <p:nvSpPr>
          <p:cNvPr id="5" name="TextBox 4">
            <a:hlinkClick r:id="rId7"/>
            <a:extLst>
              <a:ext uri="{FF2B5EF4-FFF2-40B4-BE49-F238E27FC236}">
                <a16:creationId xmlns:a16="http://schemas.microsoft.com/office/drawing/2014/main" id="{94AB506D-3536-5E55-9258-977570069933}"/>
              </a:ext>
            </a:extLst>
          </p:cNvPr>
          <p:cNvSpPr txBox="1"/>
          <p:nvPr/>
        </p:nvSpPr>
        <p:spPr>
          <a:xfrm>
            <a:off x="9325482" y="5374485"/>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What it Means for Multiscreen TV and Why it Matters to Marketers</a:t>
            </a:r>
          </a:p>
        </p:txBody>
      </p:sp>
      <p:pic>
        <p:nvPicPr>
          <p:cNvPr id="6" name="Picture 5">
            <a:hlinkClick r:id="rId8"/>
            <a:extLst>
              <a:ext uri="{FF2B5EF4-FFF2-40B4-BE49-F238E27FC236}">
                <a16:creationId xmlns:a16="http://schemas.microsoft.com/office/drawing/2014/main" id="{AF07BB75-6038-1CDD-8D9A-307F0ECBD5A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338862" y="2216604"/>
            <a:ext cx="2231810" cy="1252728"/>
          </a:xfrm>
          <a:prstGeom prst="rect">
            <a:avLst/>
          </a:prstGeom>
          <a:ln>
            <a:solidFill>
              <a:srgbClr val="1B1464"/>
            </a:solidFill>
          </a:ln>
        </p:spPr>
      </p:pic>
      <p:pic>
        <p:nvPicPr>
          <p:cNvPr id="11" name="Picture 10">
            <a:hlinkClick r:id="rId7"/>
            <a:extLst>
              <a:ext uri="{FF2B5EF4-FFF2-40B4-BE49-F238E27FC236}">
                <a16:creationId xmlns:a16="http://schemas.microsoft.com/office/drawing/2014/main" id="{45DE500F-C09B-5CDC-EFD7-4AF7B62AB565}"/>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9321770" y="4105845"/>
            <a:ext cx="2236965" cy="1258293"/>
          </a:xfrm>
          <a:prstGeom prst="rect">
            <a:avLst/>
          </a:prstGeom>
          <a:ln>
            <a:solidFill>
              <a:srgbClr val="1B1464"/>
            </a:solidFill>
          </a:ln>
        </p:spPr>
      </p:pic>
      <p:sp>
        <p:nvSpPr>
          <p:cNvPr id="12" name="TextBox 11">
            <a:hlinkClick r:id="rId8"/>
            <a:extLst>
              <a:ext uri="{FF2B5EF4-FFF2-40B4-BE49-F238E27FC236}">
                <a16:creationId xmlns:a16="http://schemas.microsoft.com/office/drawing/2014/main" id="{50F41558-4365-63AE-E6A0-10131C7EEE66}"/>
              </a:ext>
            </a:extLst>
          </p:cNvPr>
          <p:cNvSpPr txBox="1"/>
          <p:nvPr/>
        </p:nvSpPr>
        <p:spPr>
          <a:xfrm>
            <a:off x="9246143" y="3488286"/>
            <a:ext cx="241724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Staying Current on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The Latest on Connected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Consumer Behaviors</a:t>
            </a:r>
          </a:p>
        </p:txBody>
      </p:sp>
      <p:sp>
        <p:nvSpPr>
          <p:cNvPr id="8" name="TextBox 7">
            <a:hlinkClick r:id="rId11"/>
            <a:extLst>
              <a:ext uri="{FF2B5EF4-FFF2-40B4-BE49-F238E27FC236}">
                <a16:creationId xmlns:a16="http://schemas.microsoft.com/office/drawing/2014/main" id="{701C680C-E357-3DB6-0042-F5D943B753AE}"/>
              </a:ext>
            </a:extLst>
          </p:cNvPr>
          <p:cNvSpPr txBox="1"/>
          <p:nvPr/>
        </p:nvSpPr>
        <p:spPr>
          <a:xfrm>
            <a:off x="6539481" y="3488947"/>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Recipe for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Six Key Ingredients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Stirring Growth in Streaming</a:t>
            </a:r>
          </a:p>
        </p:txBody>
      </p:sp>
      <p:pic>
        <p:nvPicPr>
          <p:cNvPr id="9" name="Picture 8">
            <a:hlinkClick r:id="rId11"/>
            <a:extLst>
              <a:ext uri="{FF2B5EF4-FFF2-40B4-BE49-F238E27FC236}">
                <a16:creationId xmlns:a16="http://schemas.microsoft.com/office/drawing/2014/main" id="{95726F6D-F9ED-02E4-020F-190C0DA35EB3}"/>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6539481" y="2227036"/>
            <a:ext cx="2229542" cy="1247646"/>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4" name="Picture 13">
            <a:hlinkClick r:id="rId14"/>
            <a:extLst>
              <a:ext uri="{FF2B5EF4-FFF2-40B4-BE49-F238E27FC236}">
                <a16:creationId xmlns:a16="http://schemas.microsoft.com/office/drawing/2014/main" id="{290E5EEE-07FD-7E7F-7C8F-E53F00E20DB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524969" y="4107508"/>
            <a:ext cx="2244054" cy="1263151"/>
          </a:xfrm>
          <a:prstGeom prst="rect">
            <a:avLst/>
          </a:prstGeom>
          <a:ln>
            <a:solidFill>
              <a:srgbClr val="1B1464"/>
            </a:solidFill>
          </a:ln>
        </p:spPr>
      </p:pic>
      <p:sp>
        <p:nvSpPr>
          <p:cNvPr id="15" name="TextBox 14">
            <a:hlinkClick r:id="rId14"/>
            <a:extLst>
              <a:ext uri="{FF2B5EF4-FFF2-40B4-BE49-F238E27FC236}">
                <a16:creationId xmlns:a16="http://schemas.microsoft.com/office/drawing/2014/main" id="{649A6CAA-C37E-33F1-C72F-C920F75B992B}"/>
              </a:ext>
            </a:extLst>
          </p:cNvPr>
          <p:cNvSpPr txBox="1"/>
          <p:nvPr/>
        </p:nvSpPr>
        <p:spPr>
          <a:xfrm>
            <a:off x="6468046" y="5384924"/>
            <a:ext cx="235790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Shortening the Path to Purchase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How </a:t>
            </a: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New Opportunities in Shoppable TV Are Igniting Viewer Engagement and Brand Performance</a:t>
            </a:r>
          </a:p>
        </p:txBody>
      </p:sp>
      <p:pic>
        <p:nvPicPr>
          <p:cNvPr id="16" name="Picture 15">
            <a:hlinkClick r:id="rId16"/>
            <a:extLst>
              <a:ext uri="{FF2B5EF4-FFF2-40B4-BE49-F238E27FC236}">
                <a16:creationId xmlns:a16="http://schemas.microsoft.com/office/drawing/2014/main" id="{AEDFDA26-841A-A0D0-E35F-34397AE763B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520273" y="312691"/>
            <a:ext cx="2258568" cy="1256591"/>
          </a:xfrm>
          <a:prstGeom prst="rect">
            <a:avLst/>
          </a:prstGeom>
          <a:ln>
            <a:solidFill>
              <a:srgbClr val="1B1464"/>
            </a:solidFill>
          </a:ln>
        </p:spPr>
      </p:pic>
      <p:pic>
        <p:nvPicPr>
          <p:cNvPr id="17" name="Picture 16">
            <a:hlinkClick r:id="rId18"/>
            <a:extLst>
              <a:ext uri="{FF2B5EF4-FFF2-40B4-BE49-F238E27FC236}">
                <a16:creationId xmlns:a16="http://schemas.microsoft.com/office/drawing/2014/main" id="{BEB34278-D091-71B3-984F-81CED20BDB90}"/>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325481" y="294292"/>
            <a:ext cx="2244056" cy="1262282"/>
          </a:xfrm>
          <a:prstGeom prst="rect">
            <a:avLst/>
          </a:prstGeom>
          <a:ln>
            <a:solidFill>
              <a:srgbClr val="1B1464"/>
            </a:solidFill>
          </a:ln>
        </p:spPr>
      </p:pic>
      <p:sp>
        <p:nvSpPr>
          <p:cNvPr id="18" name="TextBox 17">
            <a:hlinkClick r:id="rId18"/>
            <a:extLst>
              <a:ext uri="{FF2B5EF4-FFF2-40B4-BE49-F238E27FC236}">
                <a16:creationId xmlns:a16="http://schemas.microsoft.com/office/drawing/2014/main" id="{1D6E1FD9-E534-A858-0E9A-ABAEF5C78BAB}"/>
              </a:ext>
            </a:extLst>
          </p:cNvPr>
          <p:cNvSpPr txBox="1"/>
          <p:nvPr/>
        </p:nvSpPr>
        <p:spPr>
          <a:xfrm>
            <a:off x="9332738" y="1561909"/>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Advertising, Accelerated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An Update on 15 Streaming Trends That Are Impacting Marketing Plans</a:t>
            </a:r>
          </a:p>
        </p:txBody>
      </p:sp>
      <p:sp>
        <p:nvSpPr>
          <p:cNvPr id="19" name="TextBox 18">
            <a:hlinkClick r:id="rId16"/>
            <a:extLst>
              <a:ext uri="{FF2B5EF4-FFF2-40B4-BE49-F238E27FC236}">
                <a16:creationId xmlns:a16="http://schemas.microsoft.com/office/drawing/2014/main" id="{CBA46ADF-8A47-F959-06EF-F20BA10B17BA}"/>
              </a:ext>
            </a:extLst>
          </p:cNvPr>
          <p:cNvSpPr txBox="1"/>
          <p:nvPr/>
        </p:nvSpPr>
        <p:spPr>
          <a:xfrm>
            <a:off x="6211394" y="1580308"/>
            <a:ext cx="287632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Left To Your Own (Connected)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Examining How Consumers Are Embracing Smart Technology In Their Everyday Lives</a:t>
            </a:r>
          </a:p>
        </p:txBody>
      </p:sp>
      <p:grpSp>
        <p:nvGrpSpPr>
          <p:cNvPr id="20" name="Group 19">
            <a:extLst>
              <a:ext uri="{FF2B5EF4-FFF2-40B4-BE49-F238E27FC236}">
                <a16:creationId xmlns:a16="http://schemas.microsoft.com/office/drawing/2014/main" id="{083969E4-2D39-8219-D33C-56B96D1E82F3}"/>
              </a:ext>
            </a:extLst>
          </p:cNvPr>
          <p:cNvGrpSpPr/>
          <p:nvPr/>
        </p:nvGrpSpPr>
        <p:grpSpPr>
          <a:xfrm>
            <a:off x="155150" y="1539236"/>
            <a:ext cx="3261214" cy="743751"/>
            <a:chOff x="289382" y="1784888"/>
            <a:chExt cx="3261214" cy="743751"/>
          </a:xfrm>
        </p:grpSpPr>
        <p:sp>
          <p:nvSpPr>
            <p:cNvPr id="21" name="TextBox 20">
              <a:hlinkClick r:id="rId6"/>
              <a:extLst>
                <a:ext uri="{FF2B5EF4-FFF2-40B4-BE49-F238E27FC236}">
                  <a16:creationId xmlns:a16="http://schemas.microsoft.com/office/drawing/2014/main" id="{2D3A4B98-3B41-03F7-7C29-5A7BAC4418C2}"/>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Reed Kiely</a:t>
              </a:r>
            </a:p>
          </p:txBody>
        </p:sp>
        <p:sp>
          <p:nvSpPr>
            <p:cNvPr id="22" name="TextBox 21">
              <a:hlinkClick r:id="rId6"/>
              <a:extLst>
                <a:ext uri="{FF2B5EF4-FFF2-40B4-BE49-F238E27FC236}">
                  <a16:creationId xmlns:a16="http://schemas.microsoft.com/office/drawing/2014/main" id="{69BD3B86-24F3-1A18-2513-E3931AE83B94}"/>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reedk@thevab.com</a:t>
              </a:r>
            </a:p>
          </p:txBody>
        </p:sp>
      </p:grpSp>
    </p:spTree>
    <p:extLst>
      <p:ext uri="{BB962C8B-B14F-4D97-AF65-F5344CB8AC3E}">
        <p14:creationId xmlns:p14="http://schemas.microsoft.com/office/powerpoint/2010/main" val="133457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283314" cy="954107"/>
          </a:xfrm>
          <a:prstGeom prst="rect">
            <a:avLst/>
          </a:prstGeom>
          <a:noFill/>
        </p:spPr>
        <p:txBody>
          <a:bodyPr wrap="square" rtlCol="0">
            <a:spAutoFit/>
          </a:bodyPr>
          <a:lstStyle/>
          <a:p>
            <a:pPr marL="0" marR="0"/>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Streaming Audience Behaviors </a:t>
            </a:r>
            <a:b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br>
            <a:r>
              <a:rPr lang="en-US" sz="2800" b="1" kern="100">
                <a:solidFill>
                  <a:schemeClr val="bg1"/>
                </a:solidFill>
                <a:effectLst/>
                <a:latin typeface="Helvetica" panose="020B0403020202020204"/>
                <a:ea typeface="Aptos" panose="020B0004020202020204" pitchFamily="34" charset="0"/>
                <a:cs typeface="Times New Roman" panose="02020603050405020304" pitchFamily="18" charset="0"/>
              </a:rPr>
              <a:t>&amp; Attitudes</a:t>
            </a:r>
            <a:endParaRPr lang="en-US" sz="2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78AFE2-6164-C54B-B04F-D2B5DCD8EAD6}"/>
              </a:ext>
            </a:extLst>
          </p:cNvPr>
          <p:cNvSpPr txBox="1"/>
          <p:nvPr/>
        </p:nvSpPr>
        <p:spPr>
          <a:xfrm>
            <a:off x="484318" y="2297456"/>
            <a:ext cx="555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itchFamily="2" charset="0"/>
                <a:ea typeface="+mn-ea"/>
                <a:cs typeface="+mn-cs"/>
              </a:rPr>
              <a:t>1</a:t>
            </a:r>
          </a:p>
        </p:txBody>
      </p:sp>
      <p:pic>
        <p:nvPicPr>
          <p:cNvPr id="5" name="Picture 4">
            <a:extLst>
              <a:ext uri="{FF2B5EF4-FFF2-40B4-BE49-F238E27FC236}">
                <a16:creationId xmlns:a16="http://schemas.microsoft.com/office/drawing/2014/main" id="{8A5D8218-FE3E-4B9C-7CB1-FFE8D1C7D732}"/>
              </a:ext>
            </a:extLst>
          </p:cNvPr>
          <p:cNvPicPr>
            <a:picLocks noChangeAspect="1"/>
          </p:cNvPicPr>
          <p:nvPr/>
        </p:nvPicPr>
        <p:blipFill>
          <a:blip r:embed="rId2" cstate="print">
            <a:extLst>
              <a:ext uri="{28A0092B-C50C-407E-A947-70E740481C1C}">
                <a14:useLocalDpi xmlns:a14="http://schemas.microsoft.com/office/drawing/2010/main"/>
              </a:ext>
            </a:extLst>
          </a:blip>
          <a:srcRect l="-1"/>
          <a:stretch/>
        </p:blipFill>
        <p:spPr>
          <a:xfrm>
            <a:off x="1136041" y="1"/>
            <a:ext cx="11055959" cy="6468894"/>
          </a:xfrm>
          <a:prstGeom prst="rect">
            <a:avLst/>
          </a:prstGeom>
        </p:spPr>
      </p:pic>
    </p:spTree>
    <p:extLst>
      <p:ext uri="{BB962C8B-B14F-4D97-AF65-F5344CB8AC3E}">
        <p14:creationId xmlns:p14="http://schemas.microsoft.com/office/powerpoint/2010/main" val="387931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B536-6A70-0A1B-4BBF-7C72A4BFE97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F707FD2-C6D7-73DE-C9E4-4713D59746E1}"/>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CDC31955-E4D0-2249-2AA9-0AEB396FC267}"/>
              </a:ext>
            </a:extLst>
          </p:cNvPr>
          <p:cNvSpPr/>
          <p:nvPr/>
        </p:nvSpPr>
        <p:spPr>
          <a:xfrm>
            <a:off x="6205857" y="2450803"/>
            <a:ext cx="5834070" cy="3772576"/>
          </a:xfrm>
          <a:prstGeom prst="roundRect">
            <a:avLst/>
          </a:prstGeom>
          <a:solidFill>
            <a:schemeClr val="bg1"/>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216DE8C5-DEA3-5C32-910D-D255ABB29ADF}"/>
              </a:ext>
            </a:extLst>
          </p:cNvPr>
          <p:cNvSpPr/>
          <p:nvPr/>
        </p:nvSpPr>
        <p:spPr>
          <a:xfrm>
            <a:off x="205059" y="2450803"/>
            <a:ext cx="5834070" cy="3772576"/>
          </a:xfrm>
          <a:prstGeom prst="roundRect">
            <a:avLst/>
          </a:prstGeom>
          <a:solidFill>
            <a:schemeClr val="bg1"/>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677C12FC-C310-7E58-DED1-793A8D176BE0}"/>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4E9642-EFB9-36E0-B94F-F3D0BAD545AF}"/>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1</a:t>
            </a:r>
          </a:p>
        </p:txBody>
      </p:sp>
      <p:sp>
        <p:nvSpPr>
          <p:cNvPr id="4" name="Rectangle 3">
            <a:extLst>
              <a:ext uri="{FF2B5EF4-FFF2-40B4-BE49-F238E27FC236}">
                <a16:creationId xmlns:a16="http://schemas.microsoft.com/office/drawing/2014/main" id="{5907D6C7-2711-2C33-7431-0F52B270C7E4}"/>
              </a:ext>
            </a:extLst>
          </p:cNvPr>
          <p:cNvSpPr/>
          <p:nvPr/>
        </p:nvSpPr>
        <p:spPr>
          <a:xfrm>
            <a:off x="623073" y="427650"/>
            <a:ext cx="115474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Younger adults have a broader definition of what ‘TV’ means to them even as the prominence of the TV set increases within their criteria</a:t>
            </a:r>
          </a:p>
        </p:txBody>
      </p:sp>
      <p:sp>
        <p:nvSpPr>
          <p:cNvPr id="2" name="TextBox 1">
            <a:extLst>
              <a:ext uri="{FF2B5EF4-FFF2-40B4-BE49-F238E27FC236}">
                <a16:creationId xmlns:a16="http://schemas.microsoft.com/office/drawing/2014/main" id="{FBFE211F-153C-F298-64B8-D7EC0C3AAA84}"/>
              </a:ext>
            </a:extLst>
          </p:cNvPr>
          <p:cNvSpPr txBox="1"/>
          <p:nvPr/>
        </p:nvSpPr>
        <p:spPr>
          <a:xfrm>
            <a:off x="483207" y="6306650"/>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MRI-Simmons November 2022, November 2023 &amp; November 2024 Cord Evolution Study, A18+. Base = ‘Streamed in the past 12 months.’</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BFF61688-1ED5-7BBB-ADA5-7035C00AAA85}"/>
              </a:ext>
            </a:extLst>
          </p:cNvPr>
          <p:cNvSpPr txBox="1"/>
          <p:nvPr/>
        </p:nvSpPr>
        <p:spPr>
          <a:xfrm>
            <a:off x="2476284" y="1825959"/>
            <a:ext cx="723943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How do you personally define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video streamers who agree</a:t>
            </a:r>
          </a:p>
        </p:txBody>
      </p:sp>
      <p:sp>
        <p:nvSpPr>
          <p:cNvPr id="8" name="TextBox 7">
            <a:extLst>
              <a:ext uri="{FF2B5EF4-FFF2-40B4-BE49-F238E27FC236}">
                <a16:creationId xmlns:a16="http://schemas.microsoft.com/office/drawing/2014/main" id="{B7F320FD-FB03-C312-B451-A372167A443C}"/>
              </a:ext>
            </a:extLst>
          </p:cNvPr>
          <p:cNvSpPr txBox="1"/>
          <p:nvPr/>
        </p:nvSpPr>
        <p:spPr>
          <a:xfrm>
            <a:off x="503714" y="2600844"/>
            <a:ext cx="518055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 I can watch on my TV set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whether it’s </a:t>
            </a:r>
            <a:b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via streaming or cable, satellite, fiber optic’</a:t>
            </a:r>
          </a:p>
        </p:txBody>
      </p:sp>
      <p:sp>
        <p:nvSpPr>
          <p:cNvPr id="15" name="TextBox 14">
            <a:extLst>
              <a:ext uri="{FF2B5EF4-FFF2-40B4-BE49-F238E27FC236}">
                <a16:creationId xmlns:a16="http://schemas.microsoft.com/office/drawing/2014/main" id="{EB455ACC-BD1B-505D-EE0D-D92DC98E6AAB}"/>
              </a:ext>
            </a:extLst>
          </p:cNvPr>
          <p:cNvSpPr txBox="1"/>
          <p:nvPr/>
        </p:nvSpPr>
        <p:spPr>
          <a:xfrm>
            <a:off x="6507729" y="2600844"/>
            <a:ext cx="518055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 I can watch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on any device</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pic>
        <p:nvPicPr>
          <p:cNvPr id="39" name="Picture 38">
            <a:extLst>
              <a:ext uri="{FF2B5EF4-FFF2-40B4-BE49-F238E27FC236}">
                <a16:creationId xmlns:a16="http://schemas.microsoft.com/office/drawing/2014/main" id="{CCF55FB8-DE54-2BE4-3182-F69B43224C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3194F2D4-78A9-D81E-71BC-0C6071B6CD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755B3C30-1F07-6D2F-FEC3-4E4FEEB73E5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6" name="Chart 35">
            <a:extLst>
              <a:ext uri="{FF2B5EF4-FFF2-40B4-BE49-F238E27FC236}">
                <a16:creationId xmlns:a16="http://schemas.microsoft.com/office/drawing/2014/main" id="{9DF11FD0-9324-9AD8-7F61-AE310FA9E64A}"/>
              </a:ext>
            </a:extLst>
          </p:cNvPr>
          <p:cNvGraphicFramePr/>
          <p:nvPr>
            <p:extLst>
              <p:ext uri="{D42A27DB-BD31-4B8C-83A1-F6EECF244321}">
                <p14:modId xmlns:p14="http://schemas.microsoft.com/office/powerpoint/2010/main" val="420349244"/>
              </p:ext>
            </p:extLst>
          </p:nvPr>
        </p:nvGraphicFramePr>
        <p:xfrm>
          <a:off x="558925" y="5676002"/>
          <a:ext cx="5125345" cy="5435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E0F607AA-A714-003F-75DE-262BC31CBAC9}"/>
              </a:ext>
            </a:extLst>
          </p:cNvPr>
          <p:cNvGraphicFramePr/>
          <p:nvPr>
            <p:extLst>
              <p:ext uri="{D42A27DB-BD31-4B8C-83A1-F6EECF244321}">
                <p14:modId xmlns:p14="http://schemas.microsoft.com/office/powerpoint/2010/main" val="2390682934"/>
              </p:ext>
            </p:extLst>
          </p:nvPr>
        </p:nvGraphicFramePr>
        <p:xfrm>
          <a:off x="192430" y="3260657"/>
          <a:ext cx="5753356" cy="2704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D10AC6F7-ED8A-8471-BBE5-B739EBCD5E63}"/>
              </a:ext>
            </a:extLst>
          </p:cNvPr>
          <p:cNvGraphicFramePr/>
          <p:nvPr>
            <p:extLst>
              <p:ext uri="{D42A27DB-BD31-4B8C-83A1-F6EECF244321}">
                <p14:modId xmlns:p14="http://schemas.microsoft.com/office/powerpoint/2010/main" val="3039959187"/>
              </p:ext>
            </p:extLst>
          </p:nvPr>
        </p:nvGraphicFramePr>
        <p:xfrm>
          <a:off x="6246214" y="3259555"/>
          <a:ext cx="5753356" cy="2706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B67CE3A4-56E6-A5AF-954B-51DB7F845C44}"/>
              </a:ext>
            </a:extLst>
          </p:cNvPr>
          <p:cNvGraphicFramePr/>
          <p:nvPr>
            <p:extLst>
              <p:ext uri="{D42A27DB-BD31-4B8C-83A1-F6EECF244321}">
                <p14:modId xmlns:p14="http://schemas.microsoft.com/office/powerpoint/2010/main" val="1312890387"/>
              </p:ext>
            </p:extLst>
          </p:nvPr>
        </p:nvGraphicFramePr>
        <p:xfrm>
          <a:off x="6535334" y="5641675"/>
          <a:ext cx="5125345" cy="543549"/>
        </p:xfrm>
        <a:graphic>
          <a:graphicData uri="http://schemas.openxmlformats.org/drawingml/2006/chart">
            <c:chart xmlns:c="http://schemas.openxmlformats.org/drawingml/2006/chart" xmlns:r="http://schemas.openxmlformats.org/officeDocument/2006/relationships" r:id="rId7"/>
          </a:graphicData>
        </a:graphic>
      </p:graphicFrame>
      <p:pic>
        <p:nvPicPr>
          <p:cNvPr id="6" name="Picture 5" descr="A picture containing icon&#10;&#10;Description automatically generated">
            <a:extLst>
              <a:ext uri="{FF2B5EF4-FFF2-40B4-BE49-F238E27FC236}">
                <a16:creationId xmlns:a16="http://schemas.microsoft.com/office/drawing/2014/main" id="{2CF94F94-9CC3-4131-DB5A-F3C57C60A0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35805" y="3114273"/>
            <a:ext cx="516374" cy="516374"/>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373F4024-2739-2142-2603-6510E9EA31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669875" y="2922496"/>
            <a:ext cx="516374" cy="516374"/>
          </a:xfrm>
          <a:prstGeom prst="rect">
            <a:avLst/>
          </a:prstGeom>
        </p:spPr>
      </p:pic>
      <p:pic>
        <p:nvPicPr>
          <p:cNvPr id="9" name="Picture 8" descr="Icon&#10;&#10;Description automatically generated">
            <a:extLst>
              <a:ext uri="{FF2B5EF4-FFF2-40B4-BE49-F238E27FC236}">
                <a16:creationId xmlns:a16="http://schemas.microsoft.com/office/drawing/2014/main" id="{96EAEB5C-E169-8485-4D43-B83E29A4EB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16962" y="2922496"/>
            <a:ext cx="516374" cy="516374"/>
          </a:xfrm>
          <a:prstGeom prst="rect">
            <a:avLst/>
          </a:prstGeom>
        </p:spPr>
      </p:pic>
    </p:spTree>
    <p:extLst>
      <p:ext uri="{BB962C8B-B14F-4D97-AF65-F5344CB8AC3E}">
        <p14:creationId xmlns:p14="http://schemas.microsoft.com/office/powerpoint/2010/main" val="237839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5C1E-48A7-5620-34A1-D553C5195340}"/>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DF79F967-1198-21F6-0674-606BBCFF9259}"/>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AC16793-9BC3-C077-1B49-2FBD5144E89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2</a:t>
            </a:r>
          </a:p>
        </p:txBody>
      </p:sp>
      <p:sp>
        <p:nvSpPr>
          <p:cNvPr id="3" name="Rectangle 2">
            <a:extLst>
              <a:ext uri="{FF2B5EF4-FFF2-40B4-BE49-F238E27FC236}">
                <a16:creationId xmlns:a16="http://schemas.microsoft.com/office/drawing/2014/main" id="{40105CC2-0FC0-ABD5-FECF-8A77F93E7B26}"/>
              </a:ext>
            </a:extLst>
          </p:cNvPr>
          <p:cNvSpPr/>
          <p:nvPr/>
        </p:nvSpPr>
        <p:spPr>
          <a:xfrm>
            <a:off x="1" y="1765231"/>
            <a:ext cx="7447516" cy="4300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1AB0A5B-A347-6837-DAA1-9B0A28411E38}"/>
              </a:ext>
            </a:extLst>
          </p:cNvPr>
          <p:cNvSpPr txBox="1"/>
          <p:nvPr/>
        </p:nvSpPr>
        <p:spPr>
          <a:xfrm>
            <a:off x="516372" y="6115886"/>
            <a:ext cx="116541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EMARKETER, </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Pay TV Households &amp; Viewers, US</a:t>
            </a:r>
            <a:r>
              <a:rPr lang="en-US" sz="700" i="1">
                <a:solidFill>
                  <a:srgbClr val="1B1464"/>
                </a:solidFill>
                <a:latin typeface="Helvetica" panose="020B0604020202020204" pitchFamily="34" charset="0"/>
                <a:cs typeface="Helvetica" panose="020B0604020202020204" pitchFamily="34" charset="0"/>
              </a:rPr>
              <a:t>.</a:t>
            </a:r>
            <a:r>
              <a:rPr lang="en-US" sz="700">
                <a:solidFill>
                  <a:srgbClr val="1B1464"/>
                </a:solidFill>
                <a:latin typeface="Helvetica" panose="020B0604020202020204" pitchFamily="34" charset="0"/>
                <a:cs typeface="Helvetica" panose="020B0604020202020204" pitchFamily="34" charset="0"/>
              </a:rPr>
              <a:t>. Based on EMARKETER Forecast, October 2024.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Pay TV households are those with a subscription to a traditional or digital (vMVPD) pay TV service. Non-Pay-TV households are those without a subscription to a traditional or digital (vMVPD) pay TV service. Additional Note: Traditional pay TV services include cable, satellite, telecom and fiber operators, multiple system operators (MSOs), multichannel video programming distributors (MVPDs), and major TV broadcast and cable networks. Virtual multichannel video programming distributors (vMVPDs) are internet-delivered live TV services (e.g., Hulu + Live TV, Sling TV, YouTube TV). </a:t>
            </a:r>
            <a:r>
              <a:rPr lang="en-US" sz="700">
                <a:solidFill>
                  <a:srgbClr val="1B1464"/>
                </a:solidFill>
                <a:latin typeface="Helvetica" panose="020B0604020202020204" pitchFamily="34" charset="0"/>
                <a:cs typeface="Helvetica" panose="020B0604020202020204" pitchFamily="34" charset="0"/>
              </a:rPr>
              <a:t>*2025 data based on EMARKETER Forecast projection.</a:t>
            </a:r>
            <a:endParaRPr kumimoji="0" lang="fr-FR"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3EAF99EC-269C-D815-3DEF-C4E9ABDEC483}"/>
              </a:ext>
            </a:extLst>
          </p:cNvPr>
          <p:cNvSpPr/>
          <p:nvPr/>
        </p:nvSpPr>
        <p:spPr>
          <a:xfrm>
            <a:off x="623074" y="441443"/>
            <a:ext cx="115179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Non-pay TV HHs are projected to overtake total pay-TV HHs (including vMVPDs) during 2025 with nearly 70 million homes</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graphicFrame>
        <p:nvGraphicFramePr>
          <p:cNvPr id="8" name="Chart 7">
            <a:extLst>
              <a:ext uri="{FF2B5EF4-FFF2-40B4-BE49-F238E27FC236}">
                <a16:creationId xmlns:a16="http://schemas.microsoft.com/office/drawing/2014/main" id="{357D542B-2368-0E9B-B891-A03F41024A20}"/>
              </a:ext>
            </a:extLst>
          </p:cNvPr>
          <p:cNvGraphicFramePr/>
          <p:nvPr>
            <p:extLst>
              <p:ext uri="{D42A27DB-BD31-4B8C-83A1-F6EECF244321}">
                <p14:modId xmlns:p14="http://schemas.microsoft.com/office/powerpoint/2010/main" val="1539649683"/>
              </p:ext>
            </p:extLst>
          </p:nvPr>
        </p:nvGraphicFramePr>
        <p:xfrm>
          <a:off x="188033" y="2459882"/>
          <a:ext cx="7071452" cy="35228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AC24999-DAC6-0FE0-A782-D8B690FCD917}"/>
              </a:ext>
            </a:extLst>
          </p:cNvPr>
          <p:cNvSpPr txBox="1"/>
          <p:nvPr/>
        </p:nvSpPr>
        <p:spPr>
          <a:xfrm>
            <a:off x="344613" y="1877627"/>
            <a:ext cx="675829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Share of U.S. Pay TV vs. Non-Pay TV Households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Helvetica" panose="020B0604020202020204" pitchFamily="34" charset="0"/>
                <a:cs typeface="Helvetica" panose="020B0604020202020204" pitchFamily="34" charset="0"/>
              </a:rPr>
              <a:t>Pay-TV HH universe include vMVPDs</a:t>
            </a:r>
            <a:endParaRPr kumimoji="0" lang="en-US" sz="1100" i="1"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4BEB0580-4E12-7130-E2B9-E55EF55D8E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9D0F17B3-2CFD-3A2A-B2A1-6425595D9E3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F2DBBDF-B051-1FD3-9D35-B31C707EBE5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TextBox 12">
            <a:extLst>
              <a:ext uri="{FF2B5EF4-FFF2-40B4-BE49-F238E27FC236}">
                <a16:creationId xmlns:a16="http://schemas.microsoft.com/office/drawing/2014/main" id="{595A1CE6-B5CC-F60E-1833-BCB7E4B90AFC}"/>
              </a:ext>
            </a:extLst>
          </p:cNvPr>
          <p:cNvSpPr txBox="1"/>
          <p:nvPr/>
        </p:nvSpPr>
        <p:spPr>
          <a:xfrm>
            <a:off x="1073425" y="3553469"/>
            <a:ext cx="287241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403020202020204" pitchFamily="34" charset="0"/>
              </a:rPr>
              <a:t>65.0</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MM HHs</a:t>
            </a:r>
          </a:p>
        </p:txBody>
      </p:sp>
      <p:sp>
        <p:nvSpPr>
          <p:cNvPr id="15" name="TextBox 14">
            <a:extLst>
              <a:ext uri="{FF2B5EF4-FFF2-40B4-BE49-F238E27FC236}">
                <a16:creationId xmlns:a16="http://schemas.microsoft.com/office/drawing/2014/main" id="{C62DA33D-0BCF-FD31-7AFE-908DEB73775B}"/>
              </a:ext>
            </a:extLst>
          </p:cNvPr>
          <p:cNvSpPr txBox="1"/>
          <p:nvPr/>
        </p:nvSpPr>
        <p:spPr>
          <a:xfrm>
            <a:off x="4007457" y="3546185"/>
            <a:ext cx="309373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69.9MM HHs</a:t>
            </a:r>
          </a:p>
        </p:txBody>
      </p:sp>
      <p:sp>
        <p:nvSpPr>
          <p:cNvPr id="16" name="TextBox 15">
            <a:extLst>
              <a:ext uri="{FF2B5EF4-FFF2-40B4-BE49-F238E27FC236}">
                <a16:creationId xmlns:a16="http://schemas.microsoft.com/office/drawing/2014/main" id="{A3DBBA56-D94E-D1CF-A3A7-6D7352017A70}"/>
              </a:ext>
            </a:extLst>
          </p:cNvPr>
          <p:cNvSpPr txBox="1"/>
          <p:nvPr/>
        </p:nvSpPr>
        <p:spPr>
          <a:xfrm>
            <a:off x="1073425" y="4617440"/>
            <a:ext cx="3093733" cy="272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69.5MM HHs</a:t>
            </a:r>
          </a:p>
        </p:txBody>
      </p:sp>
      <p:sp>
        <p:nvSpPr>
          <p:cNvPr id="17" name="TextBox 16">
            <a:extLst>
              <a:ext uri="{FF2B5EF4-FFF2-40B4-BE49-F238E27FC236}">
                <a16:creationId xmlns:a16="http://schemas.microsoft.com/office/drawing/2014/main" id="{36F07AEA-85B4-F565-4276-4F49CC9BB1E7}"/>
              </a:ext>
            </a:extLst>
          </p:cNvPr>
          <p:cNvSpPr txBox="1"/>
          <p:nvPr/>
        </p:nvSpPr>
        <p:spPr>
          <a:xfrm>
            <a:off x="4214191" y="4617440"/>
            <a:ext cx="2887000" cy="272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403020202020204" pitchFamily="34" charset="0"/>
              </a:rPr>
              <a:t>64.3</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MM HHs</a:t>
            </a:r>
          </a:p>
        </p:txBody>
      </p:sp>
      <p:sp>
        <p:nvSpPr>
          <p:cNvPr id="18" name="TextBox 17">
            <a:extLst>
              <a:ext uri="{FF2B5EF4-FFF2-40B4-BE49-F238E27FC236}">
                <a16:creationId xmlns:a16="http://schemas.microsoft.com/office/drawing/2014/main" id="{4723AB0D-69F8-00DA-7A52-129D8816F443}"/>
              </a:ext>
            </a:extLst>
          </p:cNvPr>
          <p:cNvSpPr txBox="1"/>
          <p:nvPr/>
        </p:nvSpPr>
        <p:spPr>
          <a:xfrm>
            <a:off x="1079949" y="5658498"/>
            <a:ext cx="341253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75.2MM HHs</a:t>
            </a:r>
          </a:p>
        </p:txBody>
      </p:sp>
      <p:sp>
        <p:nvSpPr>
          <p:cNvPr id="19" name="TextBox 18">
            <a:extLst>
              <a:ext uri="{FF2B5EF4-FFF2-40B4-BE49-F238E27FC236}">
                <a16:creationId xmlns:a16="http://schemas.microsoft.com/office/drawing/2014/main" id="{FE0675DC-D6E6-1834-4A5F-3689E7742E2E}"/>
              </a:ext>
            </a:extLst>
          </p:cNvPr>
          <p:cNvSpPr txBox="1"/>
          <p:nvPr/>
        </p:nvSpPr>
        <p:spPr>
          <a:xfrm>
            <a:off x="4492487" y="5653300"/>
            <a:ext cx="260870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57.4MM HHs</a:t>
            </a:r>
          </a:p>
        </p:txBody>
      </p:sp>
      <p:pic>
        <p:nvPicPr>
          <p:cNvPr id="10" name="Picture 9" descr="A group of people watching a television&#10;&#10;AI-generated content may be incorrect.">
            <a:extLst>
              <a:ext uri="{FF2B5EF4-FFF2-40B4-BE49-F238E27FC236}">
                <a16:creationId xmlns:a16="http://schemas.microsoft.com/office/drawing/2014/main" id="{9AE24C96-20BA-1E07-382A-DA8392C4183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444090" y="1765230"/>
            <a:ext cx="4747910" cy="4300960"/>
          </a:xfrm>
          <a:prstGeom prst="rect">
            <a:avLst/>
          </a:prstGeom>
        </p:spPr>
      </p:pic>
      <p:sp>
        <p:nvSpPr>
          <p:cNvPr id="7" name="TextBox 6">
            <a:extLst>
              <a:ext uri="{FF2B5EF4-FFF2-40B4-BE49-F238E27FC236}">
                <a16:creationId xmlns:a16="http://schemas.microsoft.com/office/drawing/2014/main" id="{255A2783-07B2-1C6F-9D82-975800009B6C}"/>
              </a:ext>
            </a:extLst>
          </p:cNvPr>
          <p:cNvSpPr txBox="1"/>
          <p:nvPr/>
        </p:nvSpPr>
        <p:spPr>
          <a:xfrm>
            <a:off x="97640" y="3523296"/>
            <a:ext cx="891916" cy="261610"/>
          </a:xfrm>
          <a:prstGeom prst="rect">
            <a:avLst/>
          </a:prstGeom>
          <a:noFill/>
          <a:ln>
            <a:noFill/>
          </a:ln>
        </p:spPr>
        <p:txBody>
          <a:bodyPr wrap="square" rtlCol="0">
            <a:spAutoFit/>
          </a:bodyPr>
          <a:lstStyle/>
          <a:p>
            <a:pPr algn="ctr"/>
            <a:r>
              <a:rPr lang="en-US" sz="1100" i="1">
                <a:solidFill>
                  <a:srgbClr val="002060"/>
                </a:solidFill>
                <a:latin typeface="Helvetica" panose="020B0403020202020204" pitchFamily="34" charset="0"/>
                <a:cs typeface="Heebo" pitchFamily="2" charset="-79"/>
              </a:rPr>
              <a:t>projected*</a:t>
            </a:r>
          </a:p>
        </p:txBody>
      </p:sp>
    </p:spTree>
    <p:extLst>
      <p:ext uri="{BB962C8B-B14F-4D97-AF65-F5344CB8AC3E}">
        <p14:creationId xmlns:p14="http://schemas.microsoft.com/office/powerpoint/2010/main" val="309530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9C4D1C9-18E4-729D-5DA1-A31708F9BEDA}"/>
              </a:ext>
            </a:extLst>
          </p:cNvPr>
          <p:cNvSpPr/>
          <p:nvPr/>
        </p:nvSpPr>
        <p:spPr>
          <a:xfrm>
            <a:off x="295793" y="2809578"/>
            <a:ext cx="5467529" cy="332452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C230EC8-6A66-CDB2-B917-44BE026A53C7}"/>
              </a:ext>
            </a:extLst>
          </p:cNvPr>
          <p:cNvSpPr/>
          <p:nvPr/>
        </p:nvSpPr>
        <p:spPr>
          <a:xfrm>
            <a:off x="6399154" y="2803616"/>
            <a:ext cx="5467529" cy="332452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3</a:t>
            </a: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307248"/>
            <a:ext cx="10697374"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Source: VAB analysis of MRI-Simmons Cord Evolution Study, November 2022 &amp; </a:t>
            </a:r>
            <a:r>
              <a:rPr lang="en-US">
                <a:solidFill>
                  <a:srgbClr val="002060"/>
                </a:solidFill>
              </a:rPr>
              <a:t>November</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rPr>
              <a:t> 2024, A18+. ‘Cord Cutters’: no pay-TV; cancelled it, ‘Cord Nevers’: no pay-TV; never had it. </a:t>
            </a: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89810"/>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18+ who are ‘Cord Cutters’ or ‘Cord Nevers’</a:t>
            </a:r>
          </a:p>
        </p:txBody>
      </p:sp>
      <p:sp>
        <p:nvSpPr>
          <p:cNvPr id="14" name="TextBox 13">
            <a:extLst>
              <a:ext uri="{FF2B5EF4-FFF2-40B4-BE49-F238E27FC236}">
                <a16:creationId xmlns:a16="http://schemas.microsoft.com/office/drawing/2014/main" id="{ABBFA59F-F237-0020-0911-89CD40D63921}"/>
              </a:ext>
            </a:extLst>
          </p:cNvPr>
          <p:cNvSpPr txBox="1"/>
          <p:nvPr/>
        </p:nvSpPr>
        <p:spPr>
          <a:xfrm>
            <a:off x="0" y="2331324"/>
            <a:ext cx="609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November 2022</a:t>
            </a:r>
          </a:p>
        </p:txBody>
      </p:sp>
      <p:cxnSp>
        <p:nvCxnSpPr>
          <p:cNvPr id="16" name="Straight Connector 15">
            <a:extLst>
              <a:ext uri="{FF2B5EF4-FFF2-40B4-BE49-F238E27FC236}">
                <a16:creationId xmlns:a16="http://schemas.microsoft.com/office/drawing/2014/main" id="{7D37C233-EFBB-F41D-4DC7-23927F63B524}"/>
              </a:ext>
            </a:extLst>
          </p:cNvPr>
          <p:cNvCxnSpPr>
            <a:cxnSpLocks/>
          </p:cNvCxnSpPr>
          <p:nvPr/>
        </p:nvCxnSpPr>
        <p:spPr>
          <a:xfrm>
            <a:off x="6095783" y="2809578"/>
            <a:ext cx="0" cy="3324522"/>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0443A9-F792-6A10-ECC8-F919A62F70ED}"/>
              </a:ext>
            </a:extLst>
          </p:cNvPr>
          <p:cNvSpPr txBox="1"/>
          <p:nvPr/>
        </p:nvSpPr>
        <p:spPr>
          <a:xfrm>
            <a:off x="6095354" y="2331324"/>
            <a:ext cx="60751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November 2024</a:t>
            </a:r>
          </a:p>
        </p:txBody>
      </p:sp>
      <p:sp>
        <p:nvSpPr>
          <p:cNvPr id="20" name="TextBox 19">
            <a:extLst>
              <a:ext uri="{FF2B5EF4-FFF2-40B4-BE49-F238E27FC236}">
                <a16:creationId xmlns:a16="http://schemas.microsoft.com/office/drawing/2014/main" id="{AFF92922-FF52-A8C7-3570-379483DACF10}"/>
              </a:ext>
            </a:extLst>
          </p:cNvPr>
          <p:cNvSpPr txBox="1"/>
          <p:nvPr/>
        </p:nvSpPr>
        <p:spPr>
          <a:xfrm>
            <a:off x="1771650" y="2846333"/>
            <a:ext cx="2552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49%</a:t>
            </a:r>
            <a:b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Total ‘C</a:t>
            </a:r>
            <a:r>
              <a:rPr kumimoji="0" lang="en-US" sz="18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ordless’</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F0B10622-14A3-EE0D-FFB8-6DF37932AF8F}"/>
              </a:ext>
            </a:extLst>
          </p:cNvPr>
          <p:cNvSpPr txBox="1"/>
          <p:nvPr/>
        </p:nvSpPr>
        <p:spPr>
          <a:xfrm>
            <a:off x="7856568" y="2809578"/>
            <a:ext cx="2552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57%</a:t>
            </a:r>
            <a:b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Total ‘C</a:t>
            </a:r>
            <a:r>
              <a:rPr kumimoji="0" lang="en-US" sz="18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ordless’</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9" name="Right Brace 28">
            <a:extLst>
              <a:ext uri="{FF2B5EF4-FFF2-40B4-BE49-F238E27FC236}">
                <a16:creationId xmlns:a16="http://schemas.microsoft.com/office/drawing/2014/main" id="{EC1CE81F-2BA0-BA81-A1E2-B94A5504331B}"/>
              </a:ext>
            </a:extLst>
          </p:cNvPr>
          <p:cNvSpPr/>
          <p:nvPr/>
        </p:nvSpPr>
        <p:spPr>
          <a:xfrm rot="16200000">
            <a:off x="2837301" y="2466108"/>
            <a:ext cx="420055" cy="3207531"/>
          </a:xfrm>
          <a:prstGeom prst="rightBrace">
            <a:avLst>
              <a:gd name="adj1" fmla="val 24977"/>
              <a:gd name="adj2" fmla="val 50000"/>
            </a:avLst>
          </a:prstGeom>
          <a:ln w="28575">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E5913B3-2742-F402-D019-B5438DB5D3D6}"/>
              </a:ext>
            </a:extLst>
          </p:cNvPr>
          <p:cNvSpPr txBox="1"/>
          <p:nvPr/>
        </p:nvSpPr>
        <p:spPr>
          <a:xfrm>
            <a:off x="295793"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29%</a:t>
            </a:r>
            <a:br>
              <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Cord Cutters</a:t>
            </a:r>
            <a:endPar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33" name="Picture 32" descr="Icon&#10;&#10;Description automatically generated">
            <a:extLst>
              <a:ext uri="{FF2B5EF4-FFF2-40B4-BE49-F238E27FC236}">
                <a16:creationId xmlns:a16="http://schemas.microsoft.com/office/drawing/2014/main" id="{3A8C567C-7754-DB8C-13C9-84363B6C81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9525" y="4395919"/>
            <a:ext cx="736490" cy="736490"/>
          </a:xfrm>
          <a:prstGeom prst="rect">
            <a:avLst/>
          </a:prstGeom>
        </p:spPr>
      </p:pic>
      <p:pic>
        <p:nvPicPr>
          <p:cNvPr id="38" name="Picture 37" descr="Icon&#10;&#10;Description automatically generated">
            <a:extLst>
              <a:ext uri="{FF2B5EF4-FFF2-40B4-BE49-F238E27FC236}">
                <a16:creationId xmlns:a16="http://schemas.microsoft.com/office/drawing/2014/main" id="{D71E6540-1077-381E-F9AE-FC1E94EA76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1348765" y="4464575"/>
            <a:ext cx="642751" cy="642751"/>
          </a:xfrm>
          <a:prstGeom prst="rect">
            <a:avLst/>
          </a:prstGeom>
        </p:spPr>
      </p:pic>
      <p:sp>
        <p:nvSpPr>
          <p:cNvPr id="44" name="TextBox 43">
            <a:extLst>
              <a:ext uri="{FF2B5EF4-FFF2-40B4-BE49-F238E27FC236}">
                <a16:creationId xmlns:a16="http://schemas.microsoft.com/office/drawing/2014/main" id="{6A935D19-6E2C-35D4-175D-84AD206BADA0}"/>
              </a:ext>
            </a:extLst>
          </p:cNvPr>
          <p:cNvSpPr txBox="1"/>
          <p:nvPr/>
        </p:nvSpPr>
        <p:spPr>
          <a:xfrm>
            <a:off x="3522817"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20%</a:t>
            </a:r>
            <a:br>
              <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Cord Nevers</a:t>
            </a:r>
            <a:endPar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endParaRPr>
          </a:p>
        </p:txBody>
      </p:sp>
      <p:pic>
        <p:nvPicPr>
          <p:cNvPr id="45" name="Picture 44" descr="Icon&#10;&#10;Description automatically generated">
            <a:extLst>
              <a:ext uri="{FF2B5EF4-FFF2-40B4-BE49-F238E27FC236}">
                <a16:creationId xmlns:a16="http://schemas.microsoft.com/office/drawing/2014/main" id="{2436E0F3-E8FC-56F9-EC66-1AA0A06218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96549" y="4395919"/>
            <a:ext cx="736490" cy="736490"/>
          </a:xfrm>
          <a:prstGeom prst="rect">
            <a:avLst/>
          </a:prstGeom>
        </p:spPr>
      </p:pic>
      <p:pic>
        <p:nvPicPr>
          <p:cNvPr id="48" name="Picture 47" descr="Icon&#10;&#10;Description automatically generated">
            <a:extLst>
              <a:ext uri="{FF2B5EF4-FFF2-40B4-BE49-F238E27FC236}">
                <a16:creationId xmlns:a16="http://schemas.microsoft.com/office/drawing/2014/main" id="{6D934728-7220-1059-C0CB-09B1ABA8E0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18008" y="4470709"/>
            <a:ext cx="636617" cy="636617"/>
          </a:xfrm>
          <a:prstGeom prst="rect">
            <a:avLst/>
          </a:prstGeom>
        </p:spPr>
      </p:pic>
      <p:sp>
        <p:nvSpPr>
          <p:cNvPr id="49" name="Right Brace 48">
            <a:extLst>
              <a:ext uri="{FF2B5EF4-FFF2-40B4-BE49-F238E27FC236}">
                <a16:creationId xmlns:a16="http://schemas.microsoft.com/office/drawing/2014/main" id="{6BDBD4F0-C1C5-DADC-EB99-2141735F56AC}"/>
              </a:ext>
            </a:extLst>
          </p:cNvPr>
          <p:cNvSpPr/>
          <p:nvPr/>
        </p:nvSpPr>
        <p:spPr>
          <a:xfrm rot="16200000">
            <a:off x="8922891" y="2466108"/>
            <a:ext cx="420055" cy="3207531"/>
          </a:xfrm>
          <a:prstGeom prst="rightBrace">
            <a:avLst>
              <a:gd name="adj1" fmla="val 24977"/>
              <a:gd name="adj2" fmla="val 50000"/>
            </a:avLst>
          </a:prstGeom>
          <a:ln w="28575">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0CDC0F91-6A75-110E-4620-47608526B219}"/>
              </a:ext>
            </a:extLst>
          </p:cNvPr>
          <p:cNvSpPr txBox="1"/>
          <p:nvPr/>
        </p:nvSpPr>
        <p:spPr>
          <a:xfrm>
            <a:off x="6447498"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33%</a:t>
            </a:r>
            <a:br>
              <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Cord Cutters</a:t>
            </a:r>
            <a:endPar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51" name="Picture 50" descr="Icon&#10;&#10;Description automatically generated">
            <a:extLst>
              <a:ext uri="{FF2B5EF4-FFF2-40B4-BE49-F238E27FC236}">
                <a16:creationId xmlns:a16="http://schemas.microsoft.com/office/drawing/2014/main" id="{A3922AA3-4999-A15B-3598-B64CBD40AD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1230" y="4395919"/>
            <a:ext cx="736490" cy="736490"/>
          </a:xfrm>
          <a:prstGeom prst="rect">
            <a:avLst/>
          </a:prstGeom>
        </p:spPr>
      </p:pic>
      <p:pic>
        <p:nvPicPr>
          <p:cNvPr id="52" name="Picture 51" descr="Icon&#10;&#10;Description automatically generated">
            <a:extLst>
              <a:ext uri="{FF2B5EF4-FFF2-40B4-BE49-F238E27FC236}">
                <a16:creationId xmlns:a16="http://schemas.microsoft.com/office/drawing/2014/main" id="{AED596C8-5110-1BEC-A90C-FB942B5FF6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7500470" y="4464575"/>
            <a:ext cx="642751" cy="642751"/>
          </a:xfrm>
          <a:prstGeom prst="rect">
            <a:avLst/>
          </a:prstGeom>
        </p:spPr>
      </p:pic>
      <p:sp>
        <p:nvSpPr>
          <p:cNvPr id="53" name="TextBox 52">
            <a:extLst>
              <a:ext uri="{FF2B5EF4-FFF2-40B4-BE49-F238E27FC236}">
                <a16:creationId xmlns:a16="http://schemas.microsoft.com/office/drawing/2014/main" id="{8CBEDD86-AA88-9B93-0192-007A0199F4F2}"/>
              </a:ext>
            </a:extLst>
          </p:cNvPr>
          <p:cNvSpPr txBox="1"/>
          <p:nvPr/>
        </p:nvSpPr>
        <p:spPr>
          <a:xfrm>
            <a:off x="9674522"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24%</a:t>
            </a:r>
            <a:br>
              <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Cord Nevers</a:t>
            </a:r>
            <a:endPar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endParaRPr>
          </a:p>
        </p:txBody>
      </p:sp>
      <p:pic>
        <p:nvPicPr>
          <p:cNvPr id="54" name="Picture 53" descr="Icon&#10;&#10;Description automatically generated">
            <a:extLst>
              <a:ext uri="{FF2B5EF4-FFF2-40B4-BE49-F238E27FC236}">
                <a16:creationId xmlns:a16="http://schemas.microsoft.com/office/drawing/2014/main" id="{04BEE102-2E04-0869-5697-2031EF610F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8254" y="4395919"/>
            <a:ext cx="736490" cy="736490"/>
          </a:xfrm>
          <a:prstGeom prst="rect">
            <a:avLst/>
          </a:prstGeom>
        </p:spPr>
      </p:pic>
      <p:pic>
        <p:nvPicPr>
          <p:cNvPr id="55" name="Picture 54" descr="Icon&#10;&#10;Description automatically generated">
            <a:extLst>
              <a:ext uri="{FF2B5EF4-FFF2-40B4-BE49-F238E27FC236}">
                <a16:creationId xmlns:a16="http://schemas.microsoft.com/office/drawing/2014/main" id="{5B76E428-5577-92A6-EE15-B672282D88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69713" y="4470709"/>
            <a:ext cx="636617" cy="636617"/>
          </a:xfrm>
          <a:prstGeom prst="rect">
            <a:avLst/>
          </a:prstGeom>
        </p:spPr>
      </p:pic>
      <p:pic>
        <p:nvPicPr>
          <p:cNvPr id="2" name="Picture 1">
            <a:extLst>
              <a:ext uri="{FF2B5EF4-FFF2-40B4-BE49-F238E27FC236}">
                <a16:creationId xmlns:a16="http://schemas.microsoft.com/office/drawing/2014/main" id="{9401B990-DCE1-2F66-3B10-A1C30972468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85E655DC-CB7B-1499-166D-4D76B8C3B3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6D5CC06-B1BB-EEF9-89E9-F83ADEEB8F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Rectangle 10">
            <a:extLst>
              <a:ext uri="{FF2B5EF4-FFF2-40B4-BE49-F238E27FC236}">
                <a16:creationId xmlns:a16="http://schemas.microsoft.com/office/drawing/2014/main" id="{C9152579-3274-2AD6-3DD2-055263FB69C8}"/>
              </a:ext>
            </a:extLst>
          </p:cNvPr>
          <p:cNvSpPr/>
          <p:nvPr/>
        </p:nvSpPr>
        <p:spPr>
          <a:xfrm>
            <a:off x="623074" y="441443"/>
            <a:ext cx="1151790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itchFamily="2" charset="0"/>
              </a:rPr>
              <a:t>Nearly six in 10 adults are now cordless, making video streaming essential for optimizing reach in multiscreen TV campaigns</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spTree>
    <p:extLst>
      <p:ext uri="{BB962C8B-B14F-4D97-AF65-F5344CB8AC3E}">
        <p14:creationId xmlns:p14="http://schemas.microsoft.com/office/powerpoint/2010/main" val="235217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person sitting on a couch taking a selfie&#10;&#10;AI-generated content may be incorrect.">
            <a:extLst>
              <a:ext uri="{FF2B5EF4-FFF2-40B4-BE49-F238E27FC236}">
                <a16:creationId xmlns:a16="http://schemas.microsoft.com/office/drawing/2014/main" id="{8B2DA2C4-EE04-F143-E899-7C694DA1315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765229"/>
            <a:ext cx="4149155" cy="4300959"/>
          </a:xfrm>
          <a:prstGeom prst="rect">
            <a:avLst/>
          </a:prstGeom>
        </p:spPr>
      </p:pic>
      <p:sp>
        <p:nvSpPr>
          <p:cNvPr id="10" name="Rectangle 9">
            <a:extLst>
              <a:ext uri="{FF2B5EF4-FFF2-40B4-BE49-F238E27FC236}">
                <a16:creationId xmlns:a16="http://schemas.microsoft.com/office/drawing/2014/main" id="{8561D03E-C5FA-E684-1DFE-577F9A390C3E}"/>
              </a:ext>
            </a:extLst>
          </p:cNvPr>
          <p:cNvSpPr/>
          <p:nvPr/>
        </p:nvSpPr>
        <p:spPr>
          <a:xfrm>
            <a:off x="4132405" y="1765229"/>
            <a:ext cx="8059161" cy="4300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DD48CC8-EE90-6FDD-8B5F-BA6D08939AE1}"/>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7F8115-3C43-5A2B-C88E-1953D955DE71}"/>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4</a:t>
            </a:r>
          </a:p>
        </p:txBody>
      </p:sp>
      <p:pic>
        <p:nvPicPr>
          <p:cNvPr id="23" name="Picture 22">
            <a:extLst>
              <a:ext uri="{FF2B5EF4-FFF2-40B4-BE49-F238E27FC236}">
                <a16:creationId xmlns:a16="http://schemas.microsoft.com/office/drawing/2014/main" id="{FBB479E1-3071-A26D-3770-8C9ECDB7E4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61738421-0CC5-FC22-61C0-ADE21A915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C05241C5-CB80-BFBC-E80F-1A326351776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2" name="Chart 1">
            <a:extLst>
              <a:ext uri="{FF2B5EF4-FFF2-40B4-BE49-F238E27FC236}">
                <a16:creationId xmlns:a16="http://schemas.microsoft.com/office/drawing/2014/main" id="{E34E07A3-5B7A-9DAC-F646-13171EFCF1C7}"/>
              </a:ext>
            </a:extLst>
          </p:cNvPr>
          <p:cNvGraphicFramePr/>
          <p:nvPr>
            <p:extLst>
              <p:ext uri="{D42A27DB-BD31-4B8C-83A1-F6EECF244321}">
                <p14:modId xmlns:p14="http://schemas.microsoft.com/office/powerpoint/2010/main" val="1890761050"/>
              </p:ext>
            </p:extLst>
          </p:nvPr>
        </p:nvGraphicFramePr>
        <p:xfrm>
          <a:off x="4326633" y="2585627"/>
          <a:ext cx="7645138" cy="318562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4F54D57-859D-9535-081F-F8DCD31D94C2}"/>
              </a:ext>
            </a:extLst>
          </p:cNvPr>
          <p:cNvSpPr txBox="1"/>
          <p:nvPr/>
        </p:nvSpPr>
        <p:spPr>
          <a:xfrm>
            <a:off x="4132405" y="1874537"/>
            <a:ext cx="805959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‘Streaming has replaced traditional TV for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video streamers who agree</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8" name="Chart 7">
            <a:extLst>
              <a:ext uri="{FF2B5EF4-FFF2-40B4-BE49-F238E27FC236}">
                <a16:creationId xmlns:a16="http://schemas.microsoft.com/office/drawing/2014/main" id="{235FD6A3-2767-94EE-2593-DC5E1AD8B331}"/>
              </a:ext>
            </a:extLst>
          </p:cNvPr>
          <p:cNvGraphicFramePr/>
          <p:nvPr>
            <p:extLst>
              <p:ext uri="{D42A27DB-BD31-4B8C-83A1-F6EECF244321}">
                <p14:modId xmlns:p14="http://schemas.microsoft.com/office/powerpoint/2010/main" val="2182930571"/>
              </p:ext>
            </p:extLst>
          </p:nvPr>
        </p:nvGraphicFramePr>
        <p:xfrm>
          <a:off x="4213991" y="2408760"/>
          <a:ext cx="7645138" cy="543549"/>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ABFF9448-5073-3488-BF19-4C4C0A38898E}"/>
              </a:ext>
            </a:extLst>
          </p:cNvPr>
          <p:cNvSpPr txBox="1"/>
          <p:nvPr/>
        </p:nvSpPr>
        <p:spPr>
          <a:xfrm>
            <a:off x="483207" y="6306650"/>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MRI-Simmons November 2022, November 2023 &amp; November 2024 Cord Evolution Study, A18+. Base = ‘Streamed in the past 12 months’.</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0A95183F-63B1-3B24-F413-E8F97C759156}"/>
              </a:ext>
            </a:extLst>
          </p:cNvPr>
          <p:cNvSpPr/>
          <p:nvPr/>
        </p:nvSpPr>
        <p:spPr>
          <a:xfrm>
            <a:off x="519169" y="441443"/>
            <a:ext cx="11735779"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Most adults under 50 continue to see streaming as a replacement </a:t>
            </a:r>
            <a:r>
              <a:rPr lang="en-US" sz="2600" b="1">
                <a:solidFill>
                  <a:srgbClr val="002060"/>
                </a:solidFill>
                <a:latin typeface="Helvetica" pitchFamily="2" charset="0"/>
              </a:rPr>
              <a:t>for traditional TV while older adults are more likely to see it as a complement</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spTree>
    <p:extLst>
      <p:ext uri="{BB962C8B-B14F-4D97-AF65-F5344CB8AC3E}">
        <p14:creationId xmlns:p14="http://schemas.microsoft.com/office/powerpoint/2010/main" val="176777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566F5-7752-B109-7437-C766B21B8C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AF2146-A0B8-BC24-17FB-CE34ED2A5880}"/>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C5EEB21-8157-300E-BB85-7BE4B0E9186F}"/>
              </a:ext>
            </a:extLst>
          </p:cNvPr>
          <p:cNvSpPr txBox="1"/>
          <p:nvPr/>
        </p:nvSpPr>
        <p:spPr>
          <a:xfrm>
            <a:off x="516372" y="6202378"/>
            <a:ext cx="116014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November 2022, November 2023 &amp; November 2024 Cord Evolution Study, A18+. Base = ‘Streamed in the past 12 months.’ ‘Multicultural Audiences’ includes respondents who are of Spanish or Hispanic origin, non-Hispanic Black / African American, non-Hispanic Asian, non-Hispanic American Indian or Alaska Native and non-Hispanic other.</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3" name="Picture 22">
            <a:extLst>
              <a:ext uri="{FF2B5EF4-FFF2-40B4-BE49-F238E27FC236}">
                <a16:creationId xmlns:a16="http://schemas.microsoft.com/office/drawing/2014/main" id="{1C5A712F-B99F-13A0-C10B-E4A7EB2BE3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4ECD129F-30C6-5A4C-6762-893C64E333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581B3F2D-D66E-F707-BE9E-9F80B61E640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2" name="Chart 1">
            <a:extLst>
              <a:ext uri="{FF2B5EF4-FFF2-40B4-BE49-F238E27FC236}">
                <a16:creationId xmlns:a16="http://schemas.microsoft.com/office/drawing/2014/main" id="{0DB11A42-FE21-3EB8-DC17-CF9C89AB153E}"/>
              </a:ext>
            </a:extLst>
          </p:cNvPr>
          <p:cNvGraphicFramePr/>
          <p:nvPr>
            <p:extLst>
              <p:ext uri="{D42A27DB-BD31-4B8C-83A1-F6EECF244321}">
                <p14:modId xmlns:p14="http://schemas.microsoft.com/office/powerpoint/2010/main" val="2530959972"/>
              </p:ext>
            </p:extLst>
          </p:nvPr>
        </p:nvGraphicFramePr>
        <p:xfrm>
          <a:off x="252363" y="2488186"/>
          <a:ext cx="11687274" cy="363281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CB0CF718-8E17-63FF-CB7D-0F79BD089750}"/>
              </a:ext>
            </a:extLst>
          </p:cNvPr>
          <p:cNvSpPr txBox="1"/>
          <p:nvPr/>
        </p:nvSpPr>
        <p:spPr>
          <a:xfrm>
            <a:off x="10542" y="1804718"/>
            <a:ext cx="1217048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Multicultural Audiences </a:t>
            </a:r>
            <a:b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U.S. A18+ Streaming Population by Age</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5" name="Straight Connector 4">
            <a:extLst>
              <a:ext uri="{FF2B5EF4-FFF2-40B4-BE49-F238E27FC236}">
                <a16:creationId xmlns:a16="http://schemas.microsoft.com/office/drawing/2014/main" id="{58EA4F4A-1BE2-CB20-C876-AE7384EB036C}"/>
              </a:ext>
            </a:extLst>
          </p:cNvPr>
          <p:cNvCxnSpPr>
            <a:cxnSpLocks/>
          </p:cNvCxnSpPr>
          <p:nvPr/>
        </p:nvCxnSpPr>
        <p:spPr>
          <a:xfrm>
            <a:off x="558925" y="186512"/>
            <a:ext cx="0" cy="14024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195CFFC-EFA9-89F2-AD19-D16B1C4DF2B6}"/>
              </a:ext>
            </a:extLst>
          </p:cNvPr>
          <p:cNvSpPr txBox="1"/>
          <p:nvPr/>
        </p:nvSpPr>
        <p:spPr>
          <a:xfrm>
            <a:off x="51023" y="533776"/>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Helvetica" pitchFamily="2" charset="0"/>
                <a:ea typeface="+mn-ea"/>
                <a:cs typeface="+mn-cs"/>
              </a:rPr>
              <a:t>5</a:t>
            </a:r>
          </a:p>
        </p:txBody>
      </p:sp>
      <p:sp>
        <p:nvSpPr>
          <p:cNvPr id="13" name="Rectangle 12">
            <a:extLst>
              <a:ext uri="{FF2B5EF4-FFF2-40B4-BE49-F238E27FC236}">
                <a16:creationId xmlns:a16="http://schemas.microsoft.com/office/drawing/2014/main" id="{0C4FC1BD-42BC-E1A7-58A6-773C48CF6ACD}"/>
              </a:ext>
            </a:extLst>
          </p:cNvPr>
          <p:cNvSpPr/>
          <p:nvPr/>
        </p:nvSpPr>
        <p:spPr>
          <a:xfrm>
            <a:off x="623074" y="441443"/>
            <a:ext cx="11547407"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Multicultural adults make up a significant share of streaming audiences, </a:t>
            </a:r>
            <a:r>
              <a:rPr lang="en-US" sz="2600" b="1">
                <a:solidFill>
                  <a:srgbClr val="1B1464"/>
                </a:solidFill>
                <a:latin typeface="Helvetica" pitchFamily="2" charset="0"/>
              </a:rPr>
              <a:t>underscoring their importance to multiscreen TV campaigns</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12" name="Oval 11">
            <a:extLst>
              <a:ext uri="{FF2B5EF4-FFF2-40B4-BE49-F238E27FC236}">
                <a16:creationId xmlns:a16="http://schemas.microsoft.com/office/drawing/2014/main" id="{97E78DA4-EA09-DF0D-24C8-74D0621898A2}"/>
              </a:ext>
            </a:extLst>
          </p:cNvPr>
          <p:cNvSpPr/>
          <p:nvPr/>
        </p:nvSpPr>
        <p:spPr>
          <a:xfrm>
            <a:off x="1806651" y="4087959"/>
            <a:ext cx="1272210" cy="762337"/>
          </a:xfrm>
          <a:prstGeom prst="ellipse">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en-US" sz="1200">
                <a:solidFill>
                  <a:srgbClr val="1B1464"/>
                </a:solidFill>
                <a:latin typeface="Helvetica" panose="020B0403020202020204" pitchFamily="34" charset="0"/>
                <a:cs typeface="Heebo" pitchFamily="2" charset="-79"/>
              </a:rPr>
              <a:t>vs. </a:t>
            </a:r>
            <a:r>
              <a:rPr kumimoji="0" lang="en-US" sz="12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37% </a:t>
            </a:r>
            <a:br>
              <a:rPr kumimoji="0" lang="en-US" sz="12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br>
            <a:r>
              <a:rPr lang="en-US" sz="1000">
                <a:solidFill>
                  <a:srgbClr val="1B1464"/>
                </a:solidFill>
                <a:latin typeface="Helvetica" panose="020B0403020202020204" pitchFamily="34" charset="0"/>
                <a:cs typeface="Heebo" pitchFamily="2" charset="-79"/>
              </a:rPr>
              <a:t>of </a:t>
            </a:r>
            <a:r>
              <a:rPr kumimoji="0" lang="en-US" sz="10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A18+ pop</a:t>
            </a:r>
          </a:p>
          <a:p>
            <a:pPr marL="0" marR="0" indent="0" algn="ctr" defTabSz="914400" rtl="0" eaLnBrk="1" fontAlgn="auto" latinLnBrk="0" hangingPunct="1">
              <a:lnSpc>
                <a:spcPct val="100000"/>
              </a:lnSpc>
              <a:spcBef>
                <a:spcPts val="0"/>
              </a:spcBef>
              <a:spcAft>
                <a:spcPts val="0"/>
              </a:spcAft>
              <a:buClrTx/>
              <a:buSzTx/>
              <a:buFontTx/>
              <a:buNone/>
              <a:tabLst/>
            </a:pPr>
            <a:r>
              <a:rPr lang="en-US" sz="900">
                <a:solidFill>
                  <a:srgbClr val="1B1464"/>
                </a:solidFill>
                <a:latin typeface="Helvetica" panose="020B0403020202020204" pitchFamily="34" charset="0"/>
                <a:cs typeface="Heebo" pitchFamily="2" charset="-79"/>
              </a:rPr>
              <a:t>(103 Index)</a:t>
            </a:r>
            <a:endParaRPr kumimoji="0" lang="en-US" sz="9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endParaRPr>
          </a:p>
        </p:txBody>
      </p:sp>
      <p:sp>
        <p:nvSpPr>
          <p:cNvPr id="4" name="Oval 3">
            <a:extLst>
              <a:ext uri="{FF2B5EF4-FFF2-40B4-BE49-F238E27FC236}">
                <a16:creationId xmlns:a16="http://schemas.microsoft.com/office/drawing/2014/main" id="{09D4EA8A-BD9C-5B47-55F5-6F84EA4EB3ED}"/>
              </a:ext>
            </a:extLst>
          </p:cNvPr>
          <p:cNvSpPr/>
          <p:nvPr/>
        </p:nvSpPr>
        <p:spPr>
          <a:xfrm>
            <a:off x="10376452" y="4505302"/>
            <a:ext cx="1272210" cy="762337"/>
          </a:xfrm>
          <a:prstGeom prst="ellipse">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12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vs. 27%</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br>
            <a:r>
              <a:rPr lang="en-US" sz="1000">
                <a:solidFill>
                  <a:srgbClr val="1B1464"/>
                </a:solidFill>
                <a:latin typeface="Helvetica" panose="020B0403020202020204" pitchFamily="34" charset="0"/>
                <a:cs typeface="Heebo" pitchFamily="2" charset="-79"/>
              </a:rPr>
              <a:t>of </a:t>
            </a:r>
            <a:r>
              <a:rPr kumimoji="0" lang="en-US" sz="10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rPr>
              <a:t>A50+ pop</a:t>
            </a:r>
          </a:p>
          <a:p>
            <a:pPr marL="0" marR="0" indent="0" algn="ctr" defTabSz="914400" rtl="0" eaLnBrk="1" fontAlgn="auto" latinLnBrk="0" hangingPunct="1">
              <a:lnSpc>
                <a:spcPct val="100000"/>
              </a:lnSpc>
              <a:spcBef>
                <a:spcPts val="0"/>
              </a:spcBef>
              <a:spcAft>
                <a:spcPts val="0"/>
              </a:spcAft>
              <a:buClrTx/>
              <a:buSzTx/>
              <a:buFontTx/>
              <a:buNone/>
              <a:tabLst/>
            </a:pPr>
            <a:r>
              <a:rPr lang="en-US" sz="900">
                <a:solidFill>
                  <a:srgbClr val="1B1464"/>
                </a:solidFill>
                <a:latin typeface="Helvetica" panose="020B0403020202020204" pitchFamily="34" charset="0"/>
                <a:cs typeface="Heebo" pitchFamily="2" charset="-79"/>
              </a:rPr>
              <a:t>(107 Index)</a:t>
            </a:r>
            <a:endParaRPr kumimoji="0" lang="en-US" sz="900" i="0" u="none" strike="noStrike" kern="1200" cap="none" spc="0" normalizeH="0" baseline="0" noProof="0">
              <a:ln>
                <a:noFill/>
              </a:ln>
              <a:solidFill>
                <a:srgbClr val="1B1464"/>
              </a:solidFill>
              <a:effectLst/>
              <a:uLnTx/>
              <a:uFillTx/>
              <a:latin typeface="Helvetica" panose="020B0403020202020204" pitchFamily="34" charset="0"/>
              <a:cs typeface="Heebo" pitchFamily="2" charset="-79"/>
            </a:endParaRPr>
          </a:p>
        </p:txBody>
      </p:sp>
    </p:spTree>
    <p:extLst>
      <p:ext uri="{BB962C8B-B14F-4D97-AF65-F5344CB8AC3E}">
        <p14:creationId xmlns:p14="http://schemas.microsoft.com/office/powerpoint/2010/main" val="37549599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Karolina Guillen</DisplayName>
        <AccountId>14</AccountId>
        <AccountType/>
      </UserInfo>
      <UserInfo>
        <DisplayName>Leah Montner Dixon</DisplayName>
        <AccountId>10</AccountId>
        <AccountType/>
      </UserInfo>
      <UserInfo>
        <DisplayName>Reed Kiely</DisplayName>
        <AccountId>39</AccountId>
        <AccountType/>
      </UserInfo>
      <UserInfo>
        <DisplayName>Kaileen Cain</DisplayName>
        <AccountId>143</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0582F-E546-4FAA-9542-4DCA9B87B91D}">
  <ds:schemaRefs>
    <ds:schemaRef ds:uri="http://schemas.microsoft.com/sharepoint/v3/contenttype/forms"/>
  </ds:schemaRefs>
</ds:datastoreItem>
</file>

<file path=customXml/itemProps2.xml><?xml version="1.0" encoding="utf-8"?>
<ds:datastoreItem xmlns:ds="http://schemas.openxmlformats.org/officeDocument/2006/customXml" ds:itemID="{04B3A686-109E-4D35-8D80-BBBDF1C6F2B5}">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www.w3.org/XML/1998/namespace"/>
    <ds:schemaRef ds:uri="http://schemas.microsoft.com/office/2006/metadata/properties"/>
    <ds:schemaRef ds:uri="9f6166fe-9f5b-43aa-b8a9-b4d7ad530bda"/>
    <ds:schemaRef ds:uri="a86b28e8-29a6-4ab8-af18-2a7f61acfad2"/>
    <ds:schemaRef ds:uri="http://purl.org/dc/elements/1.1/"/>
  </ds:schemaRefs>
</ds:datastoreItem>
</file>

<file path=customXml/itemProps3.xml><?xml version="1.0" encoding="utf-8"?>
<ds:datastoreItem xmlns:ds="http://schemas.openxmlformats.org/officeDocument/2006/customXml" ds:itemID="{D76AE369-2CEB-4BCA-9B67-A4EF84F9CB08}"/>
</file>

<file path=docProps/app.xml><?xml version="1.0" encoding="utf-8"?>
<Properties xmlns="http://schemas.openxmlformats.org/officeDocument/2006/extended-properties" xmlns:vt="http://schemas.openxmlformats.org/officeDocument/2006/docPropsVTypes">
  <TotalTime>1</TotalTime>
  <Words>4802</Words>
  <Application>Microsoft Office PowerPoint</Application>
  <PresentationFormat>Widescreen</PresentationFormat>
  <Paragraphs>478</Paragraphs>
  <Slides>36</Slides>
  <Notes>19</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36</vt:i4>
      </vt:variant>
    </vt:vector>
  </HeadingPairs>
  <TitlesOfParts>
    <vt:vector size="58" baseType="lpstr">
      <vt:lpstr>Aptos</vt:lpstr>
      <vt:lpstr>Aptos Display</vt:lpstr>
      <vt:lpstr>Arial</vt:lpstr>
      <vt:lpstr>Calibri</vt:lpstr>
      <vt:lpstr>Calibri Light</vt:lpstr>
      <vt:lpstr>Helvetica</vt:lpstr>
      <vt:lpstr>Helvetica Bold</vt:lpstr>
      <vt:lpstr>Helvetica Light</vt:lpstr>
      <vt:lpstr>Helvetica-Light</vt:lpstr>
      <vt:lpstr>Trade Gothic Next Heavy</vt:lpstr>
      <vt:lpstr>Trebuchet MS</vt:lpstr>
      <vt:lpstr>1_Custom Design</vt:lpstr>
      <vt:lpstr>2_Custom Design</vt:lpstr>
      <vt:lpstr>7_Custom Design</vt:lpstr>
      <vt:lpstr>6_Custom Design</vt:lpstr>
      <vt:lpstr>3_Custom Design</vt:lpstr>
      <vt:lpstr>3_Office Theme</vt:lpstr>
      <vt:lpstr>Office Theme</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Karolina Guillen</cp:lastModifiedBy>
  <cp:revision>2</cp:revision>
  <cp:lastPrinted>2020-02-11T14:46:11Z</cp:lastPrinted>
  <dcterms:created xsi:type="dcterms:W3CDTF">2019-11-08T17:29:39Z</dcterms:created>
  <dcterms:modified xsi:type="dcterms:W3CDTF">2025-03-10T13:53:35Z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2044800</vt:r8>
  </property>
  <property fmtid="{D5CDD505-2E9C-101B-9397-08002B2CF9AE}" pid="3" name="ContentTypeId">
    <vt:lpwstr>0x010100C24291D3CFFFB3468A8BEBC160241642</vt:lpwstr>
  </property>
  <property fmtid="{D5CDD505-2E9C-101B-9397-08002B2CF9AE}" pid="4" name="MediaServiceImageTags">
    <vt:lpwstr/>
  </property>
</Properties>
</file>