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727" r:id="rId6"/>
    <p:sldMasterId id="2147483739" r:id="rId7"/>
  </p:sldMasterIdLst>
  <p:notesMasterIdLst>
    <p:notesMasterId r:id="rId27"/>
  </p:notesMasterIdLst>
  <p:sldIdLst>
    <p:sldId id="2146845996" r:id="rId8"/>
    <p:sldId id="2146846428" r:id="rId9"/>
    <p:sldId id="2147474243" r:id="rId10"/>
    <p:sldId id="2147376343" r:id="rId11"/>
    <p:sldId id="2147474246" r:id="rId12"/>
    <p:sldId id="2147474245" r:id="rId13"/>
    <p:sldId id="2147376416" r:id="rId14"/>
    <p:sldId id="2147474252" r:id="rId15"/>
    <p:sldId id="2147474247" r:id="rId16"/>
    <p:sldId id="2147474248" r:id="rId17"/>
    <p:sldId id="2147474259" r:id="rId18"/>
    <p:sldId id="2147474257" r:id="rId19"/>
    <p:sldId id="2147474254" r:id="rId20"/>
    <p:sldId id="2147474255" r:id="rId21"/>
    <p:sldId id="2147376425" r:id="rId22"/>
    <p:sldId id="2144328106" r:id="rId23"/>
    <p:sldId id="2144328304" r:id="rId24"/>
    <p:sldId id="2146846416" r:id="rId25"/>
    <p:sldId id="2144327907"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67D9CF8F-6412-CF76-F5A9-3E11BC9EE1AB}" name="Amanda Cashman" initials="AC" userId="S::amandac@thevab.com::fc6d6d2e-beac-4fb5-b960-43c972d01ff9" providerId="AD"/>
  <p188:author id="{F0141AB7-7F25-3C16-C77D-5FEA2DA4B116}" name="Karolina Guillen" initials="KG"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B1C1D9"/>
    <a:srgbClr val="E2E8F1"/>
    <a:srgbClr val="ED3C8D"/>
    <a:srgbClr val="4EBEA4"/>
    <a:srgbClr val="00BFF2"/>
    <a:srgbClr val="FFE600"/>
    <a:srgbClr val="7ED2F6"/>
    <a:srgbClr val="82D8FD"/>
    <a:srgbClr val="ACB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59AB9-1C5A-4F38-811A-607408125641}" v="9" dt="2026-05-15T15:25:45.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Pujalte" userId="d5b2ae9e-9213-4442-b7df-4db8cbe51e5d" providerId="ADAL" clId="{EE21156E-5DB1-4FD7-889B-40CA2891ABD1}"/>
    <pc:docChg chg="modSld">
      <pc:chgData name="Leah Pujalte" userId="d5b2ae9e-9213-4442-b7df-4db8cbe51e5d" providerId="ADAL" clId="{EE21156E-5DB1-4FD7-889B-40CA2891ABD1}" dt="2026-05-12T14:51:54.703" v="6" actId="2711"/>
      <pc:docMkLst>
        <pc:docMk/>
      </pc:docMkLst>
      <pc:sldChg chg="modSp mod">
        <pc:chgData name="Leah Pujalte" userId="d5b2ae9e-9213-4442-b7df-4db8cbe51e5d" providerId="ADAL" clId="{EE21156E-5DB1-4FD7-889B-40CA2891ABD1}" dt="2026-05-12T14:51:54.703" v="6" actId="2711"/>
        <pc:sldMkLst>
          <pc:docMk/>
          <pc:sldMk cId="732019880" sldId="2144328106"/>
        </pc:sldMkLst>
        <pc:spChg chg="mod">
          <ac:chgData name="Leah Pujalte" userId="d5b2ae9e-9213-4442-b7df-4db8cbe51e5d" providerId="ADAL" clId="{EE21156E-5DB1-4FD7-889B-40CA2891ABD1}" dt="2026-05-12T14:51:54.703" v="6" actId="2711"/>
          <ac:spMkLst>
            <pc:docMk/>
            <pc:sldMk cId="732019880" sldId="2144328106"/>
            <ac:spMk id="12" creationId="{A339D54A-9E72-421F-B5B7-0850709C8E60}"/>
          </ac:spMkLst>
        </pc:spChg>
      </pc:sldChg>
      <pc:sldChg chg="modSp mod">
        <pc:chgData name="Leah Pujalte" userId="d5b2ae9e-9213-4442-b7df-4db8cbe51e5d" providerId="ADAL" clId="{EE21156E-5DB1-4FD7-889B-40CA2891ABD1}" dt="2026-05-12T14:00:09.185" v="5" actId="167"/>
        <pc:sldMkLst>
          <pc:docMk/>
          <pc:sldMk cId="1429305642" sldId="2147376416"/>
        </pc:sldMkLst>
        <pc:spChg chg="mod">
          <ac:chgData name="Leah Pujalte" userId="d5b2ae9e-9213-4442-b7df-4db8cbe51e5d" providerId="ADAL" clId="{EE21156E-5DB1-4FD7-889B-40CA2891ABD1}" dt="2026-05-12T13:59:57.920" v="2" actId="14100"/>
          <ac:spMkLst>
            <pc:docMk/>
            <pc:sldMk cId="1429305642" sldId="2147376416"/>
            <ac:spMk id="20" creationId="{CE6F6680-1EAF-54E7-693B-09B8948553A5}"/>
          </ac:spMkLst>
        </pc:spChg>
        <pc:spChg chg="ord">
          <ac:chgData name="Leah Pujalte" userId="d5b2ae9e-9213-4442-b7df-4db8cbe51e5d" providerId="ADAL" clId="{EE21156E-5DB1-4FD7-889B-40CA2891ABD1}" dt="2026-05-12T14:00:05.512" v="3" actId="167"/>
          <ac:spMkLst>
            <pc:docMk/>
            <pc:sldMk cId="1429305642" sldId="2147376416"/>
            <ac:spMk id="24" creationId="{AC014430-2FCC-91E8-870B-81D77A590836}"/>
          </ac:spMkLst>
        </pc:spChg>
        <pc:picChg chg="mod ord">
          <ac:chgData name="Leah Pujalte" userId="d5b2ae9e-9213-4442-b7df-4db8cbe51e5d" providerId="ADAL" clId="{EE21156E-5DB1-4FD7-889B-40CA2891ABD1}" dt="2026-05-12T14:00:09.185" v="5" actId="167"/>
          <ac:picMkLst>
            <pc:docMk/>
            <pc:sldMk cId="1429305642" sldId="2147376416"/>
            <ac:picMk id="23" creationId="{8011C9F8-FD3D-B243-C2A6-45F2CA83C652}"/>
          </ac:picMkLst>
        </pc:picChg>
      </pc:sldChg>
    </pc:docChg>
  </pc:docChgLst>
  <pc:docChgLst>
    <pc:chgData name="Karolina Guillen" userId="c1c08796-a0be-47c6-af52-5d31fd96ec50" providerId="ADAL" clId="{EF1E4621-F451-4531-BA28-BA71B2D7FBFA}"/>
    <pc:docChg chg="undo custSel modSld">
      <pc:chgData name="Karolina Guillen" userId="c1c08796-a0be-47c6-af52-5d31fd96ec50" providerId="ADAL" clId="{EF1E4621-F451-4531-BA28-BA71B2D7FBFA}" dt="2026-05-12T17:00:42.569" v="38" actId="20577"/>
      <pc:docMkLst>
        <pc:docMk/>
      </pc:docMkLst>
      <pc:sldChg chg="modSp">
        <pc:chgData name="Karolina Guillen" userId="c1c08796-a0be-47c6-af52-5d31fd96ec50" providerId="ADAL" clId="{EF1E4621-F451-4531-BA28-BA71B2D7FBFA}" dt="2026-05-12T14:38:25.537" v="36"/>
        <pc:sldMkLst>
          <pc:docMk/>
          <pc:sldMk cId="3110856516" sldId="2144328304"/>
        </pc:sldMkLst>
        <pc:spChg chg="mod">
          <ac:chgData name="Karolina Guillen" userId="c1c08796-a0be-47c6-af52-5d31fd96ec50" providerId="ADAL" clId="{EF1E4621-F451-4531-BA28-BA71B2D7FBFA}" dt="2026-05-12T14:34:58.984" v="32"/>
          <ac:spMkLst>
            <pc:docMk/>
            <pc:sldMk cId="3110856516" sldId="2144328304"/>
            <ac:spMk id="3" creationId="{85534B21-5770-ADB8-0344-426047EF1A48}"/>
          </ac:spMkLst>
        </pc:spChg>
        <pc:spChg chg="mod">
          <ac:chgData name="Karolina Guillen" userId="c1c08796-a0be-47c6-af52-5d31fd96ec50" providerId="ADAL" clId="{EF1E4621-F451-4531-BA28-BA71B2D7FBFA}" dt="2026-05-12T14:33:30.256" v="30"/>
          <ac:spMkLst>
            <pc:docMk/>
            <pc:sldMk cId="3110856516" sldId="2144328304"/>
            <ac:spMk id="12" creationId="{8E3F91DC-AB6D-77DE-07FE-B8AA0AA87C6E}"/>
          </ac:spMkLst>
        </pc:spChg>
        <pc:spChg chg="mod">
          <ac:chgData name="Karolina Guillen" userId="c1c08796-a0be-47c6-af52-5d31fd96ec50" providerId="ADAL" clId="{EF1E4621-F451-4531-BA28-BA71B2D7FBFA}" dt="2026-05-12T14:37:31.580" v="34"/>
          <ac:spMkLst>
            <pc:docMk/>
            <pc:sldMk cId="3110856516" sldId="2144328304"/>
            <ac:spMk id="18" creationId="{9AE4F627-0612-940E-4C22-5CEB8967A330}"/>
          </ac:spMkLst>
        </pc:spChg>
        <pc:spChg chg="mod">
          <ac:chgData name="Karolina Guillen" userId="c1c08796-a0be-47c6-af52-5d31fd96ec50" providerId="ADAL" clId="{EF1E4621-F451-4531-BA28-BA71B2D7FBFA}" dt="2026-05-12T14:38:25.537" v="36"/>
          <ac:spMkLst>
            <pc:docMk/>
            <pc:sldMk cId="3110856516" sldId="2144328304"/>
            <ac:spMk id="21" creationId="{2815605B-1D8C-543A-8D31-2508E5889FE5}"/>
          </ac:spMkLst>
        </pc:spChg>
        <pc:spChg chg="mod">
          <ac:chgData name="Karolina Guillen" userId="c1c08796-a0be-47c6-af52-5d31fd96ec50" providerId="ADAL" clId="{EF1E4621-F451-4531-BA28-BA71B2D7FBFA}" dt="2026-05-12T14:33:05.288" v="28"/>
          <ac:spMkLst>
            <pc:docMk/>
            <pc:sldMk cId="3110856516" sldId="2144328304"/>
            <ac:spMk id="29" creationId="{D4706291-E03E-7A66-2872-E5DAD79DAA5C}"/>
          </ac:spMkLst>
        </pc:spChg>
        <pc:spChg chg="mod">
          <ac:chgData name="Karolina Guillen" userId="c1c08796-a0be-47c6-af52-5d31fd96ec50" providerId="ADAL" clId="{EF1E4621-F451-4531-BA28-BA71B2D7FBFA}" dt="2026-05-12T14:31:53.839" v="26"/>
          <ac:spMkLst>
            <pc:docMk/>
            <pc:sldMk cId="3110856516" sldId="2144328304"/>
            <ac:spMk id="37" creationId="{D5FF68A8-6645-1D44-DAFF-21DF68226A5B}"/>
          </ac:spMkLst>
        </pc:spChg>
        <pc:picChg chg="mod">
          <ac:chgData name="Karolina Guillen" userId="c1c08796-a0be-47c6-af52-5d31fd96ec50" providerId="ADAL" clId="{EF1E4621-F451-4531-BA28-BA71B2D7FBFA}" dt="2026-05-12T14:33:22.420" v="29"/>
          <ac:picMkLst>
            <pc:docMk/>
            <pc:sldMk cId="3110856516" sldId="2144328304"/>
            <ac:picMk id="10" creationId="{A070D8A3-2456-7F95-189A-7CB26D8EF230}"/>
          </ac:picMkLst>
        </pc:picChg>
        <pc:picChg chg="mod">
          <ac:chgData name="Karolina Guillen" userId="c1c08796-a0be-47c6-af52-5d31fd96ec50" providerId="ADAL" clId="{EF1E4621-F451-4531-BA28-BA71B2D7FBFA}" dt="2026-05-12T14:34:49.187" v="31"/>
          <ac:picMkLst>
            <pc:docMk/>
            <pc:sldMk cId="3110856516" sldId="2144328304"/>
            <ac:picMk id="15" creationId="{726AFC82-6452-4AE8-CA82-8696644EE656}"/>
          </ac:picMkLst>
        </pc:picChg>
        <pc:picChg chg="mod">
          <ac:chgData name="Karolina Guillen" userId="c1c08796-a0be-47c6-af52-5d31fd96ec50" providerId="ADAL" clId="{EF1E4621-F451-4531-BA28-BA71B2D7FBFA}" dt="2026-05-12T14:38:15.860" v="35"/>
          <ac:picMkLst>
            <pc:docMk/>
            <pc:sldMk cId="3110856516" sldId="2144328304"/>
            <ac:picMk id="16" creationId="{C7EF1888-89F3-1CC3-0254-2277F44A2B6B}"/>
          </ac:picMkLst>
        </pc:picChg>
        <pc:picChg chg="mod">
          <ac:chgData name="Karolina Guillen" userId="c1c08796-a0be-47c6-af52-5d31fd96ec50" providerId="ADAL" clId="{EF1E4621-F451-4531-BA28-BA71B2D7FBFA}" dt="2026-05-12T14:37:22.627" v="33"/>
          <ac:picMkLst>
            <pc:docMk/>
            <pc:sldMk cId="3110856516" sldId="2144328304"/>
            <ac:picMk id="19" creationId="{66C4A5F5-32E1-2EF4-58D0-779C7F5E7B64}"/>
          </ac:picMkLst>
        </pc:picChg>
        <pc:picChg chg="mod">
          <ac:chgData name="Karolina Guillen" userId="c1c08796-a0be-47c6-af52-5d31fd96ec50" providerId="ADAL" clId="{EF1E4621-F451-4531-BA28-BA71B2D7FBFA}" dt="2026-05-12T14:32:54.325" v="27"/>
          <ac:picMkLst>
            <pc:docMk/>
            <pc:sldMk cId="3110856516" sldId="2144328304"/>
            <ac:picMk id="28" creationId="{7E0B38C1-7D33-FC87-4EA8-53247F643F96}"/>
          </ac:picMkLst>
        </pc:picChg>
        <pc:picChg chg="mod">
          <ac:chgData name="Karolina Guillen" userId="c1c08796-a0be-47c6-af52-5d31fd96ec50" providerId="ADAL" clId="{EF1E4621-F451-4531-BA28-BA71B2D7FBFA}" dt="2026-05-12T14:31:45.019" v="25"/>
          <ac:picMkLst>
            <pc:docMk/>
            <pc:sldMk cId="3110856516" sldId="2144328304"/>
            <ac:picMk id="36" creationId="{7A71DA4F-2411-C923-7B75-E4206F502B30}"/>
          </ac:picMkLst>
        </pc:picChg>
      </pc:sldChg>
      <pc:sldChg chg="modSp mod">
        <pc:chgData name="Karolina Guillen" userId="c1c08796-a0be-47c6-af52-5d31fd96ec50" providerId="ADAL" clId="{EF1E4621-F451-4531-BA28-BA71B2D7FBFA}" dt="2026-05-12T17:00:42.569" v="38" actId="20577"/>
        <pc:sldMkLst>
          <pc:docMk/>
          <pc:sldMk cId="3486589235" sldId="2146846428"/>
        </pc:sldMkLst>
        <pc:spChg chg="mod">
          <ac:chgData name="Karolina Guillen" userId="c1c08796-a0be-47c6-af52-5d31fd96ec50" providerId="ADAL" clId="{EF1E4621-F451-4531-BA28-BA71B2D7FBFA}" dt="2026-05-12T17:00:42.569" v="38" actId="20577"/>
          <ac:spMkLst>
            <pc:docMk/>
            <pc:sldMk cId="3486589235" sldId="2146846428"/>
            <ac:spMk id="4" creationId="{6D68C66C-9FC2-54A5-E7C9-DD041247DFD6}"/>
          </ac:spMkLst>
        </pc:spChg>
      </pc:sldChg>
      <pc:sldChg chg="modSp mod">
        <pc:chgData name="Karolina Guillen" userId="c1c08796-a0be-47c6-af52-5d31fd96ec50" providerId="ADAL" clId="{EF1E4621-F451-4531-BA28-BA71B2D7FBFA}" dt="2026-05-12T14:27:39.949" v="10" actId="1038"/>
        <pc:sldMkLst>
          <pc:docMk/>
          <pc:sldMk cId="1429305642" sldId="2147376416"/>
        </pc:sldMkLst>
        <pc:spChg chg="mod">
          <ac:chgData name="Karolina Guillen" userId="c1c08796-a0be-47c6-af52-5d31fd96ec50" providerId="ADAL" clId="{EF1E4621-F451-4531-BA28-BA71B2D7FBFA}" dt="2026-05-12T14:27:39.949" v="10" actId="1038"/>
          <ac:spMkLst>
            <pc:docMk/>
            <pc:sldMk cId="1429305642" sldId="2147376416"/>
            <ac:spMk id="25" creationId="{CA6A35F0-85F5-B04A-1035-4CA1BDBA73EC}"/>
          </ac:spMkLst>
        </pc:spChg>
        <pc:spChg chg="mod">
          <ac:chgData name="Karolina Guillen" userId="c1c08796-a0be-47c6-af52-5d31fd96ec50" providerId="ADAL" clId="{EF1E4621-F451-4531-BA28-BA71B2D7FBFA}" dt="2026-05-12T14:27:39.949" v="10" actId="1038"/>
          <ac:spMkLst>
            <pc:docMk/>
            <pc:sldMk cId="1429305642" sldId="2147376416"/>
            <ac:spMk id="30" creationId="{398A564E-ED12-0BF5-42BB-5D8B3CBD8CE1}"/>
          </ac:spMkLst>
        </pc:spChg>
        <pc:spChg chg="mod">
          <ac:chgData name="Karolina Guillen" userId="c1c08796-a0be-47c6-af52-5d31fd96ec50" providerId="ADAL" clId="{EF1E4621-F451-4531-BA28-BA71B2D7FBFA}" dt="2026-05-12T14:27:39.949" v="10" actId="1038"/>
          <ac:spMkLst>
            <pc:docMk/>
            <pc:sldMk cId="1429305642" sldId="2147376416"/>
            <ac:spMk id="31" creationId="{059ED633-9315-3862-B71C-F727C013E344}"/>
          </ac:spMkLst>
        </pc:spChg>
        <pc:spChg chg="mod">
          <ac:chgData name="Karolina Guillen" userId="c1c08796-a0be-47c6-af52-5d31fd96ec50" providerId="ADAL" clId="{EF1E4621-F451-4531-BA28-BA71B2D7FBFA}" dt="2026-05-12T14:27:39.949" v="10" actId="1038"/>
          <ac:spMkLst>
            <pc:docMk/>
            <pc:sldMk cId="1429305642" sldId="2147376416"/>
            <ac:spMk id="32" creationId="{CF9EA7A0-03CB-747E-1B9D-F613A3D2F72A}"/>
          </ac:spMkLst>
        </pc:spChg>
        <pc:graphicFrameChg chg="mod">
          <ac:chgData name="Karolina Guillen" userId="c1c08796-a0be-47c6-af52-5d31fd96ec50" providerId="ADAL" clId="{EF1E4621-F451-4531-BA28-BA71B2D7FBFA}" dt="2026-05-12T14:27:03.985" v="3" actId="1035"/>
          <ac:graphicFrameMkLst>
            <pc:docMk/>
            <pc:sldMk cId="1429305642" sldId="2147376416"/>
            <ac:graphicFrameMk id="13" creationId="{AE8342C0-5001-8AAD-2BA6-E10C9011B74F}"/>
          </ac:graphicFrameMkLst>
        </pc:graphicFrameChg>
        <pc:picChg chg="mod">
          <ac:chgData name="Karolina Guillen" userId="c1c08796-a0be-47c6-af52-5d31fd96ec50" providerId="ADAL" clId="{EF1E4621-F451-4531-BA28-BA71B2D7FBFA}" dt="2026-05-12T14:27:10.539" v="4" actId="1037"/>
          <ac:picMkLst>
            <pc:docMk/>
            <pc:sldMk cId="1429305642" sldId="2147376416"/>
            <ac:picMk id="26" creationId="{FEACD6B2-B501-8302-83A5-A7954A96CEB6}"/>
          </ac:picMkLst>
        </pc:picChg>
        <pc:picChg chg="mod">
          <ac:chgData name="Karolina Guillen" userId="c1c08796-a0be-47c6-af52-5d31fd96ec50" providerId="ADAL" clId="{EF1E4621-F451-4531-BA28-BA71B2D7FBFA}" dt="2026-05-12T14:27:23.088" v="7" actId="1037"/>
          <ac:picMkLst>
            <pc:docMk/>
            <pc:sldMk cId="1429305642" sldId="2147376416"/>
            <ac:picMk id="27" creationId="{3F5F26E9-9FD8-2AA1-F272-A3F54E1B13D3}"/>
          </ac:picMkLst>
        </pc:picChg>
        <pc:picChg chg="mod">
          <ac:chgData name="Karolina Guillen" userId="c1c08796-a0be-47c6-af52-5d31fd96ec50" providerId="ADAL" clId="{EF1E4621-F451-4531-BA28-BA71B2D7FBFA}" dt="2026-05-12T14:27:26.522" v="8" actId="1037"/>
          <ac:picMkLst>
            <pc:docMk/>
            <pc:sldMk cId="1429305642" sldId="2147376416"/>
            <ac:picMk id="29" creationId="{C659DDB3-BC85-DFBB-609F-E0999F0F262F}"/>
          </ac:picMkLst>
        </pc:picChg>
      </pc:sldChg>
      <pc:sldChg chg="modSp mod">
        <pc:chgData name="Karolina Guillen" userId="c1c08796-a0be-47c6-af52-5d31fd96ec50" providerId="ADAL" clId="{EF1E4621-F451-4531-BA28-BA71B2D7FBFA}" dt="2026-05-12T14:29:14.536" v="24" actId="14100"/>
        <pc:sldMkLst>
          <pc:docMk/>
          <pc:sldMk cId="166515219" sldId="2147376425"/>
        </pc:sldMkLst>
        <pc:spChg chg="mod">
          <ac:chgData name="Karolina Guillen" userId="c1c08796-a0be-47c6-af52-5d31fd96ec50" providerId="ADAL" clId="{EF1E4621-F451-4531-BA28-BA71B2D7FBFA}" dt="2026-05-12T14:29:14.536" v="24" actId="14100"/>
          <ac:spMkLst>
            <pc:docMk/>
            <pc:sldMk cId="166515219" sldId="2147376425"/>
            <ac:spMk id="7" creationId="{772B7471-1CF1-7909-9CA7-7B91987B73FC}"/>
          </ac:spMkLst>
        </pc:spChg>
      </pc:sldChg>
      <pc:sldChg chg="modSp mod">
        <pc:chgData name="Karolina Guillen" userId="c1c08796-a0be-47c6-af52-5d31fd96ec50" providerId="ADAL" clId="{EF1E4621-F451-4531-BA28-BA71B2D7FBFA}" dt="2026-05-12T14:41:12.194" v="37" actId="14100"/>
        <pc:sldMkLst>
          <pc:docMk/>
          <pc:sldMk cId="4246109696" sldId="2147474245"/>
        </pc:sldMkLst>
        <pc:spChg chg="mod">
          <ac:chgData name="Karolina Guillen" userId="c1c08796-a0be-47c6-af52-5d31fd96ec50" providerId="ADAL" clId="{EF1E4621-F451-4531-BA28-BA71B2D7FBFA}" dt="2026-05-12T14:41:12.194" v="37" actId="14100"/>
          <ac:spMkLst>
            <pc:docMk/>
            <pc:sldMk cId="4246109696" sldId="2147474245"/>
            <ac:spMk id="12" creationId="{783A990C-5494-380F-1CDC-6B67D5BCA8C1}"/>
          </ac:spMkLst>
        </pc:spChg>
      </pc:sldChg>
    </pc:docChg>
  </pc:docChgLst>
  <pc:docChgLst>
    <pc:chgData name="Jason Wiese" userId="4bff8d5b-7de6-4655-b397-69b0afc81113" providerId="ADAL" clId="{FD3BD4DC-71D8-46F6-AA22-5552A9B6A2A7}"/>
    <pc:docChg chg="undo custSel addSld delSld modSld">
      <pc:chgData name="Jason Wiese" userId="4bff8d5b-7de6-4655-b397-69b0afc81113" providerId="ADAL" clId="{FD3BD4DC-71D8-46F6-AA22-5552A9B6A2A7}" dt="2026-05-15T15:25:45.062" v="2049"/>
      <pc:docMkLst>
        <pc:docMk/>
      </pc:docMkLst>
      <pc:sldChg chg="addSp delSp modSp mod">
        <pc:chgData name="Jason Wiese" userId="4bff8d5b-7de6-4655-b397-69b0afc81113" providerId="ADAL" clId="{FD3BD4DC-71D8-46F6-AA22-5552A9B6A2A7}" dt="2026-05-12T03:16:00.559" v="1801" actId="1076"/>
        <pc:sldMkLst>
          <pc:docMk/>
          <pc:sldMk cId="732019880" sldId="2144328106"/>
        </pc:sldMkLst>
        <pc:spChg chg="mod">
          <ac:chgData name="Jason Wiese" userId="4bff8d5b-7de6-4655-b397-69b0afc81113" providerId="ADAL" clId="{FD3BD4DC-71D8-46F6-AA22-5552A9B6A2A7}" dt="2026-05-12T03:16:00.559" v="1801" actId="1076"/>
          <ac:spMkLst>
            <pc:docMk/>
            <pc:sldMk cId="732019880" sldId="2144328106"/>
            <ac:spMk id="7" creationId="{F25B641F-1744-45AC-B343-CA9AA9737A1D}"/>
          </ac:spMkLst>
        </pc:spChg>
      </pc:sldChg>
      <pc:sldChg chg="modSp mod">
        <pc:chgData name="Jason Wiese" userId="4bff8d5b-7de6-4655-b397-69b0afc81113" providerId="ADAL" clId="{FD3BD4DC-71D8-46F6-AA22-5552A9B6A2A7}" dt="2026-05-12T03:01:58.018" v="1200" actId="14100"/>
        <pc:sldMkLst>
          <pc:docMk/>
          <pc:sldMk cId="3110856516" sldId="2144328304"/>
        </pc:sldMkLst>
        <pc:spChg chg="mod">
          <ac:chgData name="Jason Wiese" userId="4bff8d5b-7de6-4655-b397-69b0afc81113" providerId="ADAL" clId="{FD3BD4DC-71D8-46F6-AA22-5552A9B6A2A7}" dt="2026-05-12T03:01:58.018" v="1200" actId="14100"/>
          <ac:spMkLst>
            <pc:docMk/>
            <pc:sldMk cId="3110856516" sldId="2144328304"/>
            <ac:spMk id="8" creationId="{C162BB30-D0D8-8BFF-5275-8D4F2ED6B6F5}"/>
          </ac:spMkLst>
        </pc:spChg>
        <pc:picChg chg="mod">
          <ac:chgData name="Jason Wiese" userId="4bff8d5b-7de6-4655-b397-69b0afc81113" providerId="ADAL" clId="{FD3BD4DC-71D8-46F6-AA22-5552A9B6A2A7}" dt="2026-05-12T03:01:53.244" v="1199" actId="1037"/>
          <ac:picMkLst>
            <pc:docMk/>
            <pc:sldMk cId="3110856516" sldId="2144328304"/>
            <ac:picMk id="20" creationId="{4A9FD150-44BB-21B3-5F30-C391121FB8C8}"/>
          </ac:picMkLst>
        </pc:picChg>
      </pc:sldChg>
      <pc:sldChg chg="modSp mod">
        <pc:chgData name="Jason Wiese" userId="4bff8d5b-7de6-4655-b397-69b0afc81113" providerId="ADAL" clId="{FD3BD4DC-71D8-46F6-AA22-5552A9B6A2A7}" dt="2026-05-12T02:06:30.695" v="787" actId="20577"/>
        <pc:sldMkLst>
          <pc:docMk/>
          <pc:sldMk cId="790422164" sldId="2146845996"/>
        </pc:sldMkLst>
        <pc:spChg chg="mod">
          <ac:chgData name="Jason Wiese" userId="4bff8d5b-7de6-4655-b397-69b0afc81113" providerId="ADAL" clId="{FD3BD4DC-71D8-46F6-AA22-5552A9B6A2A7}" dt="2026-05-12T02:06:30.695" v="787" actId="20577"/>
          <ac:spMkLst>
            <pc:docMk/>
            <pc:sldMk cId="790422164" sldId="2146845996"/>
            <ac:spMk id="10" creationId="{0C38B446-4C07-42BF-B42F-5E8AEE13A36B}"/>
          </ac:spMkLst>
        </pc:spChg>
      </pc:sldChg>
      <pc:sldChg chg="modSp mod">
        <pc:chgData name="Jason Wiese" userId="4bff8d5b-7de6-4655-b397-69b0afc81113" providerId="ADAL" clId="{FD3BD4DC-71D8-46F6-AA22-5552A9B6A2A7}" dt="2026-05-12T03:19:18.460" v="2030" actId="1037"/>
        <pc:sldMkLst>
          <pc:docMk/>
          <pc:sldMk cId="3486589235" sldId="2146846428"/>
        </pc:sldMkLst>
        <pc:spChg chg="mod">
          <ac:chgData name="Jason Wiese" userId="4bff8d5b-7de6-4655-b397-69b0afc81113" providerId="ADAL" clId="{FD3BD4DC-71D8-46F6-AA22-5552A9B6A2A7}" dt="2026-05-12T03:10:38.293" v="1658" actId="20577"/>
          <ac:spMkLst>
            <pc:docMk/>
            <pc:sldMk cId="3486589235" sldId="2146846428"/>
            <ac:spMk id="3" creationId="{8F2E1B6A-1ACA-0EBB-5B07-C77035A8F96C}"/>
          </ac:spMkLst>
        </pc:spChg>
        <pc:spChg chg="mod">
          <ac:chgData name="Jason Wiese" userId="4bff8d5b-7de6-4655-b397-69b0afc81113" providerId="ADAL" clId="{FD3BD4DC-71D8-46F6-AA22-5552A9B6A2A7}" dt="2026-05-12T03:17:28.560" v="1918" actId="20577"/>
          <ac:spMkLst>
            <pc:docMk/>
            <pc:sldMk cId="3486589235" sldId="2146846428"/>
            <ac:spMk id="4" creationId="{6D68C66C-9FC2-54A5-E7C9-DD041247DFD6}"/>
          </ac:spMkLst>
        </pc:spChg>
        <pc:spChg chg="mod">
          <ac:chgData name="Jason Wiese" userId="4bff8d5b-7de6-4655-b397-69b0afc81113" providerId="ADAL" clId="{FD3BD4DC-71D8-46F6-AA22-5552A9B6A2A7}" dt="2026-05-12T03:19:18.460" v="2030" actId="1037"/>
          <ac:spMkLst>
            <pc:docMk/>
            <pc:sldMk cId="3486589235" sldId="2146846428"/>
            <ac:spMk id="7" creationId="{1A3A585C-A5B7-6599-29CE-36FEE2AA8979}"/>
          </ac:spMkLst>
        </pc:spChg>
      </pc:sldChg>
      <pc:sldChg chg="modSp mod">
        <pc:chgData name="Jason Wiese" userId="4bff8d5b-7de6-4655-b397-69b0afc81113" providerId="ADAL" clId="{FD3BD4DC-71D8-46F6-AA22-5552A9B6A2A7}" dt="2026-05-12T01:30:42.578" v="189" actId="207"/>
        <pc:sldMkLst>
          <pc:docMk/>
          <pc:sldMk cId="402236675" sldId="2147376343"/>
        </pc:sldMkLst>
        <pc:spChg chg="mod">
          <ac:chgData name="Jason Wiese" userId="4bff8d5b-7de6-4655-b397-69b0afc81113" providerId="ADAL" clId="{FD3BD4DC-71D8-46F6-AA22-5552A9B6A2A7}" dt="2026-05-12T01:22:05.729" v="122" actId="20577"/>
          <ac:spMkLst>
            <pc:docMk/>
            <pc:sldMk cId="402236675" sldId="2147376343"/>
            <ac:spMk id="14" creationId="{DC836EA5-36DC-33A0-981A-BE73C7DB458D}"/>
          </ac:spMkLst>
        </pc:spChg>
        <pc:spChg chg="mod">
          <ac:chgData name="Jason Wiese" userId="4bff8d5b-7de6-4655-b397-69b0afc81113" providerId="ADAL" clId="{FD3BD4DC-71D8-46F6-AA22-5552A9B6A2A7}" dt="2026-05-12T01:23:29.870" v="171" actId="207"/>
          <ac:spMkLst>
            <pc:docMk/>
            <pc:sldMk cId="402236675" sldId="2147376343"/>
            <ac:spMk id="47" creationId="{71F5717F-1287-D26B-3652-8886E356BEEF}"/>
          </ac:spMkLst>
        </pc:spChg>
        <pc:spChg chg="mod">
          <ac:chgData name="Jason Wiese" userId="4bff8d5b-7de6-4655-b397-69b0afc81113" providerId="ADAL" clId="{FD3BD4DC-71D8-46F6-AA22-5552A9B6A2A7}" dt="2026-05-12T01:30:42.578" v="189" actId="207"/>
          <ac:spMkLst>
            <pc:docMk/>
            <pc:sldMk cId="402236675" sldId="2147376343"/>
            <ac:spMk id="56" creationId="{DF057A7E-B22C-05FD-AEFE-648F857A2AA2}"/>
          </ac:spMkLst>
        </pc:spChg>
      </pc:sldChg>
      <pc:sldChg chg="modSp mod">
        <pc:chgData name="Jason Wiese" userId="4bff8d5b-7de6-4655-b397-69b0afc81113" providerId="ADAL" clId="{FD3BD4DC-71D8-46F6-AA22-5552A9B6A2A7}" dt="2026-05-15T15:24:58.657" v="2042" actId="115"/>
        <pc:sldMkLst>
          <pc:docMk/>
          <pc:sldMk cId="1429305642" sldId="2147376416"/>
        </pc:sldMkLst>
        <pc:spChg chg="mod">
          <ac:chgData name="Jason Wiese" userId="4bff8d5b-7de6-4655-b397-69b0afc81113" providerId="ADAL" clId="{FD3BD4DC-71D8-46F6-AA22-5552A9B6A2A7}" dt="2026-05-12T02:05:54.543" v="786" actId="20577"/>
          <ac:spMkLst>
            <pc:docMk/>
            <pc:sldMk cId="1429305642" sldId="2147376416"/>
            <ac:spMk id="14" creationId="{DC2741DB-5501-D87B-CEC2-41953CEC20BE}"/>
          </ac:spMkLst>
        </pc:spChg>
        <pc:spChg chg="mod">
          <ac:chgData name="Jason Wiese" userId="4bff8d5b-7de6-4655-b397-69b0afc81113" providerId="ADAL" clId="{FD3BD4DC-71D8-46F6-AA22-5552A9B6A2A7}" dt="2026-05-15T15:24:58.657" v="2042" actId="115"/>
          <ac:spMkLst>
            <pc:docMk/>
            <pc:sldMk cId="1429305642" sldId="2147376416"/>
            <ac:spMk id="22" creationId="{6052115A-D08B-F14F-9A14-AAE98A4038FA}"/>
          </ac:spMkLst>
        </pc:spChg>
        <pc:spChg chg="mod">
          <ac:chgData name="Jason Wiese" userId="4bff8d5b-7de6-4655-b397-69b0afc81113" providerId="ADAL" clId="{FD3BD4DC-71D8-46F6-AA22-5552A9B6A2A7}" dt="2026-05-12T01:38:36.267" v="423" actId="1035"/>
          <ac:spMkLst>
            <pc:docMk/>
            <pc:sldMk cId="1429305642" sldId="2147376416"/>
            <ac:spMk id="25" creationId="{CA6A35F0-85F5-B04A-1035-4CA1BDBA73EC}"/>
          </ac:spMkLst>
        </pc:spChg>
        <pc:spChg chg="mod">
          <ac:chgData name="Jason Wiese" userId="4bff8d5b-7de6-4655-b397-69b0afc81113" providerId="ADAL" clId="{FD3BD4DC-71D8-46F6-AA22-5552A9B6A2A7}" dt="2026-05-12T01:38:40.894" v="442" actId="1035"/>
          <ac:spMkLst>
            <pc:docMk/>
            <pc:sldMk cId="1429305642" sldId="2147376416"/>
            <ac:spMk id="30" creationId="{398A564E-ED12-0BF5-42BB-5D8B3CBD8CE1}"/>
          </ac:spMkLst>
        </pc:spChg>
        <pc:spChg chg="mod">
          <ac:chgData name="Jason Wiese" userId="4bff8d5b-7de6-4655-b397-69b0afc81113" providerId="ADAL" clId="{FD3BD4DC-71D8-46F6-AA22-5552A9B6A2A7}" dt="2026-05-12T01:38:44.918" v="456" actId="1035"/>
          <ac:spMkLst>
            <pc:docMk/>
            <pc:sldMk cId="1429305642" sldId="2147376416"/>
            <ac:spMk id="31" creationId="{059ED633-9315-3862-B71C-F727C013E344}"/>
          </ac:spMkLst>
        </pc:spChg>
        <pc:spChg chg="mod">
          <ac:chgData name="Jason Wiese" userId="4bff8d5b-7de6-4655-b397-69b0afc81113" providerId="ADAL" clId="{FD3BD4DC-71D8-46F6-AA22-5552A9B6A2A7}" dt="2026-05-12T01:38:49.894" v="470" actId="1035"/>
          <ac:spMkLst>
            <pc:docMk/>
            <pc:sldMk cId="1429305642" sldId="2147376416"/>
            <ac:spMk id="32" creationId="{CF9EA7A0-03CB-747E-1B9D-F613A3D2F72A}"/>
          </ac:spMkLst>
        </pc:spChg>
        <pc:graphicFrameChg chg="mod">
          <ac:chgData name="Jason Wiese" userId="4bff8d5b-7de6-4655-b397-69b0afc81113" providerId="ADAL" clId="{FD3BD4DC-71D8-46F6-AA22-5552A9B6A2A7}" dt="2026-05-15T15:24:18.004" v="2033"/>
          <ac:graphicFrameMkLst>
            <pc:docMk/>
            <pc:sldMk cId="1429305642" sldId="2147376416"/>
            <ac:graphicFrameMk id="13" creationId="{AE8342C0-5001-8AAD-2BA6-E10C9011B74F}"/>
          </ac:graphicFrameMkLst>
        </pc:graphicFrameChg>
      </pc:sldChg>
      <pc:sldChg chg="modSp mod">
        <pc:chgData name="Jason Wiese" userId="4bff8d5b-7de6-4655-b397-69b0afc81113" providerId="ADAL" clId="{FD3BD4DC-71D8-46F6-AA22-5552A9B6A2A7}" dt="2026-05-12T03:00:48.502" v="1193" actId="20577"/>
        <pc:sldMkLst>
          <pc:docMk/>
          <pc:sldMk cId="166515219" sldId="2147376425"/>
        </pc:sldMkLst>
        <pc:spChg chg="mod">
          <ac:chgData name="Jason Wiese" userId="4bff8d5b-7de6-4655-b397-69b0afc81113" providerId="ADAL" clId="{FD3BD4DC-71D8-46F6-AA22-5552A9B6A2A7}" dt="2026-05-12T03:00:48.502" v="1193" actId="20577"/>
          <ac:spMkLst>
            <pc:docMk/>
            <pc:sldMk cId="166515219" sldId="2147376425"/>
            <ac:spMk id="7" creationId="{772B7471-1CF1-7909-9CA7-7B91987B73FC}"/>
          </ac:spMkLst>
        </pc:spChg>
        <pc:spChg chg="mod">
          <ac:chgData name="Jason Wiese" userId="4bff8d5b-7de6-4655-b397-69b0afc81113" providerId="ADAL" clId="{FD3BD4DC-71D8-46F6-AA22-5552A9B6A2A7}" dt="2026-05-12T02:56:40.794" v="1105" actId="554"/>
          <ac:spMkLst>
            <pc:docMk/>
            <pc:sldMk cId="166515219" sldId="2147376425"/>
            <ac:spMk id="15" creationId="{91B97A53-9AC9-8C43-4951-5824676838DD}"/>
          </ac:spMkLst>
        </pc:spChg>
        <pc:spChg chg="mod">
          <ac:chgData name="Jason Wiese" userId="4bff8d5b-7de6-4655-b397-69b0afc81113" providerId="ADAL" clId="{FD3BD4DC-71D8-46F6-AA22-5552A9B6A2A7}" dt="2026-05-12T02:56:40.794" v="1105" actId="554"/>
          <ac:spMkLst>
            <pc:docMk/>
            <pc:sldMk cId="166515219" sldId="2147376425"/>
            <ac:spMk id="21" creationId="{8E104D6B-4677-7898-27C0-8F71EC0D78ED}"/>
          </ac:spMkLst>
        </pc:spChg>
      </pc:sldChg>
      <pc:sldChg chg="modSp mod">
        <pc:chgData name="Jason Wiese" userId="4bff8d5b-7de6-4655-b397-69b0afc81113" providerId="ADAL" clId="{FD3BD4DC-71D8-46F6-AA22-5552A9B6A2A7}" dt="2026-05-12T01:23:01.526" v="170" actId="14100"/>
        <pc:sldMkLst>
          <pc:docMk/>
          <pc:sldMk cId="1924031612" sldId="2147474243"/>
        </pc:sldMkLst>
        <pc:spChg chg="mod">
          <ac:chgData name="Jason Wiese" userId="4bff8d5b-7de6-4655-b397-69b0afc81113" providerId="ADAL" clId="{FD3BD4DC-71D8-46F6-AA22-5552A9B6A2A7}" dt="2026-05-12T01:23:01.526" v="170" actId="14100"/>
          <ac:spMkLst>
            <pc:docMk/>
            <pc:sldMk cId="1924031612" sldId="2147474243"/>
            <ac:spMk id="12" creationId="{FA2D3FE4-4CB0-DC34-03E0-92A712526D79}"/>
          </ac:spMkLst>
        </pc:spChg>
      </pc:sldChg>
      <pc:sldChg chg="modSp mod">
        <pc:chgData name="Jason Wiese" userId="4bff8d5b-7de6-4655-b397-69b0afc81113" providerId="ADAL" clId="{FD3BD4DC-71D8-46F6-AA22-5552A9B6A2A7}" dt="2026-05-12T01:35:25.437" v="328" actId="20577"/>
        <pc:sldMkLst>
          <pc:docMk/>
          <pc:sldMk cId="4246109696" sldId="2147474245"/>
        </pc:sldMkLst>
        <pc:spChg chg="mod">
          <ac:chgData name="Jason Wiese" userId="4bff8d5b-7de6-4655-b397-69b0afc81113" providerId="ADAL" clId="{FD3BD4DC-71D8-46F6-AA22-5552A9B6A2A7}" dt="2026-05-12T01:35:25.437" v="328" actId="20577"/>
          <ac:spMkLst>
            <pc:docMk/>
            <pc:sldMk cId="4246109696" sldId="2147474245"/>
            <ac:spMk id="14" creationId="{B0B5575D-C68A-C9A9-A109-EF8CD4A3E4E6}"/>
          </ac:spMkLst>
        </pc:spChg>
        <pc:spChg chg="mod">
          <ac:chgData name="Jason Wiese" userId="4bff8d5b-7de6-4655-b397-69b0afc81113" providerId="ADAL" clId="{FD3BD4DC-71D8-46F6-AA22-5552A9B6A2A7}" dt="2026-05-12T01:30:36.079" v="188" actId="207"/>
          <ac:spMkLst>
            <pc:docMk/>
            <pc:sldMk cId="4246109696" sldId="2147474245"/>
            <ac:spMk id="25" creationId="{E5AFDDAA-478A-3C29-2DB7-FCC57F8EFBCB}"/>
          </ac:spMkLst>
        </pc:spChg>
      </pc:sldChg>
      <pc:sldChg chg="modSp mod">
        <pc:chgData name="Jason Wiese" userId="4bff8d5b-7de6-4655-b397-69b0afc81113" providerId="ADAL" clId="{FD3BD4DC-71D8-46F6-AA22-5552A9B6A2A7}" dt="2026-05-12T02:15:08.786" v="792" actId="14100"/>
        <pc:sldMkLst>
          <pc:docMk/>
          <pc:sldMk cId="232116170" sldId="2147474246"/>
        </pc:sldMkLst>
        <pc:spChg chg="mod">
          <ac:chgData name="Jason Wiese" userId="4bff8d5b-7de6-4655-b397-69b0afc81113" providerId="ADAL" clId="{FD3BD4DC-71D8-46F6-AA22-5552A9B6A2A7}" dt="2026-05-12T01:30:50.973" v="190" actId="207"/>
          <ac:spMkLst>
            <pc:docMk/>
            <pc:sldMk cId="232116170" sldId="2147474246"/>
            <ac:spMk id="16" creationId="{7AD56D5E-94C7-BBA5-E430-64D60F505DDF}"/>
          </ac:spMkLst>
        </pc:spChg>
        <pc:spChg chg="mod">
          <ac:chgData name="Jason Wiese" userId="4bff8d5b-7de6-4655-b397-69b0afc81113" providerId="ADAL" clId="{FD3BD4DC-71D8-46F6-AA22-5552A9B6A2A7}" dt="2026-05-12T02:15:08.786" v="792" actId="14100"/>
          <ac:spMkLst>
            <pc:docMk/>
            <pc:sldMk cId="232116170" sldId="2147474246"/>
            <ac:spMk id="1033" creationId="{E3861D11-0608-B8CE-4688-EBF543ADA94F}"/>
          </ac:spMkLst>
        </pc:spChg>
      </pc:sldChg>
      <pc:sldChg chg="modSp mod">
        <pc:chgData name="Jason Wiese" userId="4bff8d5b-7de6-4655-b397-69b0afc81113" providerId="ADAL" clId="{FD3BD4DC-71D8-46F6-AA22-5552A9B6A2A7}" dt="2026-05-15T15:24:38.564" v="2036" actId="115"/>
        <pc:sldMkLst>
          <pc:docMk/>
          <pc:sldMk cId="4048124116" sldId="2147474252"/>
        </pc:sldMkLst>
        <pc:spChg chg="mod">
          <ac:chgData name="Jason Wiese" userId="4bff8d5b-7de6-4655-b397-69b0afc81113" providerId="ADAL" clId="{FD3BD4DC-71D8-46F6-AA22-5552A9B6A2A7}" dt="2026-05-15T15:24:38.564" v="2036" actId="115"/>
          <ac:spMkLst>
            <pc:docMk/>
            <pc:sldMk cId="4048124116" sldId="2147474252"/>
            <ac:spMk id="5" creationId="{BE54472B-04E1-305A-E30D-83C2C294F5A7}"/>
          </ac:spMkLst>
        </pc:spChg>
        <pc:spChg chg="mod">
          <ac:chgData name="Jason Wiese" userId="4bff8d5b-7de6-4655-b397-69b0afc81113" providerId="ADAL" clId="{FD3BD4DC-71D8-46F6-AA22-5552A9B6A2A7}" dt="2026-05-12T01:31:06.599" v="191" actId="207"/>
          <ac:spMkLst>
            <pc:docMk/>
            <pc:sldMk cId="4048124116" sldId="2147474252"/>
            <ac:spMk id="14" creationId="{D0C7AEEA-012E-318B-9990-544F8001C25E}"/>
          </ac:spMkLst>
        </pc:spChg>
        <pc:spChg chg="mod">
          <ac:chgData name="Jason Wiese" userId="4bff8d5b-7de6-4655-b397-69b0afc81113" providerId="ADAL" clId="{FD3BD4DC-71D8-46F6-AA22-5552A9B6A2A7}" dt="2026-05-12T01:31:06.599" v="191" actId="207"/>
          <ac:spMkLst>
            <pc:docMk/>
            <pc:sldMk cId="4048124116" sldId="2147474252"/>
            <ac:spMk id="24" creationId="{6BF410B3-0278-DC4B-0E0A-CAFDC96A31C5}"/>
          </ac:spMkLst>
        </pc:spChg>
        <pc:spChg chg="mod">
          <ac:chgData name="Jason Wiese" userId="4bff8d5b-7de6-4655-b397-69b0afc81113" providerId="ADAL" clId="{FD3BD4DC-71D8-46F6-AA22-5552A9B6A2A7}" dt="2026-05-12T01:31:06.599" v="191" actId="207"/>
          <ac:spMkLst>
            <pc:docMk/>
            <pc:sldMk cId="4048124116" sldId="2147474252"/>
            <ac:spMk id="30" creationId="{42E0AA18-7D3D-852B-3F48-19C283A5C218}"/>
          </ac:spMkLst>
        </pc:spChg>
      </pc:sldChg>
      <pc:sldChg chg="modSp mod">
        <pc:chgData name="Jason Wiese" userId="4bff8d5b-7de6-4655-b397-69b0afc81113" providerId="ADAL" clId="{FD3BD4DC-71D8-46F6-AA22-5552A9B6A2A7}" dt="2026-05-12T02:56:28.731" v="1104" actId="14100"/>
        <pc:sldMkLst>
          <pc:docMk/>
          <pc:sldMk cId="2257282019" sldId="2147474254"/>
        </pc:sldMkLst>
        <pc:spChg chg="mod">
          <ac:chgData name="Jason Wiese" userId="4bff8d5b-7de6-4655-b397-69b0afc81113" providerId="ADAL" clId="{FD3BD4DC-71D8-46F6-AA22-5552A9B6A2A7}" dt="2026-05-12T02:56:28.731" v="1104" actId="14100"/>
          <ac:spMkLst>
            <pc:docMk/>
            <pc:sldMk cId="2257282019" sldId="2147474254"/>
            <ac:spMk id="12" creationId="{DDC75E97-D557-6B25-FC6A-9A80F1628CBB}"/>
          </ac:spMkLst>
        </pc:spChg>
      </pc:sldChg>
      <pc:sldChg chg="modSp mod">
        <pc:chgData name="Jason Wiese" userId="4bff8d5b-7de6-4655-b397-69b0afc81113" providerId="ADAL" clId="{FD3BD4DC-71D8-46F6-AA22-5552A9B6A2A7}" dt="2026-05-15T15:25:45.062" v="2049"/>
        <pc:sldMkLst>
          <pc:docMk/>
          <pc:sldMk cId="113119658" sldId="2147474255"/>
        </pc:sldMkLst>
        <pc:spChg chg="mod">
          <ac:chgData name="Jason Wiese" userId="4bff8d5b-7de6-4655-b397-69b0afc81113" providerId="ADAL" clId="{FD3BD4DC-71D8-46F6-AA22-5552A9B6A2A7}" dt="2026-05-12T02:55:06.595" v="1090" actId="20577"/>
          <ac:spMkLst>
            <pc:docMk/>
            <pc:sldMk cId="113119658" sldId="2147474255"/>
            <ac:spMk id="1033" creationId="{C2838E3A-4E33-22DA-4823-0F4172D08066}"/>
          </ac:spMkLst>
        </pc:spChg>
        <pc:graphicFrameChg chg="mod">
          <ac:chgData name="Jason Wiese" userId="4bff8d5b-7de6-4655-b397-69b0afc81113" providerId="ADAL" clId="{FD3BD4DC-71D8-46F6-AA22-5552A9B6A2A7}" dt="2026-05-15T15:25:45.062" v="2049"/>
          <ac:graphicFrameMkLst>
            <pc:docMk/>
            <pc:sldMk cId="113119658" sldId="2147474255"/>
            <ac:graphicFrameMk id="7" creationId="{057760F4-2D9D-6400-46D4-8ED3D89808E9}"/>
          </ac:graphicFrameMkLst>
        </pc:graphicFrameChg>
      </pc:sldChg>
      <pc:sldChg chg="modSp mod">
        <pc:chgData name="Jason Wiese" userId="4bff8d5b-7de6-4655-b397-69b0afc81113" providerId="ADAL" clId="{FD3BD4DC-71D8-46F6-AA22-5552A9B6A2A7}" dt="2026-05-12T02:25:56.880" v="1059" actId="20577"/>
        <pc:sldMkLst>
          <pc:docMk/>
          <pc:sldMk cId="564733038" sldId="2147474257"/>
        </pc:sldMkLst>
        <pc:spChg chg="mod">
          <ac:chgData name="Jason Wiese" userId="4bff8d5b-7de6-4655-b397-69b0afc81113" providerId="ADAL" clId="{FD3BD4DC-71D8-46F6-AA22-5552A9B6A2A7}" dt="2026-05-12T02:25:56.880" v="1059" actId="20577"/>
          <ac:spMkLst>
            <pc:docMk/>
            <pc:sldMk cId="564733038" sldId="2147474257"/>
            <ac:spMk id="1033" creationId="{4EF6407D-BAB0-1F3C-E39C-C312C65DCF71}"/>
          </ac:spMkLst>
        </pc:spChg>
      </pc:sldChg>
      <pc:sldChg chg="addSp delSp modSp add mod">
        <pc:chgData name="Jason Wiese" userId="4bff8d5b-7de6-4655-b397-69b0afc81113" providerId="ADAL" clId="{FD3BD4DC-71D8-46F6-AA22-5552A9B6A2A7}" dt="2026-05-12T02:23:47.950" v="997" actId="14100"/>
        <pc:sldMkLst>
          <pc:docMk/>
          <pc:sldMk cId="2556251173" sldId="2147474259"/>
        </pc:sldMkLst>
        <pc:spChg chg="add mod">
          <ac:chgData name="Jason Wiese" userId="4bff8d5b-7de6-4655-b397-69b0afc81113" providerId="ADAL" clId="{FD3BD4DC-71D8-46F6-AA22-5552A9B6A2A7}" dt="2026-05-12T02:23:47.950" v="997" actId="14100"/>
          <ac:spMkLst>
            <pc:docMk/>
            <pc:sldMk cId="2556251173" sldId="2147474259"/>
            <ac:spMk id="43" creationId="{515045BA-22CD-51A6-D967-717BAFC53CB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53844608354481E-2"/>
          <c:y val="7.8140912325930095E-2"/>
          <c:w val="1"/>
          <c:h val="0.80183486964016948"/>
        </c:manualLayout>
      </c:layout>
      <c:barChart>
        <c:barDir val="col"/>
        <c:grouping val="clustered"/>
        <c:varyColors val="0"/>
        <c:ser>
          <c:idx val="0"/>
          <c:order val="0"/>
          <c:tx>
            <c:strRef>
              <c:f>Sheet1!$B$1</c:f>
              <c:strCache>
                <c:ptCount val="1"/>
                <c:pt idx="0">
                  <c:v>Satisfied</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c:v>
                </c:pt>
                <c:pt idx="1">
                  <c:v>Hispanic</c:v>
                </c:pt>
                <c:pt idx="2">
                  <c:v>Asian</c:v>
                </c:pt>
                <c:pt idx="3">
                  <c:v>White</c:v>
                </c:pt>
              </c:strCache>
            </c:strRef>
          </c:cat>
          <c:val>
            <c:numRef>
              <c:f>Sheet1!$B$2:$B$5</c:f>
              <c:numCache>
                <c:formatCode>0%</c:formatCode>
                <c:ptCount val="4"/>
                <c:pt idx="0">
                  <c:v>0.56000000000000005</c:v>
                </c:pt>
                <c:pt idx="1">
                  <c:v>0.57299999999999995</c:v>
                </c:pt>
                <c:pt idx="2">
                  <c:v>0.54100000000000004</c:v>
                </c:pt>
                <c:pt idx="3">
                  <c:v>0.503</c:v>
                </c:pt>
              </c:numCache>
            </c:numRef>
          </c:val>
          <c:extLst>
            <c:ext xmlns:c16="http://schemas.microsoft.com/office/drawing/2014/chart" uri="{C3380CC4-5D6E-409C-BE32-E72D297353CC}">
              <c16:uniqueId val="{00000000-C92C-4382-A41C-1AE8D800E6E1}"/>
            </c:ext>
          </c:extLst>
        </c:ser>
        <c:ser>
          <c:idx val="1"/>
          <c:order val="1"/>
          <c:tx>
            <c:strRef>
              <c:f>Sheet1!$C$1</c:f>
              <c:strCache>
                <c:ptCount val="1"/>
                <c:pt idx="0">
                  <c:v>Dissatisfied</c:v>
                </c:pt>
              </c:strCache>
            </c:strRef>
          </c:tx>
          <c:spPr>
            <a:solidFill>
              <a:srgbClr val="5D50DC"/>
            </a:solidFill>
            <a:ln>
              <a:noFill/>
            </a:ln>
            <a:effectLst/>
          </c:spPr>
          <c:invertIfNegative val="0"/>
          <c:dLbls>
            <c:dLbl>
              <c:idx val="0"/>
              <c:layout>
                <c:manualLayout>
                  <c:x val="2.1530120214358624E-3"/>
                  <c:y val="-3.0686243308547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EB-449C-8A26-CA5A12572DAB}"/>
                </c:ext>
              </c:extLst>
            </c:dLbl>
            <c:dLbl>
              <c:idx val="3"/>
              <c:layout>
                <c:manualLayout>
                  <c:x val="4.3060240428717247E-3"/>
                  <c:y val="3.4525387942737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11-434C-81FF-8022EA7D91D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Black</c:v>
                </c:pt>
                <c:pt idx="1">
                  <c:v>Hispanic</c:v>
                </c:pt>
                <c:pt idx="2">
                  <c:v>Asian</c:v>
                </c:pt>
                <c:pt idx="3">
                  <c:v>White</c:v>
                </c:pt>
              </c:strCache>
            </c:strRef>
          </c:cat>
          <c:val>
            <c:numRef>
              <c:f>Sheet1!$C$2:$C$5</c:f>
              <c:numCache>
                <c:formatCode>0%</c:formatCode>
                <c:ptCount val="4"/>
                <c:pt idx="0">
                  <c:v>0.161</c:v>
                </c:pt>
                <c:pt idx="1">
                  <c:v>0.224</c:v>
                </c:pt>
                <c:pt idx="2">
                  <c:v>0.11799999999999999</c:v>
                </c:pt>
                <c:pt idx="3">
                  <c:v>0.26</c:v>
                </c:pt>
              </c:numCache>
            </c:numRef>
          </c:val>
          <c:extLst>
            <c:ext xmlns:c16="http://schemas.microsoft.com/office/drawing/2014/chart" uri="{C3380CC4-5D6E-409C-BE32-E72D297353CC}">
              <c16:uniqueId val="{00000001-C92C-4382-A41C-1AE8D800E6E1}"/>
            </c:ext>
          </c:extLst>
        </c:ser>
        <c:dLbls>
          <c:showLegendKey val="0"/>
          <c:showVal val="0"/>
          <c:showCatName val="0"/>
          <c:showSerName val="0"/>
          <c:showPercent val="0"/>
          <c:showBubbleSize val="0"/>
        </c:dLbls>
        <c:gapWidth val="200"/>
        <c:axId val="1051286448"/>
        <c:axId val="1051273488"/>
      </c:barChart>
      <c:catAx>
        <c:axId val="105128644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mn-lt"/>
                <a:ea typeface="+mn-ea"/>
                <a:cs typeface="+mn-cs"/>
              </a:defRPr>
            </a:pPr>
            <a:endParaRPr lang="en-US"/>
          </a:p>
        </c:txPr>
        <c:crossAx val="1051273488"/>
        <c:crosses val="autoZero"/>
        <c:auto val="1"/>
        <c:lblAlgn val="ctr"/>
        <c:lblOffset val="100"/>
        <c:noMultiLvlLbl val="0"/>
      </c:catAx>
      <c:valAx>
        <c:axId val="1051273488"/>
        <c:scaling>
          <c:orientation val="minMax"/>
          <c:max val="0.9"/>
        </c:scaling>
        <c:delete val="1"/>
        <c:axPos val="l"/>
        <c:numFmt formatCode="0%" sourceLinked="1"/>
        <c:majorTickMark val="out"/>
        <c:minorTickMark val="none"/>
        <c:tickLblPos val="nextTo"/>
        <c:crossAx val="1051286448"/>
        <c:crosses val="autoZero"/>
        <c:crossBetween val="between"/>
      </c:valAx>
      <c:spPr>
        <a:noFill/>
        <a:ln>
          <a:noFill/>
        </a:ln>
        <a:effectLst/>
      </c:spPr>
    </c:plotArea>
    <c:legend>
      <c:legendPos val="b"/>
      <c:layout>
        <c:manualLayout>
          <c:xMode val="edge"/>
          <c:yMode val="edge"/>
          <c:x val="0.31666506101099912"/>
          <c:y val="4.4125945609665283E-2"/>
          <c:w val="0.36389808931998791"/>
          <c:h val="6.947565468666368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4-111A-4259-A309-B5D41972FC39}"/>
              </c:ext>
            </c:extLst>
          </c:dPt>
          <c:dPt>
            <c:idx val="1"/>
            <c:invertIfNegative val="0"/>
            <c:bubble3D val="0"/>
            <c:spPr>
              <a:solidFill>
                <a:srgbClr val="1B1464"/>
              </a:solidFill>
              <a:ln>
                <a:noFill/>
              </a:ln>
              <a:effectLst/>
            </c:spPr>
            <c:extLst>
              <c:ext xmlns:c16="http://schemas.microsoft.com/office/drawing/2014/chart" uri="{C3380CC4-5D6E-409C-BE32-E72D297353CC}">
                <c16:uniqueId val="{00000001-111A-4259-A309-B5D41972FC39}"/>
              </c:ext>
            </c:extLst>
          </c:dPt>
          <c:dPt>
            <c:idx val="2"/>
            <c:invertIfNegative val="0"/>
            <c:bubble3D val="0"/>
            <c:spPr>
              <a:solidFill>
                <a:srgbClr val="1B1464"/>
              </a:solidFill>
              <a:ln>
                <a:noFill/>
              </a:ln>
              <a:effectLst/>
            </c:spPr>
            <c:extLst>
              <c:ext xmlns:c16="http://schemas.microsoft.com/office/drawing/2014/chart" uri="{C3380CC4-5D6E-409C-BE32-E72D297353CC}">
                <c16:uniqueId val="{00000002-111A-4259-A309-B5D41972FC39}"/>
              </c:ext>
            </c:extLst>
          </c:dPt>
          <c:dPt>
            <c:idx val="3"/>
            <c:invertIfNegative val="0"/>
            <c:bubble3D val="0"/>
            <c:spPr>
              <a:solidFill>
                <a:srgbClr val="1B1464"/>
              </a:solidFill>
              <a:ln>
                <a:noFill/>
              </a:ln>
              <a:effectLst/>
            </c:spPr>
            <c:extLst>
              <c:ext xmlns:c16="http://schemas.microsoft.com/office/drawing/2014/chart" uri="{C3380CC4-5D6E-409C-BE32-E72D297353CC}">
                <c16:uniqueId val="{00000003-111A-4259-A309-B5D41972FC3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c:v>
                </c:pt>
                <c:pt idx="1">
                  <c:v>Hispanic</c:v>
                </c:pt>
                <c:pt idx="2">
                  <c:v>Asian</c:v>
                </c:pt>
                <c:pt idx="3">
                  <c:v>White</c:v>
                </c:pt>
              </c:strCache>
            </c:strRef>
          </c:cat>
          <c:val>
            <c:numRef>
              <c:f>Sheet1!$B$2:$B$5</c:f>
              <c:numCache>
                <c:formatCode>0%</c:formatCode>
                <c:ptCount val="4"/>
                <c:pt idx="0">
                  <c:v>0.69599999999999995</c:v>
                </c:pt>
                <c:pt idx="1">
                  <c:v>0.67800000000000005</c:v>
                </c:pt>
                <c:pt idx="2">
                  <c:v>0.72899999999999998</c:v>
                </c:pt>
                <c:pt idx="3">
                  <c:v>0.65600000000000003</c:v>
                </c:pt>
              </c:numCache>
            </c:numRef>
          </c:val>
          <c:extLst>
            <c:ext xmlns:c16="http://schemas.microsoft.com/office/drawing/2014/chart" uri="{C3380CC4-5D6E-409C-BE32-E72D297353CC}">
              <c16:uniqueId val="{00000000-111A-4259-A309-B5D41972FC39}"/>
            </c:ext>
          </c:extLst>
        </c:ser>
        <c:dLbls>
          <c:showLegendKey val="0"/>
          <c:showVal val="0"/>
          <c:showCatName val="0"/>
          <c:showSerName val="0"/>
          <c:showPercent val="0"/>
          <c:showBubbleSize val="0"/>
        </c:dLbls>
        <c:gapWidth val="219"/>
        <c:axId val="907740336"/>
        <c:axId val="906738640"/>
      </c:barChart>
      <c:catAx>
        <c:axId val="907740336"/>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mj-lt"/>
                <a:ea typeface="+mn-ea"/>
                <a:cs typeface="+mn-cs"/>
              </a:defRPr>
            </a:pPr>
            <a:endParaRPr lang="en-US"/>
          </a:p>
        </c:txPr>
        <c:crossAx val="906738640"/>
        <c:crosses val="autoZero"/>
        <c:auto val="1"/>
        <c:lblAlgn val="ctr"/>
        <c:lblOffset val="100"/>
        <c:noMultiLvlLbl val="0"/>
      </c:catAx>
      <c:valAx>
        <c:axId val="906738640"/>
        <c:scaling>
          <c:orientation val="minMax"/>
          <c:max val="1"/>
          <c:min val="0"/>
        </c:scaling>
        <c:delete val="1"/>
        <c:axPos val="t"/>
        <c:numFmt formatCode="0%" sourceLinked="1"/>
        <c:majorTickMark val="out"/>
        <c:minorTickMark val="none"/>
        <c:tickLblPos val="nextTo"/>
        <c:crossAx val="907740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673583567939794"/>
          <c:h val="0.8967359271073394"/>
        </c:manualLayout>
      </c:layout>
      <c:barChart>
        <c:barDir val="col"/>
        <c:grouping val="clustered"/>
        <c:varyColors val="0"/>
        <c:ser>
          <c:idx val="0"/>
          <c:order val="0"/>
          <c:tx>
            <c:strRef>
              <c:f>Sheet1!$B$1</c:f>
              <c:strCache>
                <c:ptCount val="1"/>
                <c:pt idx="0">
                  <c:v>Series 1</c:v>
                </c:pt>
              </c:strCache>
            </c:strRef>
          </c:tx>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4-111A-4259-A309-B5D41972FC39}"/>
              </c:ext>
            </c:extLst>
          </c:dPt>
          <c:dPt>
            <c:idx val="1"/>
            <c:invertIfNegative val="0"/>
            <c:bubble3D val="0"/>
            <c:spPr>
              <a:solidFill>
                <a:srgbClr val="1B1464"/>
              </a:solidFill>
              <a:ln>
                <a:noFill/>
              </a:ln>
              <a:effectLst/>
            </c:spPr>
            <c:extLst>
              <c:ext xmlns:c16="http://schemas.microsoft.com/office/drawing/2014/chart" uri="{C3380CC4-5D6E-409C-BE32-E72D297353CC}">
                <c16:uniqueId val="{00000001-111A-4259-A309-B5D41972FC39}"/>
              </c:ext>
            </c:extLst>
          </c:dPt>
          <c:dPt>
            <c:idx val="2"/>
            <c:invertIfNegative val="0"/>
            <c:bubble3D val="0"/>
            <c:spPr>
              <a:solidFill>
                <a:srgbClr val="1B1464"/>
              </a:solidFill>
              <a:ln>
                <a:noFill/>
              </a:ln>
              <a:effectLst/>
            </c:spPr>
            <c:extLst>
              <c:ext xmlns:c16="http://schemas.microsoft.com/office/drawing/2014/chart" uri="{C3380CC4-5D6E-409C-BE32-E72D297353CC}">
                <c16:uniqueId val="{00000002-111A-4259-A309-B5D41972FC39}"/>
              </c:ext>
            </c:extLst>
          </c:dPt>
          <c:dPt>
            <c:idx val="3"/>
            <c:invertIfNegative val="0"/>
            <c:bubble3D val="0"/>
            <c:spPr>
              <a:solidFill>
                <a:srgbClr val="1B1464"/>
              </a:solidFill>
              <a:ln>
                <a:noFill/>
              </a:ln>
              <a:effectLst/>
            </c:spPr>
            <c:extLst>
              <c:ext xmlns:c16="http://schemas.microsoft.com/office/drawing/2014/chart" uri="{C3380CC4-5D6E-409C-BE32-E72D297353CC}">
                <c16:uniqueId val="{00000003-111A-4259-A309-B5D41972FC3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c:v>
                </c:pt>
                <c:pt idx="1">
                  <c:v>Hispanic</c:v>
                </c:pt>
                <c:pt idx="2">
                  <c:v>Asian</c:v>
                </c:pt>
                <c:pt idx="3">
                  <c:v>White</c:v>
                </c:pt>
              </c:strCache>
            </c:strRef>
          </c:cat>
          <c:val>
            <c:numRef>
              <c:f>Sheet1!$B$2:$B$5</c:f>
              <c:numCache>
                <c:formatCode>0%</c:formatCode>
                <c:ptCount val="4"/>
                <c:pt idx="0">
                  <c:v>0.56499999999999995</c:v>
                </c:pt>
                <c:pt idx="1">
                  <c:v>0.57299999999999995</c:v>
                </c:pt>
                <c:pt idx="2">
                  <c:v>0.54100000000000004</c:v>
                </c:pt>
                <c:pt idx="3">
                  <c:v>0.46800000000000003</c:v>
                </c:pt>
              </c:numCache>
            </c:numRef>
          </c:val>
          <c:extLst>
            <c:ext xmlns:c16="http://schemas.microsoft.com/office/drawing/2014/chart" uri="{C3380CC4-5D6E-409C-BE32-E72D297353CC}">
              <c16:uniqueId val="{00000000-111A-4259-A309-B5D41972FC39}"/>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mj-lt"/>
                <a:ea typeface="+mn-ea"/>
                <a:cs typeface="+mn-cs"/>
              </a:defRPr>
            </a:pPr>
            <a:endParaRPr lang="en-US"/>
          </a:p>
        </c:txPr>
        <c:crossAx val="906738640"/>
        <c:crosses val="autoZero"/>
        <c:auto val="1"/>
        <c:lblAlgn val="ctr"/>
        <c:lblOffset val="100"/>
        <c:noMultiLvlLbl val="0"/>
      </c:catAx>
      <c:valAx>
        <c:axId val="906738640"/>
        <c:scaling>
          <c:orientation val="minMax"/>
          <c:max val="0.70000000000000007"/>
          <c:min val="0"/>
        </c:scaling>
        <c:delete val="1"/>
        <c:axPos val="l"/>
        <c:numFmt formatCode="0%" sourceLinked="1"/>
        <c:majorTickMark val="out"/>
        <c:minorTickMark val="none"/>
        <c:tickLblPos val="nextTo"/>
        <c:crossAx val="907740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673583567939794"/>
          <c:h val="0.90350314868584791"/>
        </c:manualLayout>
      </c:layout>
      <c:barChart>
        <c:barDir val="col"/>
        <c:grouping val="clustered"/>
        <c:varyColors val="0"/>
        <c:ser>
          <c:idx val="0"/>
          <c:order val="0"/>
          <c:tx>
            <c:strRef>
              <c:f>Sheet1!$B$1</c:f>
              <c:strCache>
                <c:ptCount val="1"/>
                <c:pt idx="0">
                  <c:v>Series 1</c:v>
                </c:pt>
              </c:strCache>
            </c:strRef>
          </c:tx>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4-111A-4259-A309-B5D41972FC39}"/>
              </c:ext>
            </c:extLst>
          </c:dPt>
          <c:dPt>
            <c:idx val="1"/>
            <c:invertIfNegative val="0"/>
            <c:bubble3D val="0"/>
            <c:spPr>
              <a:solidFill>
                <a:srgbClr val="1B1464"/>
              </a:solidFill>
              <a:ln>
                <a:noFill/>
              </a:ln>
              <a:effectLst/>
            </c:spPr>
            <c:extLst>
              <c:ext xmlns:c16="http://schemas.microsoft.com/office/drawing/2014/chart" uri="{C3380CC4-5D6E-409C-BE32-E72D297353CC}">
                <c16:uniqueId val="{00000001-111A-4259-A309-B5D41972FC39}"/>
              </c:ext>
            </c:extLst>
          </c:dPt>
          <c:dPt>
            <c:idx val="2"/>
            <c:invertIfNegative val="0"/>
            <c:bubble3D val="0"/>
            <c:spPr>
              <a:solidFill>
                <a:srgbClr val="1B1464"/>
              </a:solidFill>
              <a:ln>
                <a:noFill/>
              </a:ln>
              <a:effectLst/>
            </c:spPr>
            <c:extLst>
              <c:ext xmlns:c16="http://schemas.microsoft.com/office/drawing/2014/chart" uri="{C3380CC4-5D6E-409C-BE32-E72D297353CC}">
                <c16:uniqueId val="{00000002-111A-4259-A309-B5D41972FC39}"/>
              </c:ext>
            </c:extLst>
          </c:dPt>
          <c:dPt>
            <c:idx val="3"/>
            <c:invertIfNegative val="0"/>
            <c:bubble3D val="0"/>
            <c:spPr>
              <a:solidFill>
                <a:srgbClr val="1B1464"/>
              </a:solidFill>
              <a:ln>
                <a:noFill/>
              </a:ln>
              <a:effectLst/>
            </c:spPr>
            <c:extLst>
              <c:ext xmlns:c16="http://schemas.microsoft.com/office/drawing/2014/chart" uri="{C3380CC4-5D6E-409C-BE32-E72D297353CC}">
                <c16:uniqueId val="{00000003-111A-4259-A309-B5D41972FC3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c:v>
                </c:pt>
                <c:pt idx="1">
                  <c:v>Hispanic</c:v>
                </c:pt>
                <c:pt idx="2">
                  <c:v>Asian</c:v>
                </c:pt>
                <c:pt idx="3">
                  <c:v>White</c:v>
                </c:pt>
              </c:strCache>
            </c:strRef>
          </c:cat>
          <c:val>
            <c:numRef>
              <c:f>Sheet1!$B$2:$B$5</c:f>
              <c:numCache>
                <c:formatCode>0%</c:formatCode>
                <c:ptCount val="4"/>
                <c:pt idx="0">
                  <c:v>0.52400000000000002</c:v>
                </c:pt>
                <c:pt idx="1">
                  <c:v>0.49</c:v>
                </c:pt>
                <c:pt idx="2">
                  <c:v>0.47099999999999997</c:v>
                </c:pt>
                <c:pt idx="3">
                  <c:v>0.33600000000000002</c:v>
                </c:pt>
              </c:numCache>
            </c:numRef>
          </c:val>
          <c:extLst>
            <c:ext xmlns:c16="http://schemas.microsoft.com/office/drawing/2014/chart" uri="{C3380CC4-5D6E-409C-BE32-E72D297353CC}">
              <c16:uniqueId val="{00000000-111A-4259-A309-B5D41972FC39}"/>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mj-lt"/>
                <a:ea typeface="+mn-ea"/>
                <a:cs typeface="+mn-cs"/>
              </a:defRPr>
            </a:pPr>
            <a:endParaRPr lang="en-US"/>
          </a:p>
        </c:txPr>
        <c:crossAx val="906738640"/>
        <c:crosses val="autoZero"/>
        <c:auto val="1"/>
        <c:lblAlgn val="ctr"/>
        <c:lblOffset val="100"/>
        <c:noMultiLvlLbl val="0"/>
      </c:catAx>
      <c:valAx>
        <c:axId val="906738640"/>
        <c:scaling>
          <c:orientation val="minMax"/>
          <c:max val="1"/>
          <c:min val="0"/>
        </c:scaling>
        <c:delete val="1"/>
        <c:axPos val="l"/>
        <c:numFmt formatCode="0%" sourceLinked="1"/>
        <c:majorTickMark val="out"/>
        <c:minorTickMark val="none"/>
        <c:tickLblPos val="nextTo"/>
        <c:crossAx val="907740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24074873277616E-2"/>
          <c:y val="0"/>
          <c:w val="0.95415185025344473"/>
          <c:h val="0.91163182338155435"/>
        </c:manualLayout>
      </c:layout>
      <c:barChart>
        <c:barDir val="col"/>
        <c:grouping val="clustered"/>
        <c:varyColors val="0"/>
        <c:ser>
          <c:idx val="0"/>
          <c:order val="0"/>
          <c:tx>
            <c:strRef>
              <c:f>Sheet1!$B$1</c:f>
              <c:strCache>
                <c:ptCount val="1"/>
                <c:pt idx="0">
                  <c:v>More Likely to Purchase</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c:v>
                </c:pt>
                <c:pt idx="1">
                  <c:v>Hispanic</c:v>
                </c:pt>
                <c:pt idx="2">
                  <c:v>Asian</c:v>
                </c:pt>
                <c:pt idx="3">
                  <c:v>White</c:v>
                </c:pt>
              </c:strCache>
            </c:strRef>
          </c:cat>
          <c:val>
            <c:numRef>
              <c:f>Sheet1!$B$2:$B$5</c:f>
              <c:numCache>
                <c:formatCode>0%</c:formatCode>
                <c:ptCount val="4"/>
                <c:pt idx="0">
                  <c:v>0.35</c:v>
                </c:pt>
                <c:pt idx="1">
                  <c:v>0.32</c:v>
                </c:pt>
                <c:pt idx="2">
                  <c:v>0.26</c:v>
                </c:pt>
                <c:pt idx="3">
                  <c:v>0.22</c:v>
                </c:pt>
              </c:numCache>
            </c:numRef>
          </c:val>
          <c:extLst>
            <c:ext xmlns:c16="http://schemas.microsoft.com/office/drawing/2014/chart" uri="{C3380CC4-5D6E-409C-BE32-E72D297353CC}">
              <c16:uniqueId val="{00000000-EDF4-4EFB-A253-DF144B713DA8}"/>
            </c:ext>
          </c:extLst>
        </c:ser>
        <c:ser>
          <c:idx val="1"/>
          <c:order val="1"/>
          <c:tx>
            <c:strRef>
              <c:f>Sheet1!$C$1</c:f>
              <c:strCache>
                <c:ptCount val="1"/>
                <c:pt idx="0">
                  <c:v>Less Likely to Purchase</c:v>
                </c:pt>
              </c:strCache>
            </c:strRef>
          </c:tx>
          <c:spPr>
            <a:solidFill>
              <a:srgbClr val="5D50D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c:v>
                </c:pt>
                <c:pt idx="1">
                  <c:v>Hispanic</c:v>
                </c:pt>
                <c:pt idx="2">
                  <c:v>Asian</c:v>
                </c:pt>
                <c:pt idx="3">
                  <c:v>White</c:v>
                </c:pt>
              </c:strCache>
            </c:strRef>
          </c:cat>
          <c:val>
            <c:numRef>
              <c:f>Sheet1!$C$2:$C$5</c:f>
              <c:numCache>
                <c:formatCode>0%</c:formatCode>
                <c:ptCount val="4"/>
                <c:pt idx="0">
                  <c:v>0.24</c:v>
                </c:pt>
                <c:pt idx="1">
                  <c:v>0.2</c:v>
                </c:pt>
                <c:pt idx="2">
                  <c:v>0.21</c:v>
                </c:pt>
                <c:pt idx="3">
                  <c:v>0.16</c:v>
                </c:pt>
              </c:numCache>
            </c:numRef>
          </c:val>
          <c:extLst>
            <c:ext xmlns:c16="http://schemas.microsoft.com/office/drawing/2014/chart" uri="{C3380CC4-5D6E-409C-BE32-E72D297353CC}">
              <c16:uniqueId val="{00000001-EDF4-4EFB-A253-DF144B713DA8}"/>
            </c:ext>
          </c:extLst>
        </c:ser>
        <c:dLbls>
          <c:showLegendKey val="0"/>
          <c:showVal val="0"/>
          <c:showCatName val="0"/>
          <c:showSerName val="0"/>
          <c:showPercent val="0"/>
          <c:showBubbleSize val="0"/>
        </c:dLbls>
        <c:gapWidth val="150"/>
        <c:axId val="1276632928"/>
        <c:axId val="1276625728"/>
      </c:barChart>
      <c:catAx>
        <c:axId val="127663292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mn-lt"/>
                <a:ea typeface="+mn-ea"/>
                <a:cs typeface="+mn-cs"/>
              </a:defRPr>
            </a:pPr>
            <a:endParaRPr lang="en-US"/>
          </a:p>
        </c:txPr>
        <c:crossAx val="1276625728"/>
        <c:crosses val="autoZero"/>
        <c:auto val="1"/>
        <c:lblAlgn val="ctr"/>
        <c:lblOffset val="100"/>
        <c:noMultiLvlLbl val="0"/>
      </c:catAx>
      <c:valAx>
        <c:axId val="1276625728"/>
        <c:scaling>
          <c:orientation val="minMax"/>
          <c:max val="0.70000000000000007"/>
        </c:scaling>
        <c:delete val="1"/>
        <c:axPos val="l"/>
        <c:numFmt formatCode="0%" sourceLinked="1"/>
        <c:majorTickMark val="out"/>
        <c:minorTickMark val="none"/>
        <c:tickLblPos val="nextTo"/>
        <c:crossAx val="1276632928"/>
        <c:crosses val="autoZero"/>
        <c:crossBetween val="between"/>
      </c:valAx>
      <c:spPr>
        <a:noFill/>
        <a:ln>
          <a:noFill/>
        </a:ln>
        <a:effectLst/>
      </c:spPr>
    </c:plotArea>
    <c:legend>
      <c:legendPos val="t"/>
      <c:layout>
        <c:manualLayout>
          <c:xMode val="edge"/>
          <c:yMode val="edge"/>
          <c:x val="0.15293262422403564"/>
          <c:y val="9.2346597328169758E-2"/>
          <c:w val="0.69927469999327208"/>
          <c:h val="6.592830683092817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More Likely to Purchase</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c:v>
                </c:pt>
                <c:pt idx="1">
                  <c:v>Hispanic</c:v>
                </c:pt>
                <c:pt idx="2">
                  <c:v>Asian</c:v>
                </c:pt>
                <c:pt idx="3">
                  <c:v>White</c:v>
                </c:pt>
              </c:strCache>
            </c:strRef>
          </c:cat>
          <c:val>
            <c:numRef>
              <c:f>Sheet1!$B$2:$B$5</c:f>
              <c:numCache>
                <c:formatCode>0%</c:formatCode>
                <c:ptCount val="4"/>
                <c:pt idx="0">
                  <c:v>0.33</c:v>
                </c:pt>
                <c:pt idx="1">
                  <c:v>0.31</c:v>
                </c:pt>
                <c:pt idx="2">
                  <c:v>0.19</c:v>
                </c:pt>
                <c:pt idx="3">
                  <c:v>0.19</c:v>
                </c:pt>
              </c:numCache>
            </c:numRef>
          </c:val>
          <c:extLst>
            <c:ext xmlns:c16="http://schemas.microsoft.com/office/drawing/2014/chart" uri="{C3380CC4-5D6E-409C-BE32-E72D297353CC}">
              <c16:uniqueId val="{00000000-989C-4F3A-B79F-F0C5135023C7}"/>
            </c:ext>
          </c:extLst>
        </c:ser>
        <c:ser>
          <c:idx val="1"/>
          <c:order val="1"/>
          <c:tx>
            <c:strRef>
              <c:f>Sheet1!$C$1</c:f>
              <c:strCache>
                <c:ptCount val="1"/>
                <c:pt idx="0">
                  <c:v>Less Likely to Purchase</c:v>
                </c:pt>
              </c:strCache>
            </c:strRef>
          </c:tx>
          <c:spPr>
            <a:solidFill>
              <a:srgbClr val="5D50D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c:v>
                </c:pt>
                <c:pt idx="1">
                  <c:v>Hispanic</c:v>
                </c:pt>
                <c:pt idx="2">
                  <c:v>Asian</c:v>
                </c:pt>
                <c:pt idx="3">
                  <c:v>White</c:v>
                </c:pt>
              </c:strCache>
            </c:strRef>
          </c:cat>
          <c:val>
            <c:numRef>
              <c:f>Sheet1!$C$2:$C$5</c:f>
              <c:numCache>
                <c:formatCode>0%</c:formatCode>
                <c:ptCount val="4"/>
                <c:pt idx="0">
                  <c:v>0.2</c:v>
                </c:pt>
                <c:pt idx="1">
                  <c:v>0.25</c:v>
                </c:pt>
                <c:pt idx="2">
                  <c:v>0.18</c:v>
                </c:pt>
                <c:pt idx="3">
                  <c:v>0.14000000000000001</c:v>
                </c:pt>
              </c:numCache>
            </c:numRef>
          </c:val>
          <c:extLst>
            <c:ext xmlns:c16="http://schemas.microsoft.com/office/drawing/2014/chart" uri="{C3380CC4-5D6E-409C-BE32-E72D297353CC}">
              <c16:uniqueId val="{00000001-989C-4F3A-B79F-F0C5135023C7}"/>
            </c:ext>
          </c:extLst>
        </c:ser>
        <c:dLbls>
          <c:showLegendKey val="0"/>
          <c:showVal val="0"/>
          <c:showCatName val="0"/>
          <c:showSerName val="0"/>
          <c:showPercent val="0"/>
          <c:showBubbleSize val="0"/>
        </c:dLbls>
        <c:gapWidth val="150"/>
        <c:axId val="1276632928"/>
        <c:axId val="1276625728"/>
      </c:barChart>
      <c:catAx>
        <c:axId val="127663292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mn-lt"/>
                <a:ea typeface="+mn-ea"/>
                <a:cs typeface="+mn-cs"/>
              </a:defRPr>
            </a:pPr>
            <a:endParaRPr lang="en-US"/>
          </a:p>
        </c:txPr>
        <c:crossAx val="1276625728"/>
        <c:crosses val="autoZero"/>
        <c:auto val="1"/>
        <c:lblAlgn val="ctr"/>
        <c:lblOffset val="100"/>
        <c:noMultiLvlLbl val="0"/>
      </c:catAx>
      <c:valAx>
        <c:axId val="1276625728"/>
        <c:scaling>
          <c:orientation val="minMax"/>
          <c:max val="0.70000000000000007"/>
        </c:scaling>
        <c:delete val="1"/>
        <c:axPos val="l"/>
        <c:numFmt formatCode="0%" sourceLinked="1"/>
        <c:majorTickMark val="out"/>
        <c:minorTickMark val="none"/>
        <c:tickLblPos val="nextTo"/>
        <c:crossAx val="1276632928"/>
        <c:crosses val="autoZero"/>
        <c:crossBetween val="between"/>
      </c:valAx>
      <c:spPr>
        <a:noFill/>
        <a:ln>
          <a:noFill/>
        </a:ln>
        <a:effectLst/>
      </c:spPr>
    </c:plotArea>
    <c:legend>
      <c:legendPos val="t"/>
      <c:layout>
        <c:manualLayout>
          <c:xMode val="edge"/>
          <c:yMode val="edge"/>
          <c:x val="9.8748447250834009E-2"/>
          <c:y val="9.918708601914529E-2"/>
          <c:w val="0.7879150578517008"/>
          <c:h val="6.5928306830928166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88A6F7D-823E-4F54-A79C-A2958D5E11F9}" type="datetimeFigureOut">
              <a:rPr lang="en-US" smtClean="0"/>
              <a:t>5/15/2026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01B58AA-711A-48C1-BCBF-E61C33627EBE}" type="slidenum">
              <a:rPr lang="en-US" smtClean="0"/>
              <a:t>‹#›</a:t>
            </a:fld>
            <a:endParaRPr lang="en-US"/>
          </a:p>
        </p:txBody>
      </p:sp>
    </p:spTree>
    <p:extLst>
      <p:ext uri="{BB962C8B-B14F-4D97-AF65-F5344CB8AC3E}">
        <p14:creationId xmlns:p14="http://schemas.microsoft.com/office/powerpoint/2010/main" val="424146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2F04EFE2-3D8F-4FA9-AF11-29E6306303C0}" type="slidenum">
              <a:rPr lang="en-US">
                <a:solidFill>
                  <a:prstClr val="black"/>
                </a:solidFill>
                <a:latin typeface="Calibri" panose="020F0502020204030204"/>
              </a:rPr>
              <a:pPr defTabSz="93323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16729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58AA-711A-48C1-BCBF-E61C33627EBE}" type="slidenum">
              <a:rPr lang="en-US" smtClean="0"/>
              <a:t>2</a:t>
            </a:fld>
            <a:endParaRPr lang="en-US"/>
          </a:p>
        </p:txBody>
      </p:sp>
    </p:spTree>
    <p:extLst>
      <p:ext uri="{BB962C8B-B14F-4D97-AF65-F5344CB8AC3E}">
        <p14:creationId xmlns:p14="http://schemas.microsoft.com/office/powerpoint/2010/main" val="122510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4E4A6-812E-972A-ABB2-80CFA6838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01358-3DEA-CFF3-36FF-2C1EFAB933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5882105-F5D8-3587-F164-B78117EF56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39E23D-7FF5-3E3F-BC9F-432CD902F59D}"/>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68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265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5631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0054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107811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64884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53429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979431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806289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745198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075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8451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84642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42014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4323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16972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83864294"/>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2937357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0996071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6845081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20877963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67057375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7293180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15012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3743567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4116210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62849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58450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70829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49882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64451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24204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35714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5885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72441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41220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7533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03360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77316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922049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827011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4AB1D7FF-85F7-49B2-8C73-481B3FBC651F}" type="datetime1">
              <a:rPr lang="en-US" smtClean="0"/>
              <a:t>5/15/2026</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1466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4013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5349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4652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1001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5/15/2026</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4699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4.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21681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127760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5/15/2026</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6505664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15840521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hf sldNum="0"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chart" Target="../charts/chart2.xml"/><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6.jpe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chart" Target="../charts/chart3.xm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chart" Target="../charts/chart4.xml"/><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hyperlink" Target="https://thevab.com/team-board" TargetMode="External"/><Relationship Id="rId13" Type="http://schemas.openxmlformats.org/officeDocument/2006/relationships/hyperlink" Target="https://thevab.com/insight/deib-marketing-resources?utm_source=community-connection&amp;utm_medium=vab-insights&amp;utm_campaign=" TargetMode="External"/><Relationship Id="rId18" Type="http://schemas.openxmlformats.org/officeDocument/2006/relationships/hyperlink" Target="https://thevab.com/insight/how-marketers-can-authentically-connect-hispanic-shoppers?utm_source=community-connection&amp;utm_medium=vab-insights&amp;utm_campaign=" TargetMode="External"/><Relationship Id="rId3" Type="http://schemas.openxmlformats.org/officeDocument/2006/relationships/image" Target="../media/image35.png"/><Relationship Id="rId7" Type="http://schemas.openxmlformats.org/officeDocument/2006/relationships/image" Target="../media/image11.png"/><Relationship Id="rId12" Type="http://schemas.openxmlformats.org/officeDocument/2006/relationships/image" Target="../media/image38.png"/><Relationship Id="rId17" Type="http://schemas.openxmlformats.org/officeDocument/2006/relationships/image" Target="../media/image41.jpeg"/><Relationship Id="rId2" Type="http://schemas.openxmlformats.org/officeDocument/2006/relationships/hyperlink" Target="https://thevab.com/insight/how-tv-news-provides-scale-attention-engagement-high-value-audiences?utm_source=community-connection&amp;utm_medium=vab-insights&amp;utm_campaign=" TargetMode="External"/><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hyperlink" Target="https://thevab.com/" TargetMode="External"/><Relationship Id="rId11" Type="http://schemas.openxmlformats.org/officeDocument/2006/relationships/hyperlink" Target="https://thevab.com/insight/what-does-authentic-representation-mean-diverse-audiences?utm_source=community-connection&amp;utm_medium=vab-insights&amp;utm_campaign=" TargetMode="External"/><Relationship Id="rId5" Type="http://schemas.openxmlformats.org/officeDocument/2006/relationships/image" Target="../media/image36.png"/><Relationship Id="rId15" Type="http://schemas.openxmlformats.org/officeDocument/2006/relationships/hyperlink" Target="https://thevab.com/insight/credibility-crisis?utm_source=community-connection&amp;utm_medium=vab-insights&amp;utm_campaign=" TargetMode="External"/><Relationship Id="rId10" Type="http://schemas.openxmlformats.org/officeDocument/2006/relationships/image" Target="../media/image37.png"/><Relationship Id="rId19" Type="http://schemas.openxmlformats.org/officeDocument/2006/relationships/image" Target="../media/image42.png"/><Relationship Id="rId4" Type="http://schemas.openxmlformats.org/officeDocument/2006/relationships/hyperlink" Target="https://thevab.com/insight/how-linear-and-streaming-tv-informs-and-engages-political-audiences?utm_source=community-connection&amp;utm_medium=vab-insights&amp;utm_campaign=" TargetMode="External"/><Relationship Id="rId9" Type="http://schemas.openxmlformats.org/officeDocument/2006/relationships/hyperlink" Target="https://thevab.com/insight/3-key-reasons-why-banning-pharma-tv-ads-would-disproportionately-affect-minority-groups?utm_source=community-connection&amp;utm_medium=vab-insights&amp;utm_campaign=" TargetMode="External"/><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5.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thevab.com/insight/how-tv-news-provides-scale-attention-engagement-high-value-audiences?utm_source=community-connection&amp;utm_medium=vab-insights&amp;utm_campaig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thevab.com/insight/how-linear-and-streaming-tv-informs-and-engages-political-audiences?utm_source=community-connection&amp;utm_medium=vab-insights&amp;utm_campaign="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hart" Target="../charts/chart1.xml"/><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4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923E67-FCB4-0373-3581-613FF5FD48B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956445" y="0"/>
            <a:ext cx="5235556" cy="6858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B4137A1-220B-CE2C-37E8-133ECAD082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sp>
        <p:nvSpPr>
          <p:cNvPr id="10" name="Title 9">
            <a:extLst>
              <a:ext uri="{FF2B5EF4-FFF2-40B4-BE49-F238E27FC236}">
                <a16:creationId xmlns:a16="http://schemas.microsoft.com/office/drawing/2014/main" id="{0C38B446-4C07-42BF-B42F-5E8AEE13A36B}"/>
              </a:ext>
            </a:extLst>
          </p:cNvPr>
          <p:cNvSpPr>
            <a:spLocks noGrp="1"/>
          </p:cNvSpPr>
          <p:nvPr>
            <p:ph type="title"/>
          </p:nvPr>
        </p:nvSpPr>
        <p:spPr>
          <a:xfrm>
            <a:off x="78038" y="3423304"/>
            <a:ext cx="6958865" cy="19095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Arial" panose="020B0604020202020204" pitchFamily="34" charset="0"/>
                <a:ea typeface="+mn-ea"/>
                <a:cs typeface="Arial" panose="020B0604020202020204" pitchFamily="34" charset="0"/>
              </a:rPr>
              <a:t>Community Connection</a:t>
            </a:r>
            <a:br>
              <a:rPr kumimoji="0" lang="en-US" sz="3000" b="1" i="0" u="none" strike="noStrike" kern="1200" cap="none" spc="0" normalizeH="0" baseline="0" noProof="0">
                <a:ln>
                  <a:noFill/>
                </a:ln>
                <a:solidFill>
                  <a:srgbClr val="ED3C8D"/>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a:ln>
                  <a:noFill/>
                </a:ln>
                <a:solidFill>
                  <a:srgbClr val="00BFF2"/>
                </a:solidFill>
                <a:effectLst/>
                <a:uLnTx/>
                <a:uFillTx/>
                <a:latin typeface="Arial" panose="020B0604020202020204" pitchFamily="34" charset="0"/>
                <a:ea typeface="+mn-ea"/>
                <a:cs typeface="Arial" panose="020B0604020202020204" pitchFamily="34" charset="0"/>
              </a:rPr>
              <a:t>10 ways TV news creates trust and impact among diverse audiences</a:t>
            </a:r>
            <a:endParaRPr kumimoji="0" lang="en-US" sz="2600" b="1" i="0" u="none" strike="noStrike" kern="1200" cap="none" spc="0" normalizeH="0" baseline="0" noProof="0">
              <a:ln>
                <a:noFill/>
              </a:ln>
              <a:solidFill>
                <a:srgbClr val="00BFF2"/>
              </a:solidFill>
              <a:effectLst/>
              <a:uLnTx/>
              <a:uFillTx/>
              <a:latin typeface="Arial" panose="020B06040202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r="39630" b="36230"/>
          <a:stretch>
            <a:fillRect/>
          </a:stretch>
        </p:blipFill>
        <p:spPr>
          <a:xfrm>
            <a:off x="6959864" y="2812026"/>
            <a:ext cx="5232136" cy="4056133"/>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grpSp>
        <p:nvGrpSpPr>
          <p:cNvPr id="7" name="Group 6">
            <a:extLst>
              <a:ext uri="{FF2B5EF4-FFF2-40B4-BE49-F238E27FC236}">
                <a16:creationId xmlns:a16="http://schemas.microsoft.com/office/drawing/2014/main" id="{BD3F90D8-EC4F-44E3-8868-8951815070FB}"/>
              </a:ext>
            </a:extLst>
          </p:cNvPr>
          <p:cNvGrpSpPr/>
          <p:nvPr/>
        </p:nvGrpSpPr>
        <p:grpSpPr>
          <a:xfrm>
            <a:off x="2333540" y="4464"/>
            <a:ext cx="4636156" cy="2807562"/>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9042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3736-A3DF-8C97-8BFA-324C5A0128A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542F418-4DF7-5583-D234-A9446F3102D6}"/>
              </a:ext>
            </a:extLst>
          </p:cNvPr>
          <p:cNvSpPr>
            <a:spLocks/>
          </p:cNvSpPr>
          <p:nvPr/>
        </p:nvSpPr>
        <p:spPr>
          <a:xfrm>
            <a:off x="4837177" y="1710366"/>
            <a:ext cx="7354823" cy="4254449"/>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33" name="Rectangle 1032">
            <a:extLst>
              <a:ext uri="{FF2B5EF4-FFF2-40B4-BE49-F238E27FC236}">
                <a16:creationId xmlns:a16="http://schemas.microsoft.com/office/drawing/2014/main" id="{996D81A2-38BF-0153-D6C9-0175C255076B}"/>
              </a:ext>
            </a:extLst>
          </p:cNvPr>
          <p:cNvSpPr/>
          <p:nvPr/>
        </p:nvSpPr>
        <p:spPr>
          <a:xfrm>
            <a:off x="244929" y="445295"/>
            <a:ext cx="11947071" cy="892552"/>
          </a:xfrm>
          <a:prstGeom prst="rect">
            <a:avLst/>
          </a:prstGeom>
        </p:spPr>
        <p:txBody>
          <a:bodyPr wrap="square">
            <a:spAutoFit/>
          </a:bodyPr>
          <a:lstStyle/>
          <a:p>
            <a:pPr lvl="0"/>
            <a:r>
              <a:rPr lang="en-US" sz="2600" b="1">
                <a:solidFill>
                  <a:srgbClr val="1B1464"/>
                </a:solidFill>
                <a:latin typeface="+mj-lt"/>
                <a:ea typeface="Calibri" panose="020F0502020204030204" pitchFamily="34" charset="0"/>
                <a:cs typeface="Arial" panose="020B0604020202020204" pitchFamily="34" charset="0"/>
              </a:rPr>
              <a:t>Local news personalities have a positive impact on their community, strengthening engagement and trust among diverse audiences</a:t>
            </a:r>
          </a:p>
        </p:txBody>
      </p:sp>
      <p:pic>
        <p:nvPicPr>
          <p:cNvPr id="3" name="Picture 2">
            <a:extLst>
              <a:ext uri="{FF2B5EF4-FFF2-40B4-BE49-F238E27FC236}">
                <a16:creationId xmlns:a16="http://schemas.microsoft.com/office/drawing/2014/main" id="{EDF0CB99-631E-9369-38BF-9F410DC05CF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D9014640-5477-8690-6273-33971F6750A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mj-lt"/>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mj-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mj-lt"/>
              <a:ea typeface="+mn-ea"/>
              <a:cs typeface="+mn-cs"/>
            </a:endParaRPr>
          </a:p>
        </p:txBody>
      </p:sp>
      <p:sp>
        <p:nvSpPr>
          <p:cNvPr id="6" name="Rectangle 5">
            <a:extLst>
              <a:ext uri="{FF2B5EF4-FFF2-40B4-BE49-F238E27FC236}">
                <a16:creationId xmlns:a16="http://schemas.microsoft.com/office/drawing/2014/main" id="{EABEDB42-844D-A1E2-2D7A-8BDA60B999F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93D7C1CE-D354-D223-0531-401D6E1DC2DD}"/>
              </a:ext>
            </a:extLst>
          </p:cNvPr>
          <p:cNvSpPr txBox="1"/>
          <p:nvPr/>
        </p:nvSpPr>
        <p:spPr>
          <a:xfrm>
            <a:off x="4837176" y="1806639"/>
            <a:ext cx="7354823" cy="56958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sng" strike="noStrike" kern="100" cap="none" spc="0" normalizeH="0" baseline="0" noProof="0">
                <a:ln>
                  <a:noFill/>
                </a:ln>
                <a:solidFill>
                  <a:srgbClr val="1B1464"/>
                </a:solidFill>
                <a:effectLst/>
                <a:uLnTx/>
                <a:uFillTx/>
                <a:latin typeface="+mj-lt"/>
                <a:ea typeface="Aptos" panose="020B0004020202020204" pitchFamily="34" charset="0"/>
                <a:cs typeface="Arial" panose="020B0604020202020204" pitchFamily="34" charset="0"/>
              </a:rPr>
              <a:t>‘Local TV news anchors have a positive impact on the community’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kern="100">
                <a:solidFill>
                  <a:srgbClr val="1B1464"/>
                </a:solidFill>
                <a:latin typeface="+mj-lt"/>
                <a:ea typeface="Aptos" panose="020B0004020202020204" pitchFamily="34" charset="0"/>
                <a:cs typeface="Arial" panose="020B0604020202020204" pitchFamily="34" charset="0"/>
              </a:rPr>
              <a:t>% of respondents that agree</a:t>
            </a:r>
            <a:endParaRPr kumimoji="0" lang="en-US" sz="1200" b="0" i="0" u="none" strike="noStrike" kern="100" cap="none" spc="0" normalizeH="0" baseline="0" noProof="0">
              <a:ln>
                <a:noFill/>
              </a:ln>
              <a:solidFill>
                <a:srgbClr val="1B1464"/>
              </a:solidFill>
              <a:effectLst/>
              <a:uLnTx/>
              <a:uFillTx/>
              <a:latin typeface="+mj-lt"/>
              <a:ea typeface="Aptos" panose="020B00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56BBC219-6A68-5828-68BE-5FB9DC371A8B}"/>
              </a:ext>
            </a:extLst>
          </p:cNvPr>
          <p:cNvGraphicFramePr/>
          <p:nvPr>
            <p:extLst>
              <p:ext uri="{D42A27DB-BD31-4B8C-83A1-F6EECF244321}">
                <p14:modId xmlns:p14="http://schemas.microsoft.com/office/powerpoint/2010/main" val="3884766078"/>
              </p:ext>
            </p:extLst>
          </p:nvPr>
        </p:nvGraphicFramePr>
        <p:xfrm>
          <a:off x="5522976" y="2562009"/>
          <a:ext cx="6611111" cy="329076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descr="A woman in a dark dress stands in a modern office environment, holding a pen and looking at a computer screen displaying various technical and scientific data.&#10;&#10;AI-generated content may be incorrect.">
            <a:extLst>
              <a:ext uri="{FF2B5EF4-FFF2-40B4-BE49-F238E27FC236}">
                <a16:creationId xmlns:a16="http://schemas.microsoft.com/office/drawing/2014/main" id="{D7C41D35-D98F-CEC4-2D43-BDB53697A79B}"/>
              </a:ext>
            </a:extLst>
          </p:cNvPr>
          <p:cNvPicPr>
            <a:picLocks noChangeAspect="1"/>
          </p:cNvPicPr>
          <p:nvPr/>
        </p:nvPicPr>
        <p:blipFill>
          <a:blip r:embed="rId4" cstate="print">
            <a:extLst>
              <a:ext uri="{28A0092B-C50C-407E-A947-70E740481C1C}">
                <a14:useLocalDpi xmlns:a14="http://schemas.microsoft.com/office/drawing/2010/main"/>
              </a:ext>
            </a:extLst>
          </a:blip>
          <a:srcRect b="-292"/>
          <a:stretch>
            <a:fillRect/>
          </a:stretch>
        </p:blipFill>
        <p:spPr>
          <a:xfrm>
            <a:off x="1" y="1710365"/>
            <a:ext cx="4837176" cy="4254449"/>
          </a:xfrm>
          <a:prstGeom prst="rect">
            <a:avLst/>
          </a:prstGeom>
        </p:spPr>
      </p:pic>
      <p:pic>
        <p:nvPicPr>
          <p:cNvPr id="5" name="Picture 4" descr="The image depicts a simple, blue silhouette of a human face with a white circle for a head and a black circle for a nose, creating a minimalistic, stylized avatar.&#10;&#10;AI-generated content may be incorrect.">
            <a:extLst>
              <a:ext uri="{FF2B5EF4-FFF2-40B4-BE49-F238E27FC236}">
                <a16:creationId xmlns:a16="http://schemas.microsoft.com/office/drawing/2014/main" id="{849AD9F3-921C-F93A-7047-2BBD58BF2A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79261" y="2769838"/>
            <a:ext cx="572757" cy="572757"/>
          </a:xfrm>
          <a:prstGeom prst="rect">
            <a:avLst/>
          </a:prstGeom>
        </p:spPr>
      </p:pic>
      <p:pic>
        <p:nvPicPr>
          <p:cNvPr id="8" name="Picture 7" descr="The image depicts a simple, solid, green, circle-shaped avatar.&#10;&#10;AI-generated content may be incorrect.">
            <a:extLst>
              <a:ext uri="{FF2B5EF4-FFF2-40B4-BE49-F238E27FC236}">
                <a16:creationId xmlns:a16="http://schemas.microsoft.com/office/drawing/2014/main" id="{D995F105-C577-DB56-E2BD-05EE1181F31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79262" y="3524750"/>
            <a:ext cx="572755" cy="572755"/>
          </a:xfrm>
          <a:prstGeom prst="rect">
            <a:avLst/>
          </a:prstGeom>
        </p:spPr>
      </p:pic>
      <p:pic>
        <p:nvPicPr>
          <p:cNvPr id="10" name="Picture 9" descr="The image depicts a simple, yellow circle with a black outline, forming a human silhouette.&#10;&#10;AI-generated content may be incorrect.">
            <a:extLst>
              <a:ext uri="{FF2B5EF4-FFF2-40B4-BE49-F238E27FC236}">
                <a16:creationId xmlns:a16="http://schemas.microsoft.com/office/drawing/2014/main" id="{41F105E3-AB96-9F47-FC59-938E9EC8BBA2}"/>
              </a:ext>
            </a:extLst>
          </p:cNvPr>
          <p:cNvPicPr>
            <a:picLocks noChangeAspect="1"/>
          </p:cNvPicPr>
          <p:nvPr/>
        </p:nvPicPr>
        <p:blipFill>
          <a:blip r:embed="rId7" cstate="print">
            <a:grayscl/>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tretch>
            <a:fillRect/>
          </a:stretch>
        </p:blipFill>
        <p:spPr>
          <a:xfrm>
            <a:off x="4979262" y="5019511"/>
            <a:ext cx="572755" cy="572755"/>
          </a:xfrm>
          <a:prstGeom prst="rect">
            <a:avLst/>
          </a:prstGeom>
        </p:spPr>
      </p:pic>
      <p:pic>
        <p:nvPicPr>
          <p:cNvPr id="12" name="Picture 11" descr="The image depicts a simple, solid, pink circle with a white, rounded, oval face and a black dot for an eye.&#10;&#10;AI-generated content may be incorrect.">
            <a:extLst>
              <a:ext uri="{FF2B5EF4-FFF2-40B4-BE49-F238E27FC236}">
                <a16:creationId xmlns:a16="http://schemas.microsoft.com/office/drawing/2014/main" id="{AD58F5AC-9C0C-AB36-F310-4D3F42ADDA9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79261" y="4271033"/>
            <a:ext cx="572757" cy="572757"/>
          </a:xfrm>
          <a:prstGeom prst="rect">
            <a:avLst/>
          </a:prstGeom>
        </p:spPr>
      </p:pic>
      <p:sp>
        <p:nvSpPr>
          <p:cNvPr id="13" name="TextBox 12">
            <a:extLst>
              <a:ext uri="{FF2B5EF4-FFF2-40B4-BE49-F238E27FC236}">
                <a16:creationId xmlns:a16="http://schemas.microsoft.com/office/drawing/2014/main" id="{9A4DC4F4-FA32-DB11-3CF9-085CFB295ECE}"/>
              </a:ext>
            </a:extLst>
          </p:cNvPr>
          <p:cNvSpPr txBox="1"/>
          <p:nvPr/>
        </p:nvSpPr>
        <p:spPr>
          <a:xfrm>
            <a:off x="495947" y="6211872"/>
            <a:ext cx="11708793"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Source: </a:t>
            </a:r>
            <a:r>
              <a:rPr lang="en-US" sz="800" err="1">
                <a:solidFill>
                  <a:srgbClr val="1B1464"/>
                </a:solidFill>
                <a:latin typeface="Arial" panose="020B0604020202020204" pitchFamily="34" charset="0"/>
                <a:cs typeface="Arial" panose="020B0604020202020204" pitchFamily="34" charset="0"/>
              </a:rPr>
              <a:t>Dynata</a:t>
            </a:r>
            <a:r>
              <a:rPr lang="en-US" sz="800">
                <a:solidFill>
                  <a:srgbClr val="1B1464"/>
                </a:solidFill>
                <a:latin typeface="Arial" panose="020B0604020202020204" pitchFamily="34" charset="0"/>
                <a:cs typeface="Arial" panose="020B0604020202020204" pitchFamily="34" charset="0"/>
              </a:rPr>
              <a:t>, Media Consumption and Political Sentiment survey, fielded December 2025 (n=2,319). Survey base: A18+ U.S. respondents. Q9. Please rate your agreement with the following statements - ‘Local TV news anchors have a positive impact on the community.’ Base = All News Respondents. Based on respondents who selected ‘strongly agree’ or ‘agree’ [Top 2 Box]. Black respondents (n=168), Hispanic respondents (n=143), Asian respondents (n=85), White respondents (n=941).</a:t>
            </a:r>
          </a:p>
        </p:txBody>
      </p:sp>
    </p:spTree>
    <p:extLst>
      <p:ext uri="{BB962C8B-B14F-4D97-AF65-F5344CB8AC3E}">
        <p14:creationId xmlns:p14="http://schemas.microsoft.com/office/powerpoint/2010/main" val="82719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363C-23DF-22BB-E65C-87B1B34982B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2EECB51-F0F8-B3CA-2419-0476A48CBA83}"/>
              </a:ext>
            </a:extLst>
          </p:cNvPr>
          <p:cNvSpPr>
            <a:spLocks/>
          </p:cNvSpPr>
          <p:nvPr/>
        </p:nvSpPr>
        <p:spPr>
          <a:xfrm>
            <a:off x="1" y="1693333"/>
            <a:ext cx="6096000" cy="439721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50B2D534-67A9-2B3C-6A11-DC5118C53530}"/>
              </a:ext>
            </a:extLst>
          </p:cNvPr>
          <p:cNvSpPr>
            <a:spLocks/>
          </p:cNvSpPr>
          <p:nvPr/>
        </p:nvSpPr>
        <p:spPr>
          <a:xfrm>
            <a:off x="6096000" y="1693333"/>
            <a:ext cx="6096000" cy="440000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413416C5-4F3B-A4BA-B046-028BF437DA8A}"/>
              </a:ext>
            </a:extLst>
          </p:cNvPr>
          <p:cNvSpPr txBox="1"/>
          <p:nvPr/>
        </p:nvSpPr>
        <p:spPr>
          <a:xfrm>
            <a:off x="6373091" y="1759707"/>
            <a:ext cx="5541818"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Arial" panose="020B0604020202020204"/>
                <a:ea typeface="+mn-ea"/>
                <a:cs typeface="Helvetica" panose="020B0604020202020204" pitchFamily="34" charset="0"/>
              </a:rPr>
              <a:t>‘Local TV news stories are more relevant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Arial" panose="020B0604020202020204"/>
                <a:ea typeface="+mn-ea"/>
                <a:cs typeface="Helvetica" panose="020B0604020202020204" pitchFamily="34" charset="0"/>
              </a:rPr>
              <a:t>to me than national news’</a:t>
            </a:r>
            <a:endParaRPr kumimoji="0" lang="en-US" sz="1400" b="0" i="0" u="sng" strike="noStrike" kern="1200" cap="none" spc="0" normalizeH="0" baseline="0" noProof="0">
              <a:ln>
                <a:noFill/>
              </a:ln>
              <a:solidFill>
                <a:srgbClr val="1B1464"/>
              </a:solidFill>
              <a:effectLst/>
              <a:uLnTx/>
              <a:uFillTx/>
              <a:latin typeface="Arial" panose="020B0604020202020204"/>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Arial" panose="020B0604020202020204"/>
                <a:ea typeface="+mn-ea"/>
                <a:cs typeface="Helvetica" panose="020B0604020202020204" pitchFamily="34" charset="0"/>
              </a:rPr>
              <a:t>% of respondents that agree</a:t>
            </a:r>
          </a:p>
        </p:txBody>
      </p:sp>
      <p:pic>
        <p:nvPicPr>
          <p:cNvPr id="4" name="Picture 3">
            <a:extLst>
              <a:ext uri="{FF2B5EF4-FFF2-40B4-BE49-F238E27FC236}">
                <a16:creationId xmlns:a16="http://schemas.microsoft.com/office/drawing/2014/main" id="{8800CDBB-BE9F-9D6F-084E-B4B4CEE07F7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24CD736-09BF-8E8A-AA2A-BF3A138B3CE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2BA8E826-175F-A9B6-4BC6-DB36424E3DB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3" name="TextBox 12">
            <a:extLst>
              <a:ext uri="{FF2B5EF4-FFF2-40B4-BE49-F238E27FC236}">
                <a16:creationId xmlns:a16="http://schemas.microsoft.com/office/drawing/2014/main" id="{5AD8EEDB-A8FE-426D-6E14-72182EDED53A}"/>
              </a:ext>
            </a:extLst>
          </p:cNvPr>
          <p:cNvSpPr txBox="1"/>
          <p:nvPr/>
        </p:nvSpPr>
        <p:spPr>
          <a:xfrm>
            <a:off x="0" y="1823207"/>
            <a:ext cx="6096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FFFFFF"/>
                </a:solidFill>
                <a:effectLst/>
                <a:uLnTx/>
                <a:uFillTx/>
                <a:latin typeface="Arial" panose="020B0604020202020204"/>
                <a:ea typeface="+mn-ea"/>
                <a:cs typeface="Helvetica" panose="020B0604020202020204" pitchFamily="34" charset="0"/>
              </a:rPr>
              <a:t>‘I appreciate the local perspective on national issues</a:t>
            </a:r>
            <a:r>
              <a:rPr kumimoji="0" lang="en-US" sz="1600" b="1" i="0" u="none" strike="noStrike" kern="1200" cap="none" spc="0" normalizeH="0" baseline="0" noProof="0">
                <a:ln>
                  <a:noFill/>
                </a:ln>
                <a:solidFill>
                  <a:srgbClr val="FFFFFF"/>
                </a:solidFill>
                <a:effectLst/>
                <a:uLnTx/>
                <a:uFillTx/>
                <a:latin typeface="Arial" panose="020B0604020202020204"/>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Helvetica" panose="020B0604020202020204" pitchFamily="34" charset="0"/>
              </a:rPr>
              <a:t>% of respondents that agree</a:t>
            </a:r>
          </a:p>
        </p:txBody>
      </p:sp>
      <p:grpSp>
        <p:nvGrpSpPr>
          <p:cNvPr id="3" name="Group 2">
            <a:extLst>
              <a:ext uri="{FF2B5EF4-FFF2-40B4-BE49-F238E27FC236}">
                <a16:creationId xmlns:a16="http://schemas.microsoft.com/office/drawing/2014/main" id="{92C87C80-798A-BB83-BFDE-9955F4E2AEB1}"/>
              </a:ext>
            </a:extLst>
          </p:cNvPr>
          <p:cNvGrpSpPr/>
          <p:nvPr/>
        </p:nvGrpSpPr>
        <p:grpSpPr>
          <a:xfrm>
            <a:off x="348419" y="4442575"/>
            <a:ext cx="2479408" cy="1378660"/>
            <a:chOff x="348419" y="2703046"/>
            <a:chExt cx="2479408" cy="1378660"/>
          </a:xfrm>
        </p:grpSpPr>
        <p:sp>
          <p:nvSpPr>
            <p:cNvPr id="16" name="Rectangle: Rounded Corners 15">
              <a:extLst>
                <a:ext uri="{FF2B5EF4-FFF2-40B4-BE49-F238E27FC236}">
                  <a16:creationId xmlns:a16="http://schemas.microsoft.com/office/drawing/2014/main" id="{293EDE80-E30F-1D93-8C85-D389E4DA920E}"/>
                </a:ext>
              </a:extLst>
            </p:cNvPr>
            <p:cNvSpPr/>
            <p:nvPr/>
          </p:nvSpPr>
          <p:spPr>
            <a:xfrm>
              <a:off x="467277" y="2703046"/>
              <a:ext cx="2254007" cy="137866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37BAFCAC-AAA0-05A5-F073-8B5168C91C3E}"/>
                </a:ext>
              </a:extLst>
            </p:cNvPr>
            <p:cNvSpPr txBox="1"/>
            <p:nvPr/>
          </p:nvSpPr>
          <p:spPr>
            <a:xfrm>
              <a:off x="576274" y="3068138"/>
              <a:ext cx="2049098" cy="92333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rgbClr val="1B1464"/>
                    </a:solidFill>
                  </a:ln>
                  <a:solidFill>
                    <a:srgbClr val="ED3C8D"/>
                  </a:solidFill>
                  <a:effectLst/>
                  <a:uLnTx/>
                  <a:uFillTx/>
                  <a:latin typeface="Arial" panose="020B0604020202020204" pitchFamily="34" charset="0"/>
                  <a:ea typeface="+mn-ea"/>
                  <a:cs typeface="Arial" panose="020B0604020202020204" pitchFamily="34" charset="0"/>
                </a:rPr>
                <a:t>77%</a:t>
              </a:r>
            </a:p>
          </p:txBody>
        </p:sp>
        <p:sp>
          <p:nvSpPr>
            <p:cNvPr id="24" name="TextBox 23">
              <a:extLst>
                <a:ext uri="{FF2B5EF4-FFF2-40B4-BE49-F238E27FC236}">
                  <a16:creationId xmlns:a16="http://schemas.microsoft.com/office/drawing/2014/main" id="{7B94EA21-6DF9-E247-FE5F-9E00142F8BCE}"/>
                </a:ext>
              </a:extLst>
            </p:cNvPr>
            <p:cNvSpPr txBox="1"/>
            <p:nvPr/>
          </p:nvSpPr>
          <p:spPr>
            <a:xfrm>
              <a:off x="348419" y="2724810"/>
              <a:ext cx="24794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Asian</a:t>
              </a:r>
              <a:endParaRPr kumimoji="0" lang="en-US" sz="20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F95D95CE-9F03-ED3A-99C9-00D34F95A550}"/>
              </a:ext>
            </a:extLst>
          </p:cNvPr>
          <p:cNvGrpSpPr/>
          <p:nvPr/>
        </p:nvGrpSpPr>
        <p:grpSpPr>
          <a:xfrm>
            <a:off x="348419" y="2703046"/>
            <a:ext cx="2479408" cy="1378660"/>
            <a:chOff x="3154553" y="2703046"/>
            <a:chExt cx="2479408" cy="1378660"/>
          </a:xfrm>
        </p:grpSpPr>
        <p:sp>
          <p:nvSpPr>
            <p:cNvPr id="18" name="Rectangle: Rounded Corners 17">
              <a:extLst>
                <a:ext uri="{FF2B5EF4-FFF2-40B4-BE49-F238E27FC236}">
                  <a16:creationId xmlns:a16="http://schemas.microsoft.com/office/drawing/2014/main" id="{D5E087DB-1C3D-EA80-5DA1-5B58B4B4B1F7}"/>
                </a:ext>
              </a:extLst>
            </p:cNvPr>
            <p:cNvSpPr/>
            <p:nvPr/>
          </p:nvSpPr>
          <p:spPr>
            <a:xfrm>
              <a:off x="3267254" y="2703046"/>
              <a:ext cx="2254007" cy="137866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C494015-7AEC-C919-E3D9-1732272B52FB}"/>
                </a:ext>
              </a:extLst>
            </p:cNvPr>
            <p:cNvSpPr txBox="1"/>
            <p:nvPr/>
          </p:nvSpPr>
          <p:spPr>
            <a:xfrm>
              <a:off x="3377917" y="3068138"/>
              <a:ext cx="2058080" cy="92333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rgbClr val="1B1464"/>
                    </a:solidFill>
                  </a:ln>
                  <a:solidFill>
                    <a:srgbClr val="00BFF2"/>
                  </a:solidFill>
                  <a:effectLst/>
                  <a:uLnTx/>
                  <a:uFillTx/>
                  <a:latin typeface="Arial" panose="020B0604020202020204" pitchFamily="34" charset="0"/>
                  <a:ea typeface="+mn-ea"/>
                  <a:cs typeface="Arial" panose="020B0604020202020204" pitchFamily="34" charset="0"/>
                </a:rPr>
                <a:t>70%</a:t>
              </a:r>
            </a:p>
          </p:txBody>
        </p:sp>
        <p:sp>
          <p:nvSpPr>
            <p:cNvPr id="25" name="TextBox 24">
              <a:extLst>
                <a:ext uri="{FF2B5EF4-FFF2-40B4-BE49-F238E27FC236}">
                  <a16:creationId xmlns:a16="http://schemas.microsoft.com/office/drawing/2014/main" id="{D63F8741-07B2-67FD-0068-D00297C776A4}"/>
                </a:ext>
              </a:extLst>
            </p:cNvPr>
            <p:cNvSpPr txBox="1"/>
            <p:nvPr/>
          </p:nvSpPr>
          <p:spPr>
            <a:xfrm>
              <a:off x="3154553" y="2724810"/>
              <a:ext cx="24794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Black</a:t>
              </a:r>
              <a:endParaRPr kumimoji="0" lang="en-US" sz="20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endParaRPr>
            </a:p>
          </p:txBody>
        </p:sp>
      </p:grpSp>
      <p:grpSp>
        <p:nvGrpSpPr>
          <p:cNvPr id="29" name="Group 28">
            <a:extLst>
              <a:ext uri="{FF2B5EF4-FFF2-40B4-BE49-F238E27FC236}">
                <a16:creationId xmlns:a16="http://schemas.microsoft.com/office/drawing/2014/main" id="{12ED33DC-0C32-11E5-CF7C-C195E8BC689D}"/>
              </a:ext>
            </a:extLst>
          </p:cNvPr>
          <p:cNvGrpSpPr/>
          <p:nvPr/>
        </p:nvGrpSpPr>
        <p:grpSpPr>
          <a:xfrm>
            <a:off x="3160491" y="4444865"/>
            <a:ext cx="2467533" cy="1378660"/>
            <a:chOff x="3160491" y="4444865"/>
            <a:chExt cx="2467533" cy="1378660"/>
          </a:xfrm>
        </p:grpSpPr>
        <p:sp>
          <p:nvSpPr>
            <p:cNvPr id="20" name="Rectangle: Rounded Corners 19">
              <a:extLst>
                <a:ext uri="{FF2B5EF4-FFF2-40B4-BE49-F238E27FC236}">
                  <a16:creationId xmlns:a16="http://schemas.microsoft.com/office/drawing/2014/main" id="{10605E1D-D3FF-EAAF-CBD1-29A09774DACB}"/>
                </a:ext>
              </a:extLst>
            </p:cNvPr>
            <p:cNvSpPr/>
            <p:nvPr/>
          </p:nvSpPr>
          <p:spPr>
            <a:xfrm>
              <a:off x="3267254" y="4444865"/>
              <a:ext cx="2254007" cy="137866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45DC9522-F208-9D92-0C15-85EB0289DE91}"/>
                </a:ext>
              </a:extLst>
            </p:cNvPr>
            <p:cNvSpPr txBox="1"/>
            <p:nvPr/>
          </p:nvSpPr>
          <p:spPr>
            <a:xfrm>
              <a:off x="3399601" y="4850436"/>
              <a:ext cx="2040112" cy="92333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rgbClr val="1B1464"/>
                    </a:solidFill>
                  </a:ln>
                  <a:solidFill>
                    <a:srgbClr val="E2E8F1"/>
                  </a:solidFill>
                  <a:effectLst/>
                  <a:uLnTx/>
                  <a:uFillTx/>
                  <a:latin typeface="Arial" panose="020B0604020202020204" pitchFamily="34" charset="0"/>
                  <a:ea typeface="+mn-ea"/>
                  <a:cs typeface="Arial" panose="020B0604020202020204" pitchFamily="34" charset="0"/>
                </a:rPr>
                <a:t>65%</a:t>
              </a:r>
            </a:p>
          </p:txBody>
        </p:sp>
        <p:sp>
          <p:nvSpPr>
            <p:cNvPr id="26" name="TextBox 25">
              <a:extLst>
                <a:ext uri="{FF2B5EF4-FFF2-40B4-BE49-F238E27FC236}">
                  <a16:creationId xmlns:a16="http://schemas.microsoft.com/office/drawing/2014/main" id="{E7E57534-D114-7100-94DF-C0E3CE6AD2CC}"/>
                </a:ext>
              </a:extLst>
            </p:cNvPr>
            <p:cNvSpPr txBox="1"/>
            <p:nvPr/>
          </p:nvSpPr>
          <p:spPr>
            <a:xfrm>
              <a:off x="3160491" y="4458503"/>
              <a:ext cx="24675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B1C1D9"/>
                  </a:solidFill>
                  <a:effectLst/>
                  <a:uLnTx/>
                  <a:uFillTx/>
                  <a:latin typeface="Arial" panose="020B0604020202020204" pitchFamily="34" charset="0"/>
                  <a:ea typeface="+mn-ea"/>
                  <a:cs typeface="Arial" panose="020B0604020202020204" pitchFamily="34" charset="0"/>
                </a:rPr>
                <a:t>White</a:t>
              </a:r>
              <a:endParaRPr kumimoji="0" lang="en-US" sz="2000" b="1" i="0" u="sng" strike="noStrike" kern="1200" cap="none" spc="0" normalizeH="0" baseline="0" noProof="0">
                <a:ln>
                  <a:noFill/>
                </a:ln>
                <a:solidFill>
                  <a:srgbClr val="B1C1D9"/>
                </a:solidFill>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027DE287-A86A-8674-42CA-436DD969AC62}"/>
              </a:ext>
            </a:extLst>
          </p:cNvPr>
          <p:cNvGrpSpPr/>
          <p:nvPr/>
        </p:nvGrpSpPr>
        <p:grpSpPr>
          <a:xfrm>
            <a:off x="3163336" y="2703046"/>
            <a:ext cx="2467533" cy="1378660"/>
            <a:chOff x="360514" y="4444865"/>
            <a:chExt cx="2467533" cy="1378660"/>
          </a:xfrm>
        </p:grpSpPr>
        <p:sp>
          <p:nvSpPr>
            <p:cNvPr id="22" name="Rectangle: Rounded Corners 21">
              <a:extLst>
                <a:ext uri="{FF2B5EF4-FFF2-40B4-BE49-F238E27FC236}">
                  <a16:creationId xmlns:a16="http://schemas.microsoft.com/office/drawing/2014/main" id="{E04EF393-C69B-1BD5-7BBC-8A4A7206063D}"/>
                </a:ext>
              </a:extLst>
            </p:cNvPr>
            <p:cNvSpPr/>
            <p:nvPr/>
          </p:nvSpPr>
          <p:spPr>
            <a:xfrm>
              <a:off x="467277" y="4444865"/>
              <a:ext cx="2254007" cy="137866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D62D2765-9A13-B89F-1F77-C2F6D564426B}"/>
                </a:ext>
              </a:extLst>
            </p:cNvPr>
            <p:cNvSpPr txBox="1"/>
            <p:nvPr/>
          </p:nvSpPr>
          <p:spPr>
            <a:xfrm>
              <a:off x="579547" y="4850436"/>
              <a:ext cx="2080266" cy="92333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rgbClr val="1B1464"/>
                    </a:solidFill>
                  </a:ln>
                  <a:solidFill>
                    <a:srgbClr val="4EBEA4"/>
                  </a:solidFill>
                  <a:effectLst/>
                  <a:uLnTx/>
                  <a:uFillTx/>
                  <a:latin typeface="Arial" panose="020B0604020202020204" pitchFamily="34" charset="0"/>
                  <a:ea typeface="+mn-ea"/>
                  <a:cs typeface="Arial" panose="020B0604020202020204" pitchFamily="34" charset="0"/>
                </a:rPr>
                <a:t>67%</a:t>
              </a:r>
            </a:p>
          </p:txBody>
        </p:sp>
        <p:sp>
          <p:nvSpPr>
            <p:cNvPr id="27" name="TextBox 26">
              <a:extLst>
                <a:ext uri="{FF2B5EF4-FFF2-40B4-BE49-F238E27FC236}">
                  <a16:creationId xmlns:a16="http://schemas.microsoft.com/office/drawing/2014/main" id="{6C400121-F2B0-4F94-A619-F2AD0EE0B5CC}"/>
                </a:ext>
              </a:extLst>
            </p:cNvPr>
            <p:cNvSpPr txBox="1"/>
            <p:nvPr/>
          </p:nvSpPr>
          <p:spPr>
            <a:xfrm>
              <a:off x="360514" y="4458503"/>
              <a:ext cx="24675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Hispanic</a:t>
              </a:r>
              <a:endParaRPr kumimoji="0" lang="en-US" sz="20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BE18420E-5805-6A7A-5DAD-91A47B7BFB37}"/>
              </a:ext>
            </a:extLst>
          </p:cNvPr>
          <p:cNvGrpSpPr/>
          <p:nvPr/>
        </p:nvGrpSpPr>
        <p:grpSpPr>
          <a:xfrm>
            <a:off x="6520619" y="2703046"/>
            <a:ext cx="2479408" cy="1378660"/>
            <a:chOff x="6520619" y="2703046"/>
            <a:chExt cx="2479408" cy="1378660"/>
          </a:xfrm>
        </p:grpSpPr>
        <p:sp>
          <p:nvSpPr>
            <p:cNvPr id="30" name="Rectangle: Rounded Corners 29">
              <a:extLst>
                <a:ext uri="{FF2B5EF4-FFF2-40B4-BE49-F238E27FC236}">
                  <a16:creationId xmlns:a16="http://schemas.microsoft.com/office/drawing/2014/main" id="{31F278CA-BD19-1BEC-3223-6BD86C00141E}"/>
                </a:ext>
              </a:extLst>
            </p:cNvPr>
            <p:cNvSpPr/>
            <p:nvPr/>
          </p:nvSpPr>
          <p:spPr>
            <a:xfrm>
              <a:off x="6639477" y="2703046"/>
              <a:ext cx="2254007" cy="137866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1B1342E1-53FD-0A4D-B42D-F103A86BEF01}"/>
                </a:ext>
              </a:extLst>
            </p:cNvPr>
            <p:cNvSpPr txBox="1"/>
            <p:nvPr/>
          </p:nvSpPr>
          <p:spPr>
            <a:xfrm>
              <a:off x="6748474" y="3068138"/>
              <a:ext cx="2049098" cy="92333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rgbClr val="1B1464"/>
                    </a:solidFill>
                  </a:ln>
                  <a:solidFill>
                    <a:srgbClr val="00BFF2"/>
                  </a:solidFill>
                  <a:effectLst/>
                  <a:uLnTx/>
                  <a:uFillTx/>
                  <a:latin typeface="Arial" panose="020B0604020202020204" pitchFamily="34" charset="0"/>
                  <a:ea typeface="+mn-ea"/>
                  <a:cs typeface="Arial" panose="020B0604020202020204" pitchFamily="34" charset="0"/>
                </a:rPr>
                <a:t>55%</a:t>
              </a:r>
            </a:p>
          </p:txBody>
        </p:sp>
        <p:sp>
          <p:nvSpPr>
            <p:cNvPr id="34" name="TextBox 33">
              <a:extLst>
                <a:ext uri="{FF2B5EF4-FFF2-40B4-BE49-F238E27FC236}">
                  <a16:creationId xmlns:a16="http://schemas.microsoft.com/office/drawing/2014/main" id="{E0F4FA6B-10A1-DC0D-454C-FB0FFB0A508B}"/>
                </a:ext>
              </a:extLst>
            </p:cNvPr>
            <p:cNvSpPr txBox="1"/>
            <p:nvPr/>
          </p:nvSpPr>
          <p:spPr>
            <a:xfrm>
              <a:off x="6520619" y="2724810"/>
              <a:ext cx="24794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Black</a:t>
              </a:r>
              <a:endParaRPr kumimoji="0" lang="en-US" sz="20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5D84719A-50DB-FCE4-66CA-0D4384315959}"/>
              </a:ext>
            </a:extLst>
          </p:cNvPr>
          <p:cNvGrpSpPr/>
          <p:nvPr/>
        </p:nvGrpSpPr>
        <p:grpSpPr>
          <a:xfrm>
            <a:off x="9326753" y="2703046"/>
            <a:ext cx="2479408" cy="1378660"/>
            <a:chOff x="9326753" y="2703046"/>
            <a:chExt cx="2479408" cy="1378660"/>
          </a:xfrm>
        </p:grpSpPr>
        <p:sp>
          <p:nvSpPr>
            <p:cNvPr id="32" name="Rectangle: Rounded Corners 31">
              <a:extLst>
                <a:ext uri="{FF2B5EF4-FFF2-40B4-BE49-F238E27FC236}">
                  <a16:creationId xmlns:a16="http://schemas.microsoft.com/office/drawing/2014/main" id="{12E3EF6B-BA94-9400-74EA-6D8E361BBBFB}"/>
                </a:ext>
              </a:extLst>
            </p:cNvPr>
            <p:cNvSpPr/>
            <p:nvPr/>
          </p:nvSpPr>
          <p:spPr>
            <a:xfrm>
              <a:off x="9439454" y="2703046"/>
              <a:ext cx="2254007" cy="137866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65F92B42-249B-ADD6-DF24-71709CF4A6C1}"/>
                </a:ext>
              </a:extLst>
            </p:cNvPr>
            <p:cNvSpPr txBox="1"/>
            <p:nvPr/>
          </p:nvSpPr>
          <p:spPr>
            <a:xfrm>
              <a:off x="9550117" y="3068138"/>
              <a:ext cx="2058080" cy="92333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rgbClr val="1B1464"/>
                    </a:solidFill>
                  </a:ln>
                  <a:solidFill>
                    <a:srgbClr val="4EBEA4"/>
                  </a:solidFill>
                  <a:effectLst/>
                  <a:uLnTx/>
                  <a:uFillTx/>
                  <a:latin typeface="Arial" panose="020B0604020202020204" pitchFamily="34" charset="0"/>
                  <a:ea typeface="+mn-ea"/>
                  <a:cs typeface="Arial" panose="020B0604020202020204" pitchFamily="34" charset="0"/>
                </a:rPr>
                <a:t>53%</a:t>
              </a:r>
            </a:p>
          </p:txBody>
        </p:sp>
        <p:sp>
          <p:nvSpPr>
            <p:cNvPr id="35" name="TextBox 34">
              <a:extLst>
                <a:ext uri="{FF2B5EF4-FFF2-40B4-BE49-F238E27FC236}">
                  <a16:creationId xmlns:a16="http://schemas.microsoft.com/office/drawing/2014/main" id="{F693D1BA-41AA-6CEE-F79B-4BFF0606B937}"/>
                </a:ext>
              </a:extLst>
            </p:cNvPr>
            <p:cNvSpPr txBox="1"/>
            <p:nvPr/>
          </p:nvSpPr>
          <p:spPr>
            <a:xfrm>
              <a:off x="9326753" y="2724810"/>
              <a:ext cx="24794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Hispanic</a:t>
              </a:r>
              <a:endParaRPr kumimoji="0" lang="en-US" sz="20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endParaRPr>
            </a:p>
          </p:txBody>
        </p:sp>
      </p:grpSp>
      <p:grpSp>
        <p:nvGrpSpPr>
          <p:cNvPr id="28" name="Group 27">
            <a:extLst>
              <a:ext uri="{FF2B5EF4-FFF2-40B4-BE49-F238E27FC236}">
                <a16:creationId xmlns:a16="http://schemas.microsoft.com/office/drawing/2014/main" id="{6FF782FF-6C9F-7C49-FB16-38B62720FAC6}"/>
              </a:ext>
            </a:extLst>
          </p:cNvPr>
          <p:cNvGrpSpPr/>
          <p:nvPr/>
        </p:nvGrpSpPr>
        <p:grpSpPr>
          <a:xfrm>
            <a:off x="9332691" y="4444865"/>
            <a:ext cx="2467533" cy="1378660"/>
            <a:chOff x="9332691" y="4444865"/>
            <a:chExt cx="2467533" cy="1378660"/>
          </a:xfrm>
        </p:grpSpPr>
        <p:sp>
          <p:nvSpPr>
            <p:cNvPr id="36" name="Rectangle: Rounded Corners 35">
              <a:extLst>
                <a:ext uri="{FF2B5EF4-FFF2-40B4-BE49-F238E27FC236}">
                  <a16:creationId xmlns:a16="http://schemas.microsoft.com/office/drawing/2014/main" id="{2A1DDC7D-F3D3-F972-8804-910224B35B0E}"/>
                </a:ext>
              </a:extLst>
            </p:cNvPr>
            <p:cNvSpPr/>
            <p:nvPr/>
          </p:nvSpPr>
          <p:spPr>
            <a:xfrm>
              <a:off x="9439454" y="4444865"/>
              <a:ext cx="2254007" cy="137866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096F468A-E547-17A4-4450-D9E348E5C2FF}"/>
                </a:ext>
              </a:extLst>
            </p:cNvPr>
            <p:cNvSpPr txBox="1"/>
            <p:nvPr/>
          </p:nvSpPr>
          <p:spPr>
            <a:xfrm>
              <a:off x="9571801" y="4850436"/>
              <a:ext cx="2040112" cy="92333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rgbClr val="1B1464"/>
                    </a:solidFill>
                  </a:ln>
                  <a:solidFill>
                    <a:srgbClr val="E2E8F1"/>
                  </a:solidFill>
                  <a:effectLst/>
                  <a:uLnTx/>
                  <a:uFillTx/>
                  <a:latin typeface="Arial" panose="020B0604020202020204" pitchFamily="34" charset="0"/>
                  <a:ea typeface="+mn-ea"/>
                  <a:cs typeface="Arial" panose="020B0604020202020204" pitchFamily="34" charset="0"/>
                </a:rPr>
                <a:t>49%</a:t>
              </a:r>
            </a:p>
          </p:txBody>
        </p:sp>
        <p:sp>
          <p:nvSpPr>
            <p:cNvPr id="38" name="TextBox 37">
              <a:extLst>
                <a:ext uri="{FF2B5EF4-FFF2-40B4-BE49-F238E27FC236}">
                  <a16:creationId xmlns:a16="http://schemas.microsoft.com/office/drawing/2014/main" id="{090036D0-FAA9-AE60-79DD-B53C190227E3}"/>
                </a:ext>
              </a:extLst>
            </p:cNvPr>
            <p:cNvSpPr txBox="1"/>
            <p:nvPr/>
          </p:nvSpPr>
          <p:spPr>
            <a:xfrm>
              <a:off x="9332691" y="4458503"/>
              <a:ext cx="24675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B1C1D9"/>
                  </a:solidFill>
                  <a:effectLst/>
                  <a:uLnTx/>
                  <a:uFillTx/>
                  <a:latin typeface="Arial" panose="020B0604020202020204" pitchFamily="34" charset="0"/>
                  <a:ea typeface="+mn-ea"/>
                  <a:cs typeface="Arial" panose="020B0604020202020204" pitchFamily="34" charset="0"/>
                </a:rPr>
                <a:t>White</a:t>
              </a:r>
              <a:endParaRPr kumimoji="0" lang="en-US" sz="2000" b="1" i="0" u="sng" strike="noStrike" kern="1200" cap="none" spc="0" normalizeH="0" baseline="0" noProof="0">
                <a:ln>
                  <a:noFill/>
                </a:ln>
                <a:solidFill>
                  <a:srgbClr val="B1C1D9"/>
                </a:solidFill>
                <a:effectLst/>
                <a:uLnTx/>
                <a:uFillTx/>
                <a:latin typeface="Arial" panose="020B0604020202020204" pitchFamily="34" charset="0"/>
                <a:ea typeface="+mn-ea"/>
                <a:cs typeface="Arial" panose="020B0604020202020204" pitchFamily="34" charset="0"/>
              </a:endParaRPr>
            </a:p>
          </p:txBody>
        </p:sp>
      </p:grpSp>
      <p:grpSp>
        <p:nvGrpSpPr>
          <p:cNvPr id="15" name="Group 14">
            <a:extLst>
              <a:ext uri="{FF2B5EF4-FFF2-40B4-BE49-F238E27FC236}">
                <a16:creationId xmlns:a16="http://schemas.microsoft.com/office/drawing/2014/main" id="{86234B79-5C7C-FFDE-E14C-97EA4445A160}"/>
              </a:ext>
            </a:extLst>
          </p:cNvPr>
          <p:cNvGrpSpPr/>
          <p:nvPr/>
        </p:nvGrpSpPr>
        <p:grpSpPr>
          <a:xfrm>
            <a:off x="6639477" y="4444865"/>
            <a:ext cx="2254007" cy="1378660"/>
            <a:chOff x="6639477" y="4444865"/>
            <a:chExt cx="2254007" cy="1378660"/>
          </a:xfrm>
        </p:grpSpPr>
        <p:sp>
          <p:nvSpPr>
            <p:cNvPr id="39" name="Rectangle: Rounded Corners 38">
              <a:extLst>
                <a:ext uri="{FF2B5EF4-FFF2-40B4-BE49-F238E27FC236}">
                  <a16:creationId xmlns:a16="http://schemas.microsoft.com/office/drawing/2014/main" id="{47B216F9-4EC6-0B49-8848-1A6989E0CAB7}"/>
                </a:ext>
              </a:extLst>
            </p:cNvPr>
            <p:cNvSpPr/>
            <p:nvPr/>
          </p:nvSpPr>
          <p:spPr>
            <a:xfrm>
              <a:off x="6639477" y="4444865"/>
              <a:ext cx="2254007" cy="137866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29957655-D5D2-4B6F-2B27-A54DEABAB371}"/>
                </a:ext>
              </a:extLst>
            </p:cNvPr>
            <p:cNvSpPr txBox="1"/>
            <p:nvPr/>
          </p:nvSpPr>
          <p:spPr>
            <a:xfrm>
              <a:off x="6751747" y="4850436"/>
              <a:ext cx="2080266" cy="92333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rgbClr val="1B1464"/>
                    </a:solidFill>
                  </a:ln>
                  <a:solidFill>
                    <a:srgbClr val="ED3C8D"/>
                  </a:solidFill>
                  <a:effectLst/>
                  <a:uLnTx/>
                  <a:uFillTx/>
                  <a:latin typeface="Arial" panose="020B0604020202020204" pitchFamily="34" charset="0"/>
                  <a:ea typeface="+mn-ea"/>
                  <a:cs typeface="Arial" panose="020B0604020202020204" pitchFamily="34" charset="0"/>
                </a:rPr>
                <a:t>52%</a:t>
              </a:r>
            </a:p>
          </p:txBody>
        </p:sp>
      </p:grpSp>
      <p:sp>
        <p:nvSpPr>
          <p:cNvPr id="41" name="TextBox 40">
            <a:extLst>
              <a:ext uri="{FF2B5EF4-FFF2-40B4-BE49-F238E27FC236}">
                <a16:creationId xmlns:a16="http://schemas.microsoft.com/office/drawing/2014/main" id="{D3928723-A656-372D-3A39-80E35199DEC5}"/>
              </a:ext>
            </a:extLst>
          </p:cNvPr>
          <p:cNvSpPr txBox="1"/>
          <p:nvPr/>
        </p:nvSpPr>
        <p:spPr>
          <a:xfrm>
            <a:off x="6532714" y="4458503"/>
            <a:ext cx="24675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Asian</a:t>
            </a:r>
            <a:endParaRPr kumimoji="0" lang="en-US" sz="2000" b="1" i="0" u="sng"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36E2D43D-063C-5AED-9510-C0C527521D82}"/>
              </a:ext>
            </a:extLst>
          </p:cNvPr>
          <p:cNvSpPr txBox="1"/>
          <p:nvPr/>
        </p:nvSpPr>
        <p:spPr>
          <a:xfrm>
            <a:off x="495947" y="6093334"/>
            <a:ext cx="117087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Source: </a:t>
            </a:r>
            <a:r>
              <a:rPr kumimoji="0" lang="en-US" sz="800" b="0" i="0" u="none" strike="noStrike" kern="1200" cap="none" spc="0" normalizeH="0" baseline="0" noProof="0" err="1">
                <a:ln>
                  <a:noFill/>
                </a:ln>
                <a:solidFill>
                  <a:srgbClr val="1B1464"/>
                </a:solidFill>
                <a:effectLst/>
                <a:uLnTx/>
                <a:uFillTx/>
                <a:latin typeface="Arial" panose="020B0604020202020204" pitchFamily="34" charset="0"/>
                <a:ea typeface="+mn-ea"/>
                <a:cs typeface="Arial" panose="020B0604020202020204" pitchFamily="34" charset="0"/>
              </a:rPr>
              <a:t>Dynata</a:t>
            </a:r>
            <a:r>
              <a:rPr kumimoji="0" lang="en-US" sz="800" b="0" i="0" u="none"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 Media Consumption and Political Sentiment survey, fielded December 2025 (n=2,319). Survey base: A18+ U.S. respondents. Q9. Please rate your agreement with the following statements - ‘I appreciate the local perspective on national issues’, ‘Local TV news stories are more relevant to me than national news.’ </a:t>
            </a:r>
            <a:r>
              <a:rPr kumimoji="0" lang="en-US" sz="800" b="0" i="0" u="none" strike="noStrike" kern="1200" cap="none" spc="0" normalizeH="0" baseline="0" noProof="0">
                <a:ln>
                  <a:noFill/>
                </a:ln>
                <a:solidFill>
                  <a:srgbClr val="1F1A62"/>
                </a:solidFill>
                <a:effectLst/>
                <a:uLnTx/>
                <a:uFillTx/>
                <a:latin typeface="Arial" panose="020B0604020202020204" pitchFamily="34" charset="0"/>
                <a:ea typeface="+mn-ea"/>
                <a:cs typeface="Arial" panose="020B0604020202020204" pitchFamily="34" charset="0"/>
              </a:rPr>
              <a:t>Base = All News Respondents. </a:t>
            </a:r>
            <a:r>
              <a:rPr kumimoji="0" lang="en-US" sz="800" b="0" i="0" u="none"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Based on respondents who selected ‘strongly agree’ or ‘agree’ [Top 2 Box]. Black respondents (n=168), Hispanic respondents (n=143), Asian respondents (n=85), White respondents (n=941). </a:t>
            </a:r>
          </a:p>
        </p:txBody>
      </p:sp>
      <p:sp>
        <p:nvSpPr>
          <p:cNvPr id="43" name="Rectangle 42">
            <a:extLst>
              <a:ext uri="{FF2B5EF4-FFF2-40B4-BE49-F238E27FC236}">
                <a16:creationId xmlns:a16="http://schemas.microsoft.com/office/drawing/2014/main" id="{515045BA-22CD-51A6-D967-717BAFC53CB6}"/>
              </a:ext>
            </a:extLst>
          </p:cNvPr>
          <p:cNvSpPr/>
          <p:nvPr/>
        </p:nvSpPr>
        <p:spPr>
          <a:xfrm>
            <a:off x="0" y="437005"/>
            <a:ext cx="1217048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Arial" panose="020B0604020202020204"/>
                <a:ea typeface="Calibri" panose="020F0502020204030204" pitchFamily="34" charset="0"/>
                <a:cs typeface="Arial" panose="020B0604020202020204" pitchFamily="34" charset="0"/>
              </a:rPr>
              <a:t>Diverse audiences value local TV news because </a:t>
            </a:r>
            <a:r>
              <a:rPr lang="en-US" sz="2600" b="1">
                <a:solidFill>
                  <a:srgbClr val="1B1464"/>
                </a:solidFill>
                <a:latin typeface="Arial" panose="020B0604020202020204"/>
                <a:ea typeface="Calibri" panose="020F0502020204030204" pitchFamily="34" charset="0"/>
                <a:cs typeface="Arial" panose="020B0604020202020204" pitchFamily="34" charset="0"/>
              </a:rPr>
              <a:t>it offers personal relevancy like </a:t>
            </a:r>
            <a:r>
              <a:rPr kumimoji="0" lang="en-US" sz="2600" b="1" i="0" u="none" strike="noStrike" kern="1200" cap="none" spc="0" normalizeH="0" baseline="0" noProof="0">
                <a:ln>
                  <a:noFill/>
                </a:ln>
                <a:solidFill>
                  <a:srgbClr val="1B1464"/>
                </a:solidFill>
                <a:effectLst/>
                <a:uLnTx/>
                <a:uFillTx/>
                <a:latin typeface="Arial" panose="020B0604020202020204"/>
                <a:ea typeface="Calibri" panose="020F0502020204030204" pitchFamily="34" charset="0"/>
                <a:cs typeface="Arial" panose="020B0604020202020204" pitchFamily="34" charset="0"/>
              </a:rPr>
              <a:t>local perspectives on national issues and</a:t>
            </a:r>
            <a:r>
              <a:rPr lang="en-US" sz="2600" b="1">
                <a:solidFill>
                  <a:srgbClr val="1B1464"/>
                </a:solidFill>
                <a:latin typeface="Arial" panose="020B0604020202020204"/>
                <a:ea typeface="Calibri" panose="020F0502020204030204" pitchFamily="34" charset="0"/>
                <a:cs typeface="Arial" panose="020B0604020202020204" pitchFamily="34" charset="0"/>
              </a:rPr>
              <a:t> community-centered stories</a:t>
            </a:r>
            <a:endParaRPr kumimoji="0" lang="en-US" sz="2600" b="1" i="0" u="none" strike="noStrike" kern="1200" cap="none" spc="0" normalizeH="0" baseline="0" noProof="0">
              <a:ln>
                <a:noFill/>
              </a:ln>
              <a:solidFill>
                <a:srgbClr val="1B1464"/>
              </a:solidFill>
              <a:effectLst/>
              <a:uLnTx/>
              <a:uFillTx/>
              <a:latin typeface="Arial" panose="020B0604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6251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EDE98-41CB-2EB4-C2F0-7DF55442A179}"/>
            </a:ext>
          </a:extLst>
        </p:cNvPr>
        <p:cNvGrpSpPr/>
        <p:nvPr/>
      </p:nvGrpSpPr>
      <p:grpSpPr>
        <a:xfrm>
          <a:off x="0" y="0"/>
          <a:ext cx="0" cy="0"/>
          <a:chOff x="0" y="0"/>
          <a:chExt cx="0" cy="0"/>
        </a:xfrm>
      </p:grpSpPr>
      <p:pic>
        <p:nvPicPr>
          <p:cNvPr id="15" name="Picture 14" descr="A professional in a suit and tie, holding a document, addresses a laptop amidst a backdrop of a city skyline lit with lights.&#10;&#10;AI-generated content may be incorrect.">
            <a:extLst>
              <a:ext uri="{FF2B5EF4-FFF2-40B4-BE49-F238E27FC236}">
                <a16:creationId xmlns:a16="http://schemas.microsoft.com/office/drawing/2014/main" id="{CB076026-7BBB-ABB2-F9E9-570BD732D4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646942" y="1768194"/>
            <a:ext cx="4545058" cy="5098431"/>
          </a:xfrm>
          <a:prstGeom prst="rect">
            <a:avLst/>
          </a:prstGeom>
        </p:spPr>
      </p:pic>
      <p:sp>
        <p:nvSpPr>
          <p:cNvPr id="20" name="Rectangle 19">
            <a:extLst>
              <a:ext uri="{FF2B5EF4-FFF2-40B4-BE49-F238E27FC236}">
                <a16:creationId xmlns:a16="http://schemas.microsoft.com/office/drawing/2014/main" id="{24B331F4-92BF-879D-7308-902E7F284AF9}"/>
              </a:ext>
            </a:extLst>
          </p:cNvPr>
          <p:cNvSpPr>
            <a:spLocks/>
          </p:cNvSpPr>
          <p:nvPr/>
        </p:nvSpPr>
        <p:spPr>
          <a:xfrm>
            <a:off x="1" y="1765230"/>
            <a:ext cx="7646941"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33" name="Rectangle 1032">
            <a:extLst>
              <a:ext uri="{FF2B5EF4-FFF2-40B4-BE49-F238E27FC236}">
                <a16:creationId xmlns:a16="http://schemas.microsoft.com/office/drawing/2014/main" id="{4EF6407D-BAB0-1F3C-E39C-C312C65DCF71}"/>
              </a:ext>
            </a:extLst>
          </p:cNvPr>
          <p:cNvSpPr/>
          <p:nvPr/>
        </p:nvSpPr>
        <p:spPr>
          <a:xfrm>
            <a:off x="127001" y="445295"/>
            <a:ext cx="120650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Arial" panose="020B0604020202020204"/>
                <a:ea typeface="Calibri" panose="020F0502020204030204" pitchFamily="34" charset="0"/>
                <a:cs typeface="Arial" panose="020B0604020202020204" pitchFamily="34" charset="0"/>
              </a:rPr>
              <a:t>Diverse audiences are more likely to view local TV news as a more accurate source of information, due to the credibility it continually provides</a:t>
            </a:r>
          </a:p>
        </p:txBody>
      </p:sp>
      <p:pic>
        <p:nvPicPr>
          <p:cNvPr id="3" name="Picture 2">
            <a:extLst>
              <a:ext uri="{FF2B5EF4-FFF2-40B4-BE49-F238E27FC236}">
                <a16:creationId xmlns:a16="http://schemas.microsoft.com/office/drawing/2014/main" id="{D6C3FD05-A86B-5313-210D-7246FA53B35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C4E7FB1C-ECFB-62A4-76BC-630E0316735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612B483E-C368-D3F3-B7A1-B7A61987294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115199AC-2CF9-8172-EA2D-CCC87A725B53}"/>
              </a:ext>
            </a:extLst>
          </p:cNvPr>
          <p:cNvSpPr txBox="1"/>
          <p:nvPr/>
        </p:nvSpPr>
        <p:spPr>
          <a:xfrm>
            <a:off x="947491" y="1780253"/>
            <a:ext cx="5725019" cy="60010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sng" strike="noStrike" kern="100" cap="none" spc="0" normalizeH="0" baseline="0" noProof="0">
                <a:ln>
                  <a:noFill/>
                </a:ln>
                <a:solidFill>
                  <a:srgbClr val="1B1464"/>
                </a:solidFill>
                <a:effectLst/>
                <a:uLnTx/>
                <a:uFillTx/>
                <a:latin typeface="Arial" panose="020B0604020202020204"/>
                <a:ea typeface="Aptos" panose="020B0004020202020204" pitchFamily="34" charset="0"/>
                <a:cs typeface="Arial" panose="020B0604020202020204" pitchFamily="34" charset="0"/>
              </a:rPr>
              <a:t>% of respondents who find local TV news information more accurate than other sources</a:t>
            </a:r>
          </a:p>
        </p:txBody>
      </p:sp>
      <p:graphicFrame>
        <p:nvGraphicFramePr>
          <p:cNvPr id="7" name="Chart 6">
            <a:extLst>
              <a:ext uri="{FF2B5EF4-FFF2-40B4-BE49-F238E27FC236}">
                <a16:creationId xmlns:a16="http://schemas.microsoft.com/office/drawing/2014/main" id="{C7713439-CF7E-EA29-782F-845C5A865E6D}"/>
              </a:ext>
            </a:extLst>
          </p:cNvPr>
          <p:cNvGraphicFramePr/>
          <p:nvPr>
            <p:extLst>
              <p:ext uri="{D42A27DB-BD31-4B8C-83A1-F6EECF244321}">
                <p14:modId xmlns:p14="http://schemas.microsoft.com/office/powerpoint/2010/main" val="2262510179"/>
              </p:ext>
            </p:extLst>
          </p:nvPr>
        </p:nvGraphicFramePr>
        <p:xfrm>
          <a:off x="244929" y="2608748"/>
          <a:ext cx="7235371" cy="2770846"/>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The image depicts a simple, blue silhouette of a human face with a white circle for a head and a black circle for a nose, creating a minimalistic, stylized avatar.&#10;&#10;AI-generated content may be incorrect.">
            <a:extLst>
              <a:ext uri="{FF2B5EF4-FFF2-40B4-BE49-F238E27FC236}">
                <a16:creationId xmlns:a16="http://schemas.microsoft.com/office/drawing/2014/main" id="{8FFDDFAE-73A8-78E9-985D-6C0278E1A17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4212" y="5454151"/>
            <a:ext cx="473353" cy="473353"/>
          </a:xfrm>
          <a:prstGeom prst="rect">
            <a:avLst/>
          </a:prstGeom>
        </p:spPr>
      </p:pic>
      <p:pic>
        <p:nvPicPr>
          <p:cNvPr id="10" name="Picture 9" descr="The image depicts a simple, solid, green, circle-shaped avatar.&#10;&#10;AI-generated content may be incorrect.">
            <a:extLst>
              <a:ext uri="{FF2B5EF4-FFF2-40B4-BE49-F238E27FC236}">
                <a16:creationId xmlns:a16="http://schemas.microsoft.com/office/drawing/2014/main" id="{825855DA-3925-E1AE-256B-B8632C1876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45570" y="5454151"/>
            <a:ext cx="473351" cy="473351"/>
          </a:xfrm>
          <a:prstGeom prst="rect">
            <a:avLst/>
          </a:prstGeom>
        </p:spPr>
      </p:pic>
      <p:pic>
        <p:nvPicPr>
          <p:cNvPr id="12" name="Picture 11" descr="The image depicts a simple, yellow circle with a black outline, forming a human silhouette.&#10;&#10;AI-generated content may be incorrect.">
            <a:extLst>
              <a:ext uri="{FF2B5EF4-FFF2-40B4-BE49-F238E27FC236}">
                <a16:creationId xmlns:a16="http://schemas.microsoft.com/office/drawing/2014/main" id="{38FD8C89-51DF-5608-09E5-CFD40BE3E486}"/>
              </a:ext>
            </a:extLst>
          </p:cNvPr>
          <p:cNvPicPr>
            <a:picLocks noChangeAspect="1"/>
          </p:cNvPicPr>
          <p:nvPr/>
        </p:nvPicPr>
        <p:blipFill>
          <a:blip r:embed="rId7" cstate="print">
            <a:grayscl/>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tretch>
            <a:fillRect/>
          </a:stretch>
        </p:blipFill>
        <p:spPr>
          <a:xfrm>
            <a:off x="6378161" y="5454151"/>
            <a:ext cx="473351" cy="473351"/>
          </a:xfrm>
          <a:prstGeom prst="rect">
            <a:avLst/>
          </a:prstGeom>
        </p:spPr>
      </p:pic>
      <p:pic>
        <p:nvPicPr>
          <p:cNvPr id="13" name="Picture 12" descr="The image depicts a simple, solid, pink circle with a white, rounded, oval face and a black dot for an eye.&#10;&#10;AI-generated content may be incorrect.">
            <a:extLst>
              <a:ext uri="{FF2B5EF4-FFF2-40B4-BE49-F238E27FC236}">
                <a16:creationId xmlns:a16="http://schemas.microsoft.com/office/drawing/2014/main" id="{452B399B-C67A-421A-7443-7FE6A01FC80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537682" y="5454151"/>
            <a:ext cx="473353" cy="473353"/>
          </a:xfrm>
          <a:prstGeom prst="rect">
            <a:avLst/>
          </a:prstGeom>
        </p:spPr>
      </p:pic>
      <p:sp>
        <p:nvSpPr>
          <p:cNvPr id="14" name="TextBox 13">
            <a:extLst>
              <a:ext uri="{FF2B5EF4-FFF2-40B4-BE49-F238E27FC236}">
                <a16:creationId xmlns:a16="http://schemas.microsoft.com/office/drawing/2014/main" id="{0F9CDD40-D982-6709-9743-A40923C2C767}"/>
              </a:ext>
            </a:extLst>
          </p:cNvPr>
          <p:cNvSpPr txBox="1"/>
          <p:nvPr/>
        </p:nvSpPr>
        <p:spPr>
          <a:xfrm>
            <a:off x="483207" y="5986257"/>
            <a:ext cx="7163736" cy="58477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Source: </a:t>
            </a:r>
            <a:r>
              <a:rPr kumimoji="0" lang="en-US" sz="800" b="0" i="0" u="none" strike="noStrike" kern="1200" cap="none" spc="0" normalizeH="0" baseline="0" noProof="0" err="1">
                <a:ln>
                  <a:noFill/>
                </a:ln>
                <a:solidFill>
                  <a:srgbClr val="1B1464"/>
                </a:solidFill>
                <a:effectLst/>
                <a:uLnTx/>
                <a:uFillTx/>
                <a:latin typeface="Arial" panose="020B0604020202020204" pitchFamily="34" charset="0"/>
                <a:ea typeface="+mn-ea"/>
                <a:cs typeface="Arial" panose="020B0604020202020204" pitchFamily="34" charset="0"/>
              </a:rPr>
              <a:t>Dynata</a:t>
            </a:r>
            <a:r>
              <a:rPr kumimoji="0" lang="en-US" sz="800" b="0" i="0" u="none"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rPr>
              <a:t>, Media Consumption and Political Sentiment survey, fielded December 2025 (n=2,319). Survey base: A18+ U.S. respondents. </a:t>
            </a:r>
            <a:r>
              <a:rPr lang="en-US" sz="800">
                <a:solidFill>
                  <a:srgbClr val="1B1464"/>
                </a:solidFill>
                <a:latin typeface="Arial" panose="020B0604020202020204" pitchFamily="34" charset="0"/>
                <a:cs typeface="Arial" panose="020B0604020202020204" pitchFamily="34" charset="0"/>
              </a:rPr>
              <a:t>Q9. Please rate your agreement with the following statements - ‘Information during local TV news is more accurate than other sources.’ </a:t>
            </a:r>
            <a:r>
              <a:rPr lang="en-US" sz="800">
                <a:solidFill>
                  <a:srgbClr val="1F1A62"/>
                </a:solidFill>
                <a:latin typeface="Arial" panose="020B0604020202020204" pitchFamily="34" charset="0"/>
                <a:cs typeface="Arial" panose="020B0604020202020204" pitchFamily="34" charset="0"/>
              </a:rPr>
              <a:t>Base = All News Respondents. </a:t>
            </a:r>
            <a:r>
              <a:rPr lang="en-US" sz="800">
                <a:solidFill>
                  <a:srgbClr val="1B1464"/>
                </a:solidFill>
                <a:latin typeface="Arial" panose="020B0604020202020204" pitchFamily="34" charset="0"/>
                <a:cs typeface="Arial" panose="020B0604020202020204" pitchFamily="34" charset="0"/>
              </a:rPr>
              <a:t>Based on respondents who selected ‘strongly agree’ or ‘agree’ [Top 2 Box]. Black respondents (n=168), Hispanic respondents (n=143), Asian respondents (n=85), White respondents (n=941). </a:t>
            </a:r>
            <a:endParaRPr kumimoji="0" lang="en-US" sz="800" b="0" i="0" u="none" strike="noStrike" kern="1200" cap="none" spc="0" normalizeH="0" baseline="0" noProof="0">
              <a:ln>
                <a:noFill/>
              </a:ln>
              <a:solidFill>
                <a:srgbClr val="1B146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473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CD66F-6D50-887A-B21C-B8FBCA5EEE4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6A312C-51E1-4FB8-DE9F-FB01ADFE1C1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2700"/>
            <a:ext cx="12192000" cy="6870700"/>
          </a:xfrm>
          <a:prstGeom prst="rect">
            <a:avLst/>
          </a:prstGeom>
        </p:spPr>
      </p:pic>
      <p:cxnSp>
        <p:nvCxnSpPr>
          <p:cNvPr id="11" name="Straight Connector 10">
            <a:extLst>
              <a:ext uri="{FF2B5EF4-FFF2-40B4-BE49-F238E27FC236}">
                <a16:creationId xmlns:a16="http://schemas.microsoft.com/office/drawing/2014/main" id="{154F845A-3431-5446-A707-8F25C6B605C9}"/>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DC75E97-D557-6B25-FC6A-9A80F1628CBB}"/>
              </a:ext>
            </a:extLst>
          </p:cNvPr>
          <p:cNvSpPr txBox="1"/>
          <p:nvPr/>
        </p:nvSpPr>
        <p:spPr>
          <a:xfrm>
            <a:off x="352898" y="3434080"/>
            <a:ext cx="719090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TV news enhances brand perception and motivates purchase among diverse audiences</a:t>
            </a:r>
            <a:endParaRPr kumimoji="0" lang="en-US" sz="2800" b="0" i="0" u="none" strike="noStrike" kern="1200" cap="none" spc="0" normalizeH="0" baseline="0" noProof="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225728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5E1D3-6C15-2008-8929-D8CB07339FE8}"/>
            </a:ext>
          </a:extLst>
        </p:cNvPr>
        <p:cNvGrpSpPr/>
        <p:nvPr/>
      </p:nvGrpSpPr>
      <p:grpSpPr>
        <a:xfrm>
          <a:off x="0" y="0"/>
          <a:ext cx="0" cy="0"/>
          <a:chOff x="0" y="0"/>
          <a:chExt cx="0" cy="0"/>
        </a:xfrm>
      </p:grpSpPr>
      <p:pic>
        <p:nvPicPr>
          <p:cNvPr id="15" name="Picture 14" descr="Stronger Together&#10;&#10;AI-generated content may be incorrect.">
            <a:extLst>
              <a:ext uri="{FF2B5EF4-FFF2-40B4-BE49-F238E27FC236}">
                <a16:creationId xmlns:a16="http://schemas.microsoft.com/office/drawing/2014/main" id="{3A9A0FC5-BB44-FBD8-B5EE-68B9E7598D3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1765230"/>
            <a:ext cx="4378417" cy="5103922"/>
          </a:xfrm>
          <a:prstGeom prst="rect">
            <a:avLst/>
          </a:prstGeom>
        </p:spPr>
      </p:pic>
      <p:sp>
        <p:nvSpPr>
          <p:cNvPr id="16" name="Rectangle 15">
            <a:extLst>
              <a:ext uri="{FF2B5EF4-FFF2-40B4-BE49-F238E27FC236}">
                <a16:creationId xmlns:a16="http://schemas.microsoft.com/office/drawing/2014/main" id="{66BB13BA-E1CC-0DF2-CA89-E25072474EDC}"/>
              </a:ext>
            </a:extLst>
          </p:cNvPr>
          <p:cNvSpPr/>
          <p:nvPr/>
        </p:nvSpPr>
        <p:spPr>
          <a:xfrm>
            <a:off x="2882" y="1765230"/>
            <a:ext cx="4378416" cy="5092770"/>
          </a:xfrm>
          <a:prstGeom prst="rect">
            <a:avLst/>
          </a:prstGeom>
          <a:solidFill>
            <a:srgbClr val="1B1464">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5090BAB-2F10-EB49-23DF-81FD99EF1429}"/>
              </a:ext>
            </a:extLst>
          </p:cNvPr>
          <p:cNvSpPr>
            <a:spLocks/>
          </p:cNvSpPr>
          <p:nvPr/>
        </p:nvSpPr>
        <p:spPr>
          <a:xfrm>
            <a:off x="4373587" y="1765230"/>
            <a:ext cx="7838920"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33" name="Rectangle 1032">
            <a:extLst>
              <a:ext uri="{FF2B5EF4-FFF2-40B4-BE49-F238E27FC236}">
                <a16:creationId xmlns:a16="http://schemas.microsoft.com/office/drawing/2014/main" id="{C2838E3A-4E33-22DA-4823-0F4172D08066}"/>
              </a:ext>
            </a:extLst>
          </p:cNvPr>
          <p:cNvSpPr/>
          <p:nvPr/>
        </p:nvSpPr>
        <p:spPr>
          <a:xfrm>
            <a:off x="181155" y="423380"/>
            <a:ext cx="12010846" cy="892552"/>
          </a:xfrm>
          <a:prstGeom prst="rect">
            <a:avLst/>
          </a:prstGeom>
        </p:spPr>
        <p:txBody>
          <a:bodyPr wrap="square">
            <a:spAutoFit/>
          </a:bodyPr>
          <a:lstStyle/>
          <a:p>
            <a:pPr lvl="0"/>
            <a:r>
              <a:rPr lang="en-US" sz="2600" b="1">
                <a:solidFill>
                  <a:srgbClr val="1B1464"/>
                </a:solidFill>
                <a:latin typeface="+mj-lt"/>
                <a:ea typeface="Calibri" panose="020F0502020204030204" pitchFamily="34" charset="0"/>
                <a:cs typeface="Arial" panose="020B0604020202020204" pitchFamily="34" charset="0"/>
              </a:rPr>
              <a:t>Advertising in local TV news strengthens brand perception among diverse audiences, highlighting the impact of messaging alongside trusted content</a:t>
            </a:r>
          </a:p>
        </p:txBody>
      </p:sp>
      <p:pic>
        <p:nvPicPr>
          <p:cNvPr id="3" name="Picture 2">
            <a:extLst>
              <a:ext uri="{FF2B5EF4-FFF2-40B4-BE49-F238E27FC236}">
                <a16:creationId xmlns:a16="http://schemas.microsoft.com/office/drawing/2014/main" id="{49824959-2BAC-87FB-B18D-C1A8E48306C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4EE450F8-480A-4E70-91F2-6BFCCE084FF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mj-lt"/>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mj-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mj-lt"/>
              <a:ea typeface="+mn-ea"/>
              <a:cs typeface="+mn-cs"/>
            </a:endParaRPr>
          </a:p>
        </p:txBody>
      </p:sp>
      <p:sp>
        <p:nvSpPr>
          <p:cNvPr id="6" name="Rectangle 5">
            <a:extLst>
              <a:ext uri="{FF2B5EF4-FFF2-40B4-BE49-F238E27FC236}">
                <a16:creationId xmlns:a16="http://schemas.microsoft.com/office/drawing/2014/main" id="{84BCE1F3-8BBF-9B61-5CE5-26A5F0BF5E4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9C616104-E145-02A1-975A-C5C683934F8D}"/>
              </a:ext>
            </a:extLst>
          </p:cNvPr>
          <p:cNvSpPr txBox="1"/>
          <p:nvPr/>
        </p:nvSpPr>
        <p:spPr>
          <a:xfrm>
            <a:off x="5612294" y="1823748"/>
            <a:ext cx="5338114" cy="60010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sng" strike="noStrike" kern="100" cap="none" spc="0" normalizeH="0" baseline="0" noProof="0">
                <a:ln>
                  <a:noFill/>
                </a:ln>
                <a:solidFill>
                  <a:srgbClr val="1B1464"/>
                </a:solidFill>
                <a:effectLst/>
                <a:uLnTx/>
                <a:uFillTx/>
                <a:latin typeface="+mj-lt"/>
                <a:ea typeface="Aptos" panose="020B0004020202020204" pitchFamily="34" charset="0"/>
                <a:cs typeface="Arial" panose="020B0604020202020204" pitchFamily="34" charset="0"/>
              </a:rPr>
              <a:t>% of respondents who have a better opinion of brands that advertise during local TV news </a:t>
            </a:r>
          </a:p>
        </p:txBody>
      </p:sp>
      <p:graphicFrame>
        <p:nvGraphicFramePr>
          <p:cNvPr id="7" name="Chart 6">
            <a:extLst>
              <a:ext uri="{FF2B5EF4-FFF2-40B4-BE49-F238E27FC236}">
                <a16:creationId xmlns:a16="http://schemas.microsoft.com/office/drawing/2014/main" id="{057760F4-2D9D-6400-46D4-8ED3D89808E9}"/>
              </a:ext>
            </a:extLst>
          </p:cNvPr>
          <p:cNvGraphicFramePr/>
          <p:nvPr>
            <p:extLst>
              <p:ext uri="{D42A27DB-BD31-4B8C-83A1-F6EECF244321}">
                <p14:modId xmlns:p14="http://schemas.microsoft.com/office/powerpoint/2010/main" val="3032635098"/>
              </p:ext>
            </p:extLst>
          </p:nvPr>
        </p:nvGraphicFramePr>
        <p:xfrm>
          <a:off x="4618515" y="2109297"/>
          <a:ext cx="7235371" cy="3367913"/>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The image depicts a simple, blue silhouette of a human face with a white circle for a head and a black circle for a nose, creating a minimalistic, stylized avatar.&#10;&#10;AI-generated content may be incorrect.">
            <a:extLst>
              <a:ext uri="{FF2B5EF4-FFF2-40B4-BE49-F238E27FC236}">
                <a16:creationId xmlns:a16="http://schemas.microsoft.com/office/drawing/2014/main" id="{8ED4C774-3E79-F148-8EA8-EAF38C687D6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22292" y="5533097"/>
            <a:ext cx="473353" cy="473353"/>
          </a:xfrm>
          <a:prstGeom prst="rect">
            <a:avLst/>
          </a:prstGeom>
        </p:spPr>
      </p:pic>
      <p:pic>
        <p:nvPicPr>
          <p:cNvPr id="10" name="Picture 9" descr="The image depicts a simple, solid, green, circle-shaped avatar.&#10;&#10;AI-generated content may be incorrect.">
            <a:extLst>
              <a:ext uri="{FF2B5EF4-FFF2-40B4-BE49-F238E27FC236}">
                <a16:creationId xmlns:a16="http://schemas.microsoft.com/office/drawing/2014/main" id="{FBDA12D2-8523-16FD-B198-ED5A654C3A8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31856" y="5533097"/>
            <a:ext cx="473351" cy="473351"/>
          </a:xfrm>
          <a:prstGeom prst="rect">
            <a:avLst/>
          </a:prstGeom>
        </p:spPr>
      </p:pic>
      <p:pic>
        <p:nvPicPr>
          <p:cNvPr id="13" name="Picture 12" descr="The image depicts a simple, solid, pink circle with a white, rounded, oval face and a black dot for an eye.&#10;&#10;AI-generated content may be incorrect.">
            <a:extLst>
              <a:ext uri="{FF2B5EF4-FFF2-40B4-BE49-F238E27FC236}">
                <a16:creationId xmlns:a16="http://schemas.microsoft.com/office/drawing/2014/main" id="{CB0817B2-9DCA-D65A-1540-DFD41525ABD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41800" y="5533097"/>
            <a:ext cx="473353" cy="473353"/>
          </a:xfrm>
          <a:prstGeom prst="rect">
            <a:avLst/>
          </a:prstGeom>
        </p:spPr>
      </p:pic>
      <p:sp>
        <p:nvSpPr>
          <p:cNvPr id="14" name="TextBox 13">
            <a:extLst>
              <a:ext uri="{FF2B5EF4-FFF2-40B4-BE49-F238E27FC236}">
                <a16:creationId xmlns:a16="http://schemas.microsoft.com/office/drawing/2014/main" id="{D1B69C13-548E-BE63-B6A4-4185B56EBB14}"/>
              </a:ext>
            </a:extLst>
          </p:cNvPr>
          <p:cNvSpPr txBox="1"/>
          <p:nvPr/>
        </p:nvSpPr>
        <p:spPr>
          <a:xfrm>
            <a:off x="4379582" y="6079551"/>
            <a:ext cx="7815533" cy="46166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Source: </a:t>
            </a:r>
            <a:r>
              <a:rPr lang="en-US" sz="800" err="1">
                <a:solidFill>
                  <a:srgbClr val="1B1464"/>
                </a:solidFill>
                <a:latin typeface="Arial" panose="020B0604020202020204" pitchFamily="34" charset="0"/>
                <a:cs typeface="Arial" panose="020B0604020202020204" pitchFamily="34" charset="0"/>
              </a:rPr>
              <a:t>Dynata</a:t>
            </a:r>
            <a:r>
              <a:rPr lang="en-US" sz="800">
                <a:solidFill>
                  <a:srgbClr val="1B1464"/>
                </a:solidFill>
                <a:latin typeface="Arial" panose="020B0604020202020204" pitchFamily="34" charset="0"/>
                <a:cs typeface="Arial" panose="020B0604020202020204" pitchFamily="34" charset="0"/>
              </a:rPr>
              <a:t>, Media Consumption and Political Sentiment survey, fielded December 2025 (n=2,319). Survey base: A18+ U.S. respondents. Q9. Please rate your agreement with the following statements - ‘I have a better opinion of brands that advertise during local TV news.’ </a:t>
            </a:r>
            <a:r>
              <a:rPr lang="en-US" sz="800">
                <a:solidFill>
                  <a:srgbClr val="1F1A62"/>
                </a:solidFill>
                <a:latin typeface="Arial" panose="020B0604020202020204" pitchFamily="34" charset="0"/>
                <a:cs typeface="Arial" panose="020B0604020202020204" pitchFamily="34" charset="0"/>
              </a:rPr>
              <a:t>Base = All News Respondents. </a:t>
            </a:r>
            <a:r>
              <a:rPr lang="en-US" sz="800">
                <a:solidFill>
                  <a:srgbClr val="1B1464"/>
                </a:solidFill>
                <a:latin typeface="Arial" panose="020B0604020202020204" pitchFamily="34" charset="0"/>
                <a:cs typeface="Arial" panose="020B0604020202020204" pitchFamily="34" charset="0"/>
              </a:rPr>
              <a:t>Based on respondents who selected ‘strongly agree’ or ‘agree’ [Top 2 Box]. Black respondents (n=168), Hispanic respondents (n=143), Asian respondents (n=85), White respondents (n=941). </a:t>
            </a:r>
            <a:endPar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pic>
        <p:nvPicPr>
          <p:cNvPr id="8" name="Picture 7" descr="The image depicts a simple, yellow circle with a black outline, forming a human silhouette.&#10;&#10;AI-generated content may be incorrect.">
            <a:extLst>
              <a:ext uri="{FF2B5EF4-FFF2-40B4-BE49-F238E27FC236}">
                <a16:creationId xmlns:a16="http://schemas.microsoft.com/office/drawing/2014/main" id="{FD5C0E0E-2EDF-565A-8F38-6984B0EA4F91}"/>
              </a:ext>
            </a:extLst>
          </p:cNvPr>
          <p:cNvPicPr>
            <a:picLocks noChangeAspect="1"/>
          </p:cNvPicPr>
          <p:nvPr/>
        </p:nvPicPr>
        <p:blipFill>
          <a:blip r:embed="rId8" cstate="print">
            <a:grayscl/>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tretch>
            <a:fillRect/>
          </a:stretch>
        </p:blipFill>
        <p:spPr>
          <a:xfrm>
            <a:off x="10734261" y="5517653"/>
            <a:ext cx="473351" cy="473351"/>
          </a:xfrm>
          <a:prstGeom prst="rect">
            <a:avLst/>
          </a:prstGeom>
        </p:spPr>
      </p:pic>
    </p:spTree>
    <p:extLst>
      <p:ext uri="{BB962C8B-B14F-4D97-AF65-F5344CB8AC3E}">
        <p14:creationId xmlns:p14="http://schemas.microsoft.com/office/powerpoint/2010/main" val="11311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DF901-3519-9F4C-3464-BD945C188DF5}"/>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0847B4C3-C230-44E6-EC2E-181DEDFD0F58}"/>
              </a:ext>
            </a:extLst>
          </p:cNvPr>
          <p:cNvSpPr>
            <a:spLocks/>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72B7471-1CF1-7909-9CA7-7B91987B73FC}"/>
              </a:ext>
            </a:extLst>
          </p:cNvPr>
          <p:cNvSpPr/>
          <p:nvPr/>
        </p:nvSpPr>
        <p:spPr>
          <a:xfrm>
            <a:off x="219456" y="437005"/>
            <a:ext cx="1197254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mj-lt"/>
                <a:ea typeface="Calibri" panose="020F0502020204030204" pitchFamily="34" charset="0"/>
                <a:cs typeface="Arial" panose="020B0604020202020204" pitchFamily="34" charset="0"/>
              </a:rPr>
              <a:t>Engagement, trust and relevance translates into action for diverse audiences who are more likely to buy from TV news advertisers</a:t>
            </a:r>
          </a:p>
        </p:txBody>
      </p:sp>
      <p:sp>
        <p:nvSpPr>
          <p:cNvPr id="15" name="TextBox 14">
            <a:extLst>
              <a:ext uri="{FF2B5EF4-FFF2-40B4-BE49-F238E27FC236}">
                <a16:creationId xmlns:a16="http://schemas.microsoft.com/office/drawing/2014/main" id="{91B97A53-9AC9-8C43-4951-5824676838DD}"/>
              </a:ext>
            </a:extLst>
          </p:cNvPr>
          <p:cNvSpPr txBox="1"/>
          <p:nvPr/>
        </p:nvSpPr>
        <p:spPr>
          <a:xfrm>
            <a:off x="7985144" y="2482601"/>
            <a:ext cx="2350272" cy="307777"/>
          </a:xfrm>
          <a:prstGeom prst="rect">
            <a:avLst/>
          </a:prstGeom>
          <a:solidFill>
            <a:srgbClr val="1B1464"/>
          </a:solidFill>
        </p:spPr>
        <p:txBody>
          <a:bodyPr wrap="square" rtlCol="0">
            <a:spAutoFit/>
          </a:bodyPr>
          <a:lstStyle/>
          <a:p>
            <a:pPr algn="ctr"/>
            <a:r>
              <a:rPr lang="en-US" sz="1400" b="1">
                <a:solidFill>
                  <a:schemeClr val="bg1"/>
                </a:solidFill>
                <a:latin typeface="+mj-lt"/>
                <a:cs typeface="Helvetica" panose="020B0604020202020204" pitchFamily="34" charset="0"/>
              </a:rPr>
              <a:t>During national TV news</a:t>
            </a:r>
          </a:p>
        </p:txBody>
      </p:sp>
      <p:pic>
        <p:nvPicPr>
          <p:cNvPr id="16" name="Picture 15">
            <a:extLst>
              <a:ext uri="{FF2B5EF4-FFF2-40B4-BE49-F238E27FC236}">
                <a16:creationId xmlns:a16="http://schemas.microsoft.com/office/drawing/2014/main" id="{A771791D-64AC-041D-922D-14C1BA50E16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34167252-76F0-3BD6-B283-897C2993B2D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mj-lt"/>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mj-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mj-lt"/>
              <a:ea typeface="+mn-ea"/>
              <a:cs typeface="+mn-cs"/>
            </a:endParaRPr>
          </a:p>
        </p:txBody>
      </p:sp>
      <p:sp>
        <p:nvSpPr>
          <p:cNvPr id="19" name="Rectangle 18">
            <a:extLst>
              <a:ext uri="{FF2B5EF4-FFF2-40B4-BE49-F238E27FC236}">
                <a16:creationId xmlns:a16="http://schemas.microsoft.com/office/drawing/2014/main" id="{A8410D7E-BA69-9666-C1A3-9707604506E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This information is exclusively provided to VAB members and qualified marketers.</a:t>
            </a:r>
          </a:p>
        </p:txBody>
      </p:sp>
      <p:sp>
        <p:nvSpPr>
          <p:cNvPr id="21" name="TextBox 20">
            <a:extLst>
              <a:ext uri="{FF2B5EF4-FFF2-40B4-BE49-F238E27FC236}">
                <a16:creationId xmlns:a16="http://schemas.microsoft.com/office/drawing/2014/main" id="{8E104D6B-4677-7898-27C0-8F71EC0D78ED}"/>
              </a:ext>
            </a:extLst>
          </p:cNvPr>
          <p:cNvSpPr txBox="1"/>
          <p:nvPr/>
        </p:nvSpPr>
        <p:spPr>
          <a:xfrm>
            <a:off x="388921" y="2482601"/>
            <a:ext cx="5541818" cy="307777"/>
          </a:xfrm>
          <a:prstGeom prst="rect">
            <a:avLst/>
          </a:prstGeom>
          <a:solidFill>
            <a:srgbClr val="1B1464"/>
          </a:solidFill>
        </p:spPr>
        <p:txBody>
          <a:bodyPr wrap="square" rtlCol="0">
            <a:spAutoFit/>
          </a:bodyPr>
          <a:lstStyle/>
          <a:p>
            <a:pPr algn="ctr"/>
            <a:r>
              <a:rPr lang="en-US" sz="1400" b="1">
                <a:solidFill>
                  <a:schemeClr val="bg1"/>
                </a:solidFill>
                <a:latin typeface="+mj-lt"/>
                <a:cs typeface="Helvetica" panose="020B0604020202020204" pitchFamily="34" charset="0"/>
              </a:rPr>
              <a:t>Following a breaking news story on a local TV news channel</a:t>
            </a:r>
          </a:p>
        </p:txBody>
      </p:sp>
      <p:sp>
        <p:nvSpPr>
          <p:cNvPr id="22" name="TextBox 21">
            <a:extLst>
              <a:ext uri="{FF2B5EF4-FFF2-40B4-BE49-F238E27FC236}">
                <a16:creationId xmlns:a16="http://schemas.microsoft.com/office/drawing/2014/main" id="{89FB7419-831D-CC04-D53B-3DB80C01E132}"/>
              </a:ext>
            </a:extLst>
          </p:cNvPr>
          <p:cNvSpPr txBox="1"/>
          <p:nvPr/>
        </p:nvSpPr>
        <p:spPr>
          <a:xfrm>
            <a:off x="495947" y="6102144"/>
            <a:ext cx="11708793" cy="461665"/>
          </a:xfrm>
          <a:prstGeom prst="rect">
            <a:avLst/>
          </a:prstGeom>
          <a:noFill/>
        </p:spPr>
        <p:txBody>
          <a:bodyPr wrap="square" rtlCol="0">
            <a:spAutoFit/>
          </a:bodyPr>
          <a:lstStyle/>
          <a:p>
            <a:pPr lvl="0">
              <a:defRPr/>
            </a:pPr>
            <a:r>
              <a:rPr kumimoji="0" lang="en-US" sz="800" b="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Source: </a:t>
            </a:r>
            <a:r>
              <a:rPr lang="en-US" sz="800" err="1">
                <a:solidFill>
                  <a:srgbClr val="1B1464"/>
                </a:solidFill>
                <a:latin typeface="Arial" panose="020B0604020202020204" pitchFamily="34" charset="0"/>
                <a:cs typeface="Arial" panose="020B0604020202020204" pitchFamily="34" charset="0"/>
              </a:rPr>
              <a:t>Dynata</a:t>
            </a:r>
            <a:r>
              <a:rPr lang="en-US" sz="800">
                <a:solidFill>
                  <a:srgbClr val="1B1464"/>
                </a:solidFill>
                <a:latin typeface="Arial" panose="020B0604020202020204" pitchFamily="34" charset="0"/>
                <a:cs typeface="Arial" panose="020B0604020202020204" pitchFamily="34" charset="0"/>
              </a:rPr>
              <a:t>, Media Consumption and Political Sentiment survey, fielded December 2025 (n=2,319). Survey base: A18+ U.S. respondents. Q35. Would any of the following impact your willingness to purchase a product or service after seeing an ad? – ‘Ad shown following a breaking news story on my local TV news channel’, ‘Ad shown during national TV news.’ </a:t>
            </a:r>
            <a:r>
              <a:rPr lang="en-US" sz="800">
                <a:solidFill>
                  <a:srgbClr val="1F1A62"/>
                </a:solidFill>
                <a:cs typeface="Helvetica" panose="020B0604020202020204" pitchFamily="34" charset="0"/>
              </a:rPr>
              <a:t>Base = Ad Exposed Respondents. </a:t>
            </a:r>
            <a:r>
              <a:rPr lang="en-US" sz="800">
                <a:solidFill>
                  <a:srgbClr val="1B1464"/>
                </a:solidFill>
                <a:latin typeface="Arial" panose="020B0604020202020204" pitchFamily="34" charset="0"/>
                <a:cs typeface="Arial" panose="020B0604020202020204" pitchFamily="34" charset="0"/>
              </a:rPr>
              <a:t>Based on respondents who answered ‘more likely to purchase’ or ‘less likely to purchase.’ Black respondents (n=199), Hispanic respondents (n=181), Asian respondents (n=98), White respondents (n=1,058).</a:t>
            </a:r>
            <a:endParaRPr kumimoji="0" lang="en-US" sz="800" b="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7584592D-2D1A-C1E7-2FA2-8B9829AB2DD2}"/>
              </a:ext>
            </a:extLst>
          </p:cNvPr>
          <p:cNvCxnSpPr>
            <a:cxnSpLocks/>
          </p:cNvCxnSpPr>
          <p:nvPr/>
        </p:nvCxnSpPr>
        <p:spPr>
          <a:xfrm>
            <a:off x="6142763" y="2342556"/>
            <a:ext cx="0" cy="3735366"/>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43" name="Chart 42">
            <a:extLst>
              <a:ext uri="{FF2B5EF4-FFF2-40B4-BE49-F238E27FC236}">
                <a16:creationId xmlns:a16="http://schemas.microsoft.com/office/drawing/2014/main" id="{80CA441A-9CD4-BFFE-4CCC-74C12F6B0536}"/>
              </a:ext>
            </a:extLst>
          </p:cNvPr>
          <p:cNvGraphicFramePr/>
          <p:nvPr>
            <p:extLst>
              <p:ext uri="{D42A27DB-BD31-4B8C-83A1-F6EECF244321}">
                <p14:modId xmlns:p14="http://schemas.microsoft.com/office/powerpoint/2010/main" val="1906118607"/>
              </p:ext>
            </p:extLst>
          </p:nvPr>
        </p:nvGraphicFramePr>
        <p:xfrm>
          <a:off x="112815" y="2708633"/>
          <a:ext cx="6094030" cy="33585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0A4F6A8-1D33-B174-6E68-ED0036AB2523}"/>
              </a:ext>
            </a:extLst>
          </p:cNvPr>
          <p:cNvGraphicFramePr/>
          <p:nvPr>
            <p:extLst>
              <p:ext uri="{D42A27DB-BD31-4B8C-83A1-F6EECF244321}">
                <p14:modId xmlns:p14="http://schemas.microsoft.com/office/powerpoint/2010/main" val="1608110941"/>
              </p:ext>
            </p:extLst>
          </p:nvPr>
        </p:nvGraphicFramePr>
        <p:xfrm>
          <a:off x="6113265" y="2763497"/>
          <a:ext cx="6094030" cy="3358562"/>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00ED7CBB-0079-97E3-9264-8B3AB50F0BAC}"/>
              </a:ext>
            </a:extLst>
          </p:cNvPr>
          <p:cNvSpPr txBox="1"/>
          <p:nvPr/>
        </p:nvSpPr>
        <p:spPr>
          <a:xfrm>
            <a:off x="490288" y="1976625"/>
            <a:ext cx="11479268" cy="33874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sng" strike="noStrike" kern="100" cap="none" spc="0" normalizeH="0" baseline="0" noProof="0">
                <a:ln>
                  <a:noFill/>
                </a:ln>
                <a:solidFill>
                  <a:srgbClr val="1B1464"/>
                </a:solidFill>
                <a:effectLst/>
                <a:uLnTx/>
                <a:uFillTx/>
                <a:latin typeface="Arial" panose="020B0604020202020204" pitchFamily="34" charset="0"/>
                <a:ea typeface="Aptos" panose="020B0004020202020204" pitchFamily="34" charset="0"/>
                <a:cs typeface="Arial" panose="020B0604020202020204" pitchFamily="34" charset="0"/>
              </a:rPr>
              <a:t>% who say ads shown in the following would make them either ‘more likely’ or ‘less likely’ to purchase</a:t>
            </a:r>
          </a:p>
        </p:txBody>
      </p:sp>
    </p:spTree>
    <p:extLst>
      <p:ext uri="{BB962C8B-B14F-4D97-AF65-F5344CB8AC3E}">
        <p14:creationId xmlns:p14="http://schemas.microsoft.com/office/powerpoint/2010/main" val="16651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19878" y="-1"/>
            <a:ext cx="5587439"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Arial"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Arial"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Arial" panose="020B0604020202020204" pitchFamily="34" charset="0"/>
                <a:ea typeface="+mn-ea"/>
                <a:cs typeface="+mn-cs"/>
              </a:rPr>
              <a:t> of all adults</a:t>
            </a:r>
          </a:p>
        </p:txBody>
      </p:sp>
      <p:sp>
        <p:nvSpPr>
          <p:cNvPr id="7" name="Rectangle 6">
            <a:extLst>
              <a:ext uri="{FF2B5EF4-FFF2-40B4-BE49-F238E27FC236}">
                <a16:creationId xmlns:a16="http://schemas.microsoft.com/office/drawing/2014/main" id="{F25B641F-1744-45AC-B343-CA9AA9737A1D}"/>
              </a:ext>
            </a:extLst>
          </p:cNvPr>
          <p:cNvSpPr/>
          <p:nvPr/>
        </p:nvSpPr>
        <p:spPr>
          <a:xfrm>
            <a:off x="5829820" y="1143389"/>
            <a:ext cx="6340661" cy="4001095"/>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a:solidFill>
                  <a:srgbClr val="1B1464"/>
                </a:solidFill>
                <a:latin typeface="Arial" panose="020B0604020202020204" pitchFamily="34" charset="0"/>
                <a:cs typeface="Arial" panose="020B0604020202020204" pitchFamily="34" charset="0"/>
              </a:rPr>
              <a:t>Growing viewership, habitual engagement and credibility during key moments position TV news as an important outlet for community connection among diverse audiences</a:t>
            </a:r>
          </a:p>
          <a:p>
            <a:pPr marR="0" lvl="0" algn="l" defTabSz="914400" rtl="0" eaLnBrk="1" fontAlgn="auto" latinLnBrk="0" hangingPunct="1">
              <a:lnSpc>
                <a:spcPct val="100000"/>
              </a:lnSpc>
              <a:spcBef>
                <a:spcPts val="0"/>
              </a:spcBef>
              <a:spcAft>
                <a:spcPts val="0"/>
              </a:spcAft>
              <a:buClrTx/>
              <a:buSzTx/>
              <a:tabLst/>
              <a:defRPr/>
            </a:pPr>
            <a:endParaRPr lang="en-US" sz="2800">
              <a:solidFill>
                <a:srgbClr val="1B146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a:solidFill>
                  <a:srgbClr val="1B1464"/>
                </a:solidFill>
                <a:latin typeface="Arial" panose="020B0604020202020204" pitchFamily="34" charset="0"/>
                <a:cs typeface="Arial" panose="020B0604020202020204" pitchFamily="34" charset="0"/>
              </a:rPr>
              <a:t>Local TV news is a highly trusted resource for relevant perspectives and community-focused stories provided </a:t>
            </a:r>
            <a:br>
              <a:rPr lang="en-US">
                <a:solidFill>
                  <a:srgbClr val="1B1464"/>
                </a:solidFill>
                <a:latin typeface="Arial" panose="020B0604020202020204" pitchFamily="34" charset="0"/>
                <a:cs typeface="Arial" panose="020B0604020202020204" pitchFamily="34" charset="0"/>
              </a:rPr>
            </a:br>
            <a:r>
              <a:rPr lang="en-US">
                <a:solidFill>
                  <a:srgbClr val="1B1464"/>
                </a:solidFill>
                <a:latin typeface="Arial" panose="020B0604020202020204" pitchFamily="34" charset="0"/>
                <a:cs typeface="Arial" panose="020B0604020202020204" pitchFamily="34" charset="0"/>
              </a:rPr>
              <a:t>by positive personalities that makes content feel more relatable across diverse audiences</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lang="en-US" sz="2800">
              <a:solidFill>
                <a:srgbClr val="1B146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a:solidFill>
                  <a:srgbClr val="1B1464"/>
                </a:solidFill>
                <a:latin typeface="Arial" panose="020B0604020202020204" pitchFamily="34" charset="0"/>
                <a:cs typeface="Arial" panose="020B0604020202020204" pitchFamily="34" charset="0"/>
              </a:rPr>
              <a:t>Advertising alongside TV news, especially local, enhances brand perception and motivates purchase </a:t>
            </a:r>
            <a:br>
              <a:rPr lang="en-US">
                <a:solidFill>
                  <a:srgbClr val="1B1464"/>
                </a:solidFill>
                <a:latin typeface="Arial" panose="020B0604020202020204" pitchFamily="34" charset="0"/>
                <a:cs typeface="Arial" panose="020B0604020202020204" pitchFamily="34" charset="0"/>
              </a:rPr>
            </a:br>
            <a:r>
              <a:rPr lang="en-US">
                <a:solidFill>
                  <a:srgbClr val="1B1464"/>
                </a:solidFill>
                <a:latin typeface="Arial" panose="020B0604020202020204" pitchFamily="34" charset="0"/>
                <a:cs typeface="Arial" panose="020B0604020202020204" pitchFamily="34" charset="0"/>
              </a:rPr>
              <a:t>by diverse viewers</a:t>
            </a:r>
          </a:p>
        </p:txBody>
      </p:sp>
      <p:pic>
        <p:nvPicPr>
          <p:cNvPr id="8" name="Picture 7">
            <a:extLst>
              <a:ext uri="{FF2B5EF4-FFF2-40B4-BE49-F238E27FC236}">
                <a16:creationId xmlns:a16="http://schemas.microsoft.com/office/drawing/2014/main" id="{092B5ADB-CA83-4815-AF08-981DA7C6E7C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C36A8B01-3146-401A-A509-3445004797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A339D54A-9E72-421F-B5B7-0850709C8E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E7AA0248-9EE8-A35F-CD63-CAB1EC9BAD4D}"/>
              </a:ext>
            </a:extLst>
          </p:cNvPr>
          <p:cNvSpPr/>
          <p:nvPr/>
        </p:nvSpPr>
        <p:spPr>
          <a:xfrm>
            <a:off x="272957"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Arial" panose="020B0604020202020204" pitchFamily="34" charset="0"/>
                <a:ea typeface="+mn-ea"/>
                <a:cs typeface="+mn-cs"/>
              </a:rPr>
              <a:t>Key Marketer Takeaways</a:t>
            </a:r>
          </a:p>
        </p:txBody>
      </p:sp>
      <p:pic>
        <p:nvPicPr>
          <p:cNvPr id="3" name="Picture 2">
            <a:extLst>
              <a:ext uri="{FF2B5EF4-FFF2-40B4-BE49-F238E27FC236}">
                <a16:creationId xmlns:a16="http://schemas.microsoft.com/office/drawing/2014/main" id="{F01A38DC-276A-9453-7236-FB31B1F2E0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79966" y="0"/>
            <a:ext cx="1412033" cy="822224"/>
          </a:xfrm>
          <a:prstGeom prst="rect">
            <a:avLst/>
          </a:prstGeom>
        </p:spPr>
      </p:pic>
    </p:spTree>
    <p:extLst>
      <p:ext uri="{BB962C8B-B14F-4D97-AF65-F5344CB8AC3E}">
        <p14:creationId xmlns:p14="http://schemas.microsoft.com/office/powerpoint/2010/main" val="73201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hlinkClick r:id="rId2"/>
            <a:extLst>
              <a:ext uri="{FF2B5EF4-FFF2-40B4-BE49-F238E27FC236}">
                <a16:creationId xmlns:a16="http://schemas.microsoft.com/office/drawing/2014/main" id="{7E0B38C1-7D33-FC87-4EA8-53247F643F9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425087" y="321756"/>
            <a:ext cx="2260712" cy="1271651"/>
          </a:xfrm>
          <a:prstGeom prst="rect">
            <a:avLst/>
          </a:prstGeom>
          <a:ln>
            <a:solidFill>
              <a:srgbClr val="1B1464"/>
            </a:solidFill>
          </a:ln>
        </p:spPr>
      </p:pic>
      <p:sp>
        <p:nvSpPr>
          <p:cNvPr id="29" name="TextBox 28">
            <a:hlinkClick r:id="rId2"/>
            <a:extLst>
              <a:ext uri="{FF2B5EF4-FFF2-40B4-BE49-F238E27FC236}">
                <a16:creationId xmlns:a16="http://schemas.microsoft.com/office/drawing/2014/main" id="{D4706291-E03E-7A66-2872-E5DAD79DAA5C}"/>
              </a:ext>
            </a:extLst>
          </p:cNvPr>
          <p:cNvSpPr txBox="1"/>
          <p:nvPr/>
        </p:nvSpPr>
        <p:spPr>
          <a:xfrm>
            <a:off x="9440672" y="1600467"/>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And That’s the Way It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How TV News Provides Scale, Attention Engagement for High-Value Audiences</a:t>
            </a:r>
          </a:p>
        </p:txBody>
      </p:sp>
      <p:pic>
        <p:nvPicPr>
          <p:cNvPr id="36" name="Picture 35">
            <a:hlinkClick r:id="rId4"/>
            <a:extLst>
              <a:ext uri="{FF2B5EF4-FFF2-40B4-BE49-F238E27FC236}">
                <a16:creationId xmlns:a16="http://schemas.microsoft.com/office/drawing/2014/main" id="{7A71DA4F-2411-C923-7B75-E4206F502B3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599965" y="323608"/>
            <a:ext cx="2248594" cy="1264834"/>
          </a:xfrm>
          <a:prstGeom prst="rect">
            <a:avLst/>
          </a:prstGeom>
          <a:ln>
            <a:solidFill>
              <a:srgbClr val="1B1464"/>
            </a:solidFill>
          </a:ln>
        </p:spPr>
      </p:pic>
      <p:sp>
        <p:nvSpPr>
          <p:cNvPr id="37" name="TextBox 36">
            <a:hlinkClick r:id="rId4"/>
            <a:extLst>
              <a:ext uri="{FF2B5EF4-FFF2-40B4-BE49-F238E27FC236}">
                <a16:creationId xmlns:a16="http://schemas.microsoft.com/office/drawing/2014/main" id="{D5FF68A8-6645-1D44-DAFF-21DF68226A5B}"/>
              </a:ext>
            </a:extLst>
          </p:cNvPr>
          <p:cNvSpPr txBox="1"/>
          <p:nvPr/>
        </p:nvSpPr>
        <p:spPr>
          <a:xfrm>
            <a:off x="6529054" y="1600467"/>
            <a:ext cx="2378987"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Lead Story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How Multiscreen TV Drives Cross-Partisan Engagement for Political Ad Campaigns</a:t>
            </a:r>
          </a:p>
        </p:txBody>
      </p:sp>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151378" y="220694"/>
            <a:ext cx="509199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E600"/>
                </a:solidFill>
                <a:effectLst/>
                <a:uLnTx/>
                <a:uFillTx/>
                <a:latin typeface="Helvetica" pitchFamily="2" charset="0"/>
                <a:ea typeface="+mn-ea"/>
                <a:cs typeface="+mn-cs"/>
              </a:rPr>
              <a:t>Creators</a:t>
            </a:r>
          </a:p>
        </p:txBody>
      </p:sp>
      <p:sp>
        <p:nvSpPr>
          <p:cNvPr id="13" name="Rectangle 12">
            <a:extLst>
              <a:ext uri="{FF2B5EF4-FFF2-40B4-BE49-F238E27FC236}">
                <a16:creationId xmlns:a16="http://schemas.microsoft.com/office/drawing/2014/main" id="{7CA38D30-4B10-C2D2-A361-4A0EB0FBF7C7}"/>
              </a:ext>
            </a:extLst>
          </p:cNvPr>
          <p:cNvSpPr/>
          <p:nvPr/>
        </p:nvSpPr>
        <p:spPr>
          <a:xfrm>
            <a:off x="151378" y="2742399"/>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sp>
        <p:nvSpPr>
          <p:cNvPr id="23" name="Rectangle 22">
            <a:extLst>
              <a:ext uri="{FF2B5EF4-FFF2-40B4-BE49-F238E27FC236}">
                <a16:creationId xmlns:a16="http://schemas.microsoft.com/office/drawing/2014/main" id="{C26394A7-3D6B-1B95-4A69-F78A74EDC1A8}"/>
              </a:ext>
            </a:extLst>
          </p:cNvPr>
          <p:cNvSpPr/>
          <p:nvPr/>
        </p:nvSpPr>
        <p:spPr>
          <a:xfrm>
            <a:off x="631698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6"/>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26" name="Group 25">
            <a:extLst>
              <a:ext uri="{FF2B5EF4-FFF2-40B4-BE49-F238E27FC236}">
                <a16:creationId xmlns:a16="http://schemas.microsoft.com/office/drawing/2014/main" id="{1E72FD63-A306-9254-61D1-CA49117BD7DD}"/>
              </a:ext>
            </a:extLst>
          </p:cNvPr>
          <p:cNvGrpSpPr/>
          <p:nvPr/>
        </p:nvGrpSpPr>
        <p:grpSpPr>
          <a:xfrm>
            <a:off x="3401318" y="714121"/>
            <a:ext cx="2407488" cy="744993"/>
            <a:chOff x="2206295" y="542425"/>
            <a:chExt cx="1947205" cy="744993"/>
          </a:xfrm>
        </p:grpSpPr>
        <p:sp>
          <p:nvSpPr>
            <p:cNvPr id="31" name="TextBox 30">
              <a:extLst>
                <a:ext uri="{FF2B5EF4-FFF2-40B4-BE49-F238E27FC236}">
                  <a16:creationId xmlns:a16="http://schemas.microsoft.com/office/drawing/2014/main" id="{C657B159-5584-B7B5-8447-98BB6796FE2B}"/>
                </a:ext>
              </a:extLst>
            </p:cNvPr>
            <p:cNvSpPr txBox="1"/>
            <p:nvPr/>
          </p:nvSpPr>
          <p:spPr>
            <a:xfrm>
              <a:off x="2206295"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hlinkClick r:id="rId8">
                    <a:extLst>
                      <a:ext uri="{A12FA001-AC4F-418D-AE19-62706E023703}">
                        <ahyp:hlinkClr xmlns:ahyp="http://schemas.microsoft.com/office/drawing/2018/hyperlinkcolor" val="tx"/>
                      </a:ext>
                    </a:extLst>
                  </a:hlinkClick>
                </a:rPr>
                <a:t>Leah </a:t>
              </a: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Pujalte</a:t>
              </a:r>
            </a:p>
          </p:txBody>
        </p:sp>
        <p:sp>
          <p:nvSpPr>
            <p:cNvPr id="32" name="TextBox 31">
              <a:extLst>
                <a:ext uri="{FF2B5EF4-FFF2-40B4-BE49-F238E27FC236}">
                  <a16:creationId xmlns:a16="http://schemas.microsoft.com/office/drawing/2014/main" id="{8C6CF5BA-C13A-A020-CC60-B7E187BE53B9}"/>
                </a:ext>
              </a:extLst>
            </p:cNvPr>
            <p:cNvSpPr txBox="1"/>
            <p:nvPr/>
          </p:nvSpPr>
          <p:spPr>
            <a:xfrm>
              <a:off x="2206295" y="856531"/>
              <a:ext cx="19472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VP,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leahm@thevab.com</a:t>
              </a:r>
            </a:p>
          </p:txBody>
        </p:sp>
      </p:grpSp>
      <p:grpSp>
        <p:nvGrpSpPr>
          <p:cNvPr id="33" name="Group 32">
            <a:extLst>
              <a:ext uri="{FF2B5EF4-FFF2-40B4-BE49-F238E27FC236}">
                <a16:creationId xmlns:a16="http://schemas.microsoft.com/office/drawing/2014/main" id="{C9CDC154-052A-BDAA-DA1A-5A7947D03880}"/>
              </a:ext>
            </a:extLst>
          </p:cNvPr>
          <p:cNvGrpSpPr/>
          <p:nvPr/>
        </p:nvGrpSpPr>
        <p:grpSpPr>
          <a:xfrm>
            <a:off x="114524" y="1599648"/>
            <a:ext cx="3248919" cy="744993"/>
            <a:chOff x="4357874" y="542425"/>
            <a:chExt cx="1791974" cy="744993"/>
          </a:xfrm>
        </p:grpSpPr>
        <p:sp>
          <p:nvSpPr>
            <p:cNvPr id="34" name="TextBox 33">
              <a:hlinkClick r:id="rId8"/>
              <a:extLst>
                <a:ext uri="{FF2B5EF4-FFF2-40B4-BE49-F238E27FC236}">
                  <a16:creationId xmlns:a16="http://schemas.microsoft.com/office/drawing/2014/main" id="{138AAC38-45D1-ED66-3512-1E44D146C385}"/>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anose="020B0403020202020204" pitchFamily="34" charset="0"/>
                  <a:ea typeface="+mn-ea"/>
                  <a:cs typeface="+mn-cs"/>
                  <a:hlinkClick r:id="rId8">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hlinkClick r:id="rId8">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chemeClr val="bg1"/>
                  </a:solidFill>
                  <a:effectLst/>
                  <a:uLnTx/>
                  <a:uFillTx/>
                  <a:latin typeface="Helvetica" panose="020B0403020202020204" pitchFamily="34" charset="0"/>
                  <a:ea typeface="+mn-ea"/>
                  <a:cs typeface="+mn-cs"/>
                  <a:hlinkClick r:id="rId8">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chemeClr val="bg1"/>
                </a:solidFill>
                <a:effectLst/>
                <a:uLnTx/>
                <a:uFillTx/>
                <a:latin typeface="Helvetica" panose="020B0403020202020204" pitchFamily="34" charset="0"/>
                <a:ea typeface="+mn-ea"/>
                <a:cs typeface="+mn-cs"/>
              </a:endParaRPr>
            </a:p>
          </p:txBody>
        </p:sp>
        <p:sp>
          <p:nvSpPr>
            <p:cNvPr id="38" name="TextBox 37">
              <a:extLst>
                <a:ext uri="{FF2B5EF4-FFF2-40B4-BE49-F238E27FC236}">
                  <a16:creationId xmlns:a16="http://schemas.microsoft.com/office/drawing/2014/main" id="{666E8C62-5E12-098A-17D0-D13FA91832AD}"/>
                </a:ext>
              </a:extLst>
            </p:cNvPr>
            <p:cNvSpPr txBox="1"/>
            <p:nvPr/>
          </p:nvSpPr>
          <p:spPr>
            <a:xfrm>
              <a:off x="4357874" y="856531"/>
              <a:ext cx="17919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a:ea typeface="+mn-ea"/>
                  <a:cs typeface="+mn-cs"/>
                </a:rPr>
                <a:t>Associate Director, Insights, Strategy &amp; Analytics karolinag@thevab.com</a:t>
              </a:r>
            </a:p>
          </p:txBody>
        </p:sp>
      </p:grpSp>
      <p:grpSp>
        <p:nvGrpSpPr>
          <p:cNvPr id="42" name="Group 41">
            <a:extLst>
              <a:ext uri="{FF2B5EF4-FFF2-40B4-BE49-F238E27FC236}">
                <a16:creationId xmlns:a16="http://schemas.microsoft.com/office/drawing/2014/main" id="{F4C5CF76-536B-BC0D-3F7F-F17DF6752115}"/>
              </a:ext>
            </a:extLst>
          </p:cNvPr>
          <p:cNvGrpSpPr/>
          <p:nvPr/>
        </p:nvGrpSpPr>
        <p:grpSpPr>
          <a:xfrm>
            <a:off x="114524" y="714121"/>
            <a:ext cx="2717360" cy="914270"/>
            <a:chOff x="2529807" y="542425"/>
            <a:chExt cx="1962494" cy="914270"/>
          </a:xfrm>
        </p:grpSpPr>
        <p:sp>
          <p:nvSpPr>
            <p:cNvPr id="43" name="TextBox 42">
              <a:hlinkClick r:id="rId8"/>
              <a:extLst>
                <a:ext uri="{FF2B5EF4-FFF2-40B4-BE49-F238E27FC236}">
                  <a16:creationId xmlns:a16="http://schemas.microsoft.com/office/drawing/2014/main" id="{2897B92F-9554-FB37-25B0-9B2A2F86E126}"/>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Jason Wiese</a:t>
              </a:r>
            </a:p>
          </p:txBody>
        </p:sp>
        <p:sp>
          <p:nvSpPr>
            <p:cNvPr id="44" name="TextBox 43">
              <a:extLst>
                <a:ext uri="{FF2B5EF4-FFF2-40B4-BE49-F238E27FC236}">
                  <a16:creationId xmlns:a16="http://schemas.microsoft.com/office/drawing/2014/main" id="{65BA6C1B-FB98-3F98-C489-C110C04AE10A}"/>
                </a:ext>
              </a:extLst>
            </p:cNvPr>
            <p:cNvSpPr txBox="1"/>
            <p:nvPr/>
          </p:nvSpPr>
          <p:spPr>
            <a:xfrm>
              <a:off x="2529807" y="856531"/>
              <a:ext cx="196249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EVP, Strategic Insights &amp;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jasonw@thevab.com</a:t>
              </a:r>
            </a:p>
          </p:txBody>
        </p:sp>
      </p:grpSp>
      <p:pic>
        <p:nvPicPr>
          <p:cNvPr id="15" name="Picture 14">
            <a:hlinkClick r:id="rId9"/>
            <a:extLst>
              <a:ext uri="{FF2B5EF4-FFF2-40B4-BE49-F238E27FC236}">
                <a16:creationId xmlns:a16="http://schemas.microsoft.com/office/drawing/2014/main" id="{726AFC82-6452-4AE8-CA82-8696644EE656}"/>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9448450" y="2273273"/>
            <a:ext cx="2260712" cy="1271650"/>
          </a:xfrm>
          <a:prstGeom prst="rect">
            <a:avLst/>
          </a:prstGeom>
          <a:ln>
            <a:solidFill>
              <a:srgbClr val="1B1464"/>
            </a:solidFill>
          </a:ln>
        </p:spPr>
      </p:pic>
      <p:sp>
        <p:nvSpPr>
          <p:cNvPr id="3" name="TextBox 2">
            <a:hlinkClick r:id="rId9"/>
            <a:extLst>
              <a:ext uri="{FF2B5EF4-FFF2-40B4-BE49-F238E27FC236}">
                <a16:creationId xmlns:a16="http://schemas.microsoft.com/office/drawing/2014/main" id="{85534B21-5770-ADB8-0344-426047EF1A48}"/>
              </a:ext>
            </a:extLst>
          </p:cNvPr>
          <p:cNvSpPr txBox="1"/>
          <p:nvPr/>
        </p:nvSpPr>
        <p:spPr>
          <a:xfrm>
            <a:off x="9350694" y="3555475"/>
            <a:ext cx="24537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Why banning Pharma TV ads would disproportionately affect minority groups</a:t>
            </a:r>
            <a:endPar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endParaRPr>
          </a:p>
        </p:txBody>
      </p:sp>
      <p:sp>
        <p:nvSpPr>
          <p:cNvPr id="21" name="TextBox 20">
            <a:hlinkClick r:id="rId11"/>
            <a:extLst>
              <a:ext uri="{FF2B5EF4-FFF2-40B4-BE49-F238E27FC236}">
                <a16:creationId xmlns:a16="http://schemas.microsoft.com/office/drawing/2014/main" id="{2815605B-1D8C-543A-8D31-2508E5889FE5}"/>
              </a:ext>
            </a:extLst>
          </p:cNvPr>
          <p:cNvSpPr txBox="1"/>
          <p:nvPr/>
        </p:nvSpPr>
        <p:spPr>
          <a:xfrm>
            <a:off x="9310715" y="5483504"/>
            <a:ext cx="241724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does authentic representation mean to diverse audiences?</a:t>
            </a:r>
            <a:endParaRPr kumimoji="0" lang="en-US" sz="9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16" name="Picture 15">
            <a:hlinkClick r:id="rId11"/>
            <a:extLst>
              <a:ext uri="{FF2B5EF4-FFF2-40B4-BE49-F238E27FC236}">
                <a16:creationId xmlns:a16="http://schemas.microsoft.com/office/drawing/2014/main" id="{C7EF1888-89F3-1CC3-0254-2277F44A2B6B}"/>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9425087" y="4173062"/>
            <a:ext cx="2243760" cy="1262115"/>
          </a:xfrm>
          <a:prstGeom prst="rect">
            <a:avLst/>
          </a:prstGeom>
          <a:ln>
            <a:solidFill>
              <a:srgbClr val="1B1464"/>
            </a:solidFill>
          </a:ln>
        </p:spPr>
      </p:pic>
      <p:grpSp>
        <p:nvGrpSpPr>
          <p:cNvPr id="5" name="Group 4">
            <a:extLst>
              <a:ext uri="{FF2B5EF4-FFF2-40B4-BE49-F238E27FC236}">
                <a16:creationId xmlns:a16="http://schemas.microsoft.com/office/drawing/2014/main" id="{415C7B13-C3E0-ADA1-2CF9-CADF6AC6620F}"/>
              </a:ext>
            </a:extLst>
          </p:cNvPr>
          <p:cNvGrpSpPr/>
          <p:nvPr/>
        </p:nvGrpSpPr>
        <p:grpSpPr>
          <a:xfrm>
            <a:off x="3401318" y="1599648"/>
            <a:ext cx="2304376" cy="743751"/>
            <a:chOff x="289383" y="1784888"/>
            <a:chExt cx="2304376" cy="743751"/>
          </a:xfrm>
        </p:grpSpPr>
        <p:sp>
          <p:nvSpPr>
            <p:cNvPr id="6" name="TextBox 5">
              <a:hlinkClick r:id="rId8"/>
              <a:extLst>
                <a:ext uri="{FF2B5EF4-FFF2-40B4-BE49-F238E27FC236}">
                  <a16:creationId xmlns:a16="http://schemas.microsoft.com/office/drawing/2014/main" id="{33CC778E-A53C-5A92-5402-C330DB795351}"/>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Amanda Cashman</a:t>
              </a:r>
            </a:p>
          </p:txBody>
        </p:sp>
        <p:sp>
          <p:nvSpPr>
            <p:cNvPr id="7" name="TextBox 6">
              <a:hlinkClick r:id="rId8"/>
              <a:extLst>
                <a:ext uri="{FF2B5EF4-FFF2-40B4-BE49-F238E27FC236}">
                  <a16:creationId xmlns:a16="http://schemas.microsoft.com/office/drawing/2014/main" id="{8D70FBE3-B293-5613-5D1F-4FA021F3F5BE}"/>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white"/>
                  </a:solidFill>
                  <a:latin typeface="Arial" panose="020B0604020202020204" pitchFamily="34" charset="0"/>
                  <a:cs typeface="Arial" panose="020B0604020202020204" pitchFamily="34" charset="0"/>
                </a:rPr>
                <a:t>amanda</a:t>
              </a:r>
              <a:r>
                <a:rPr kumimoji="0" lang="en-U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c@thevab.com</a:t>
              </a:r>
            </a:p>
          </p:txBody>
        </p:sp>
      </p:grpSp>
      <p:sp>
        <p:nvSpPr>
          <p:cNvPr id="8" name="TextBox 7">
            <a:extLst>
              <a:ext uri="{FF2B5EF4-FFF2-40B4-BE49-F238E27FC236}">
                <a16:creationId xmlns:a16="http://schemas.microsoft.com/office/drawing/2014/main" id="{C162BB30-D0D8-8BFF-5275-8D4F2ED6B6F5}"/>
              </a:ext>
            </a:extLst>
          </p:cNvPr>
          <p:cNvSpPr txBox="1"/>
          <p:nvPr/>
        </p:nvSpPr>
        <p:spPr>
          <a:xfrm>
            <a:off x="1391479" y="3980370"/>
            <a:ext cx="467077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We are committed to providing marketers with the data and insights they need to develop thoughtful, inclusive campaigns &amp; strategies. To find out more on the unique media consumption behaviors and cultural trends of multicultural consumers, visit the VAB’s </a:t>
            </a:r>
            <a:r>
              <a:rPr kumimoji="0" lang="en-US" sz="1800" b="1" i="0" u="none" strike="noStrike" kern="1200" cap="none" spc="0" normalizeH="0" baseline="0" noProof="0">
                <a:ln>
                  <a:noFill/>
                </a:ln>
                <a:solidFill>
                  <a:srgbClr val="FFE600"/>
                </a:solidFill>
                <a:effectLst/>
                <a:uLnTx/>
                <a:uFillTx/>
                <a:latin typeface="Helvetica" pitchFamily="2" charset="0"/>
                <a:ea typeface="+mn-ea"/>
                <a:cs typeface="+mn-cs"/>
                <a:hlinkClick r:id="rId13">
                  <a:extLst>
                    <a:ext uri="{A12FA001-AC4F-418D-AE19-62706E023703}">
                      <ahyp:hlinkClr xmlns:ahyp="http://schemas.microsoft.com/office/drawing/2018/hyperlinkcolor" val="tx"/>
                    </a:ext>
                  </a:extLst>
                </a:hlinkClick>
              </a:rPr>
              <a:t>DEIB Marketing Resource Center</a:t>
            </a: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 </a:t>
            </a:r>
          </a:p>
        </p:txBody>
      </p:sp>
      <p:pic>
        <p:nvPicPr>
          <p:cNvPr id="20" name="Picture 19" descr="The image is a colorful abstract design featuring concentric circles with a central black dot, each surrounded by a different colored ring, forming a radial pattern.&#10;&#10;AI-generated content may be incorrect.">
            <a:extLst>
              <a:ext uri="{FF2B5EF4-FFF2-40B4-BE49-F238E27FC236}">
                <a16:creationId xmlns:a16="http://schemas.microsoft.com/office/drawing/2014/main" id="{4A9FD150-44BB-21B3-5F30-C391121FB8C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1099" y="4019051"/>
            <a:ext cx="1549659" cy="1549659"/>
          </a:xfrm>
          <a:prstGeom prst="rect">
            <a:avLst/>
          </a:prstGeom>
        </p:spPr>
      </p:pic>
      <p:pic>
        <p:nvPicPr>
          <p:cNvPr id="10" name="Picture 9">
            <a:hlinkClick r:id="rId15"/>
            <a:extLst>
              <a:ext uri="{FF2B5EF4-FFF2-40B4-BE49-F238E27FC236}">
                <a16:creationId xmlns:a16="http://schemas.microsoft.com/office/drawing/2014/main" id="{A070D8A3-2456-7F95-189A-7CB26D8EF230}"/>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631695" y="2307929"/>
            <a:ext cx="2091047" cy="1176214"/>
          </a:xfrm>
          <a:prstGeom prst="rect">
            <a:avLst/>
          </a:prstGeom>
          <a:blipFill dpi="0" rotWithShape="1">
            <a:blip r:embed="rId17"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2" name="TextBox 11">
            <a:hlinkClick r:id="rId15"/>
            <a:extLst>
              <a:ext uri="{FF2B5EF4-FFF2-40B4-BE49-F238E27FC236}">
                <a16:creationId xmlns:a16="http://schemas.microsoft.com/office/drawing/2014/main" id="{8E3F91DC-AB6D-77DE-07FE-B8AA0AA87C6E}"/>
              </a:ext>
            </a:extLst>
          </p:cNvPr>
          <p:cNvSpPr txBox="1"/>
          <p:nvPr/>
        </p:nvSpPr>
        <p:spPr>
          <a:xfrm>
            <a:off x="6537959" y="3494213"/>
            <a:ext cx="2278519"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Arial" panose="020B0604020202020204" pitchFamily="34" charset="0"/>
              </a:rPr>
              <a:t>The Credibility Crisis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1B1464"/>
                </a:solidFill>
                <a:latin typeface="Arial" panose="020B0604020202020204" pitchFamily="34" charset="0"/>
              </a:rPr>
              <a:t>How People Find Trusted News Amidst a Wave of Misinformation</a:t>
            </a:r>
          </a:p>
        </p:txBody>
      </p:sp>
      <p:sp>
        <p:nvSpPr>
          <p:cNvPr id="18" name="TextBox 17">
            <a:hlinkClick r:id="rId18"/>
            <a:extLst>
              <a:ext uri="{FF2B5EF4-FFF2-40B4-BE49-F238E27FC236}">
                <a16:creationId xmlns:a16="http://schemas.microsoft.com/office/drawing/2014/main" id="{9AE4F627-0612-940E-4C22-5CEB8967A330}"/>
              </a:ext>
            </a:extLst>
          </p:cNvPr>
          <p:cNvSpPr txBox="1"/>
          <p:nvPr/>
        </p:nvSpPr>
        <p:spPr>
          <a:xfrm>
            <a:off x="6537035" y="5453024"/>
            <a:ext cx="2417248"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Holidays with Heart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How Marketers Can Authentically Connect with Hispanic Shoppers</a:t>
            </a:r>
          </a:p>
        </p:txBody>
      </p:sp>
      <p:pic>
        <p:nvPicPr>
          <p:cNvPr id="19" name="Picture 18">
            <a:hlinkClick r:id="rId18"/>
            <a:extLst>
              <a:ext uri="{FF2B5EF4-FFF2-40B4-BE49-F238E27FC236}">
                <a16:creationId xmlns:a16="http://schemas.microsoft.com/office/drawing/2014/main" id="{66C4A5F5-32E1-2EF4-58D0-779C7F5E7B64}"/>
              </a:ext>
            </a:extLst>
          </p:cNvPr>
          <p:cNvPicPr>
            <a:picLocks noChangeAspect="1"/>
          </p:cNvPicPr>
          <p:nvPr/>
        </p:nvPicPr>
        <p:blipFill>
          <a:blip r:embed="rId19" cstate="print">
            <a:extLst>
              <a:ext uri="{28A0092B-C50C-407E-A947-70E740481C1C}">
                <a14:useLocalDpi xmlns:a14="http://schemas.microsoft.com/office/drawing/2010/main"/>
              </a:ext>
            </a:extLst>
          </a:blip>
          <a:srcRect/>
          <a:stretch/>
        </p:blipFill>
        <p:spPr>
          <a:xfrm>
            <a:off x="6623779" y="4180748"/>
            <a:ext cx="2243761" cy="1262115"/>
          </a:xfrm>
          <a:prstGeom prst="rect">
            <a:avLst/>
          </a:prstGeom>
          <a:ln>
            <a:solidFill>
              <a:srgbClr val="1B1464"/>
            </a:solidFill>
          </a:ln>
        </p:spPr>
      </p:pic>
    </p:spTree>
    <p:extLst>
      <p:ext uri="{BB962C8B-B14F-4D97-AF65-F5344CB8AC3E}">
        <p14:creationId xmlns:p14="http://schemas.microsoft.com/office/powerpoint/2010/main" val="311085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931891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6DA58D-A62E-AA93-43AC-346EB77A982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 y="0"/>
            <a:ext cx="5081283" cy="6858000"/>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5084100" y="384724"/>
            <a:ext cx="690050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Arial" panose="020B0604020202020204" pitchFamily="34" charset="0"/>
                <a:ea typeface="+mn-ea"/>
                <a:cs typeface="+mn-cs"/>
              </a:rPr>
              <a:t>Custom Study Methodology</a:t>
            </a:r>
            <a:endParaRPr kumimoji="0" lang="en-US" sz="2800" b="1" i="0" u="none" strike="noStrike" kern="1200" cap="none" spc="0" normalizeH="0" baseline="0" noProof="0">
              <a:ln>
                <a:noFill/>
              </a:ln>
              <a:solidFill>
                <a:srgbClr val="ED3C8D"/>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26926955-E076-456A-B756-31BCB511CA21}"/>
              </a:ext>
            </a:extLst>
          </p:cNvPr>
          <p:cNvSpPr txBox="1"/>
          <p:nvPr/>
        </p:nvSpPr>
        <p:spPr>
          <a:xfrm>
            <a:off x="5173884" y="1141309"/>
            <a:ext cx="6810722" cy="4708981"/>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Arial" panose="020B0604020202020204" pitchFamily="34" charset="0"/>
                <a:ea typeface="+mn-ea"/>
                <a:cs typeface="+mn-cs"/>
              </a:rPr>
              <a:t>In December 2025, VAB conducted a survey with Dynata to understand how Americans engage with political and news content across today’s fragmented media landscape. </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Arial" panose="020B060402020202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Arial" panose="020B0604020202020204" pitchFamily="34" charset="0"/>
                <a:ea typeface="+mn-ea"/>
                <a:cs typeface="+mn-cs"/>
              </a:rPr>
              <a:t>The results are based on 2,319 U.S. adults 18+. This study examines </a:t>
            </a:r>
            <a:r>
              <a:rPr lang="en-US" sz="2000">
                <a:solidFill>
                  <a:srgbClr val="1B1464"/>
                </a:solidFill>
                <a:latin typeface="Arial" panose="020B0604020202020204" pitchFamily="34" charset="0"/>
              </a:rPr>
              <a:t>how diverse audiences</a:t>
            </a:r>
            <a:r>
              <a:rPr kumimoji="0" lang="en-US" sz="2000" b="0" i="0" u="none" strike="noStrike" kern="1200" cap="none" spc="0" normalizeH="0" baseline="0" noProof="0">
                <a:ln>
                  <a:noFill/>
                </a:ln>
                <a:solidFill>
                  <a:srgbClr val="1B1464"/>
                </a:solidFill>
                <a:effectLst/>
                <a:uLnTx/>
                <a:uFillTx/>
                <a:latin typeface="Arial" panose="020B0604020202020204" pitchFamily="34" charset="0"/>
                <a:ea typeface="+mn-ea"/>
                <a:cs typeface="+mn-cs"/>
              </a:rPr>
              <a:t> engage with TV news, both local and national, and why this matters for marketers.</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Arial" panose="020B060402020202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Arial" panose="020B0604020202020204" pitchFamily="34" charset="0"/>
                <a:ea typeface="+mn-ea"/>
                <a:cs typeface="+mn-cs"/>
              </a:rPr>
              <a:t>The analysis explores how TV news, particularly local TV news, serves as a trusted and engaging source of information for diverse audiences and how the strong credibility and personal relevance of these environments help brands build deeper connections and drive consumer action.</a:t>
            </a:r>
          </a:p>
        </p:txBody>
      </p:sp>
      <p:pic>
        <p:nvPicPr>
          <p:cNvPr id="10" name="Picture 9">
            <a:extLst>
              <a:ext uri="{FF2B5EF4-FFF2-40B4-BE49-F238E27FC236}">
                <a16:creationId xmlns:a16="http://schemas.microsoft.com/office/drawing/2014/main" id="{18B07B18-D49C-FEC7-3CE5-552B8EAACF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50227BCD-B1D2-EE8C-BBF6-98D5B1CF26F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4BEA3058-21AE-3101-F6ED-88365DD0407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72673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C42B1-7E45-4FEA-249A-4128560DBD7D}"/>
            </a:ext>
          </a:extLst>
        </p:cNvPr>
        <p:cNvGrpSpPr/>
        <p:nvPr/>
      </p:nvGrpSpPr>
      <p:grpSpPr>
        <a:xfrm>
          <a:off x="0" y="0"/>
          <a:ext cx="0" cy="0"/>
          <a:chOff x="0" y="0"/>
          <a:chExt cx="0" cy="0"/>
        </a:xfrm>
      </p:grpSpPr>
      <p:pic>
        <p:nvPicPr>
          <p:cNvPr id="11" name="Picture 10" descr="A person in a pink blazer is speaking to another individual outdoors, with a building and other people in the background.&#10;&#10;AI-generated content may be incorrect.">
            <a:extLst>
              <a:ext uri="{FF2B5EF4-FFF2-40B4-BE49-F238E27FC236}">
                <a16:creationId xmlns:a16="http://schemas.microsoft.com/office/drawing/2014/main" id="{1A92C741-D9CB-3E59-80C0-8E700526BF1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 y="0"/>
            <a:ext cx="4820978" cy="6858000"/>
          </a:xfrm>
          <a:prstGeom prst="rect">
            <a:avLst/>
          </a:prstGeom>
        </p:spPr>
      </p:pic>
      <p:pic>
        <p:nvPicPr>
          <p:cNvPr id="8" name="Picture 7">
            <a:extLst>
              <a:ext uri="{FF2B5EF4-FFF2-40B4-BE49-F238E27FC236}">
                <a16:creationId xmlns:a16="http://schemas.microsoft.com/office/drawing/2014/main" id="{187E24E0-9DDA-1970-16CE-13018FA02E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80135" y="1"/>
            <a:ext cx="1011864" cy="589207"/>
          </a:xfrm>
          <a:prstGeom prst="rect">
            <a:avLst/>
          </a:prstGeom>
        </p:spPr>
      </p:pic>
      <p:sp>
        <p:nvSpPr>
          <p:cNvPr id="3" name="TextBox 2">
            <a:extLst>
              <a:ext uri="{FF2B5EF4-FFF2-40B4-BE49-F238E27FC236}">
                <a16:creationId xmlns:a16="http://schemas.microsoft.com/office/drawing/2014/main" id="{8F2E1B6A-1ACA-0EBB-5B07-C77035A8F96C}"/>
              </a:ext>
            </a:extLst>
          </p:cNvPr>
          <p:cNvSpPr txBox="1"/>
          <p:nvPr/>
        </p:nvSpPr>
        <p:spPr>
          <a:xfrm>
            <a:off x="4829044" y="110637"/>
            <a:ext cx="727764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Arial" panose="020B0604020202020204" pitchFamily="34" charset="0"/>
                <a:cs typeface="Arial" panose="020B0604020202020204" pitchFamily="34" charset="0"/>
              </a:rPr>
              <a:t>Trusted TV news strengthens community connections across diverse audiences</a:t>
            </a:r>
          </a:p>
        </p:txBody>
      </p:sp>
      <p:pic>
        <p:nvPicPr>
          <p:cNvPr id="5" name="Picture 4">
            <a:extLst>
              <a:ext uri="{FF2B5EF4-FFF2-40B4-BE49-F238E27FC236}">
                <a16:creationId xmlns:a16="http://schemas.microsoft.com/office/drawing/2014/main" id="{95A3288D-C96A-CB05-4362-4F42E9B05E3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902427D9-6D3D-7B28-5247-BB86176700F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D39B49B-80E0-2ACA-B47C-5D8DD758512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6D68C66C-9FC2-54A5-E7C9-DD041247DFD6}"/>
              </a:ext>
            </a:extLst>
          </p:cNvPr>
          <p:cNvSpPr txBox="1"/>
          <p:nvPr/>
        </p:nvSpPr>
        <p:spPr>
          <a:xfrm>
            <a:off x="4820979" y="1040179"/>
            <a:ext cx="7371021" cy="5078313"/>
          </a:xfrm>
          <a:prstGeom prst="rect">
            <a:avLst/>
          </a:prstGeom>
          <a:noFill/>
        </p:spPr>
        <p:txBody>
          <a:bodyPr wrap="square" rtlCol="0">
            <a:spAutoFit/>
          </a:bodyPr>
          <a:lstStyle/>
          <a:p>
            <a:r>
              <a:rPr lang="en-US" dirty="0">
                <a:solidFill>
                  <a:srgbClr val="1B1464"/>
                </a:solidFill>
                <a:latin typeface="Arial" panose="020B0604020202020204" pitchFamily="34" charset="0"/>
                <a:cs typeface="Arial" panose="020B0604020202020204" pitchFamily="34" charset="0"/>
              </a:rPr>
              <a:t>TV news is a central source of information for Black, Hispanic and Asian audiences as they navigate an increasingly fragmented media landscape. In moments that matter most, they turn to TV news for its accuracy, familiarity and unbiased perspectives, helping them stay informed and connected.</a:t>
            </a:r>
          </a:p>
          <a:p>
            <a:endParaRPr lang="en-US" dirty="0">
              <a:solidFill>
                <a:srgbClr val="1B1464"/>
              </a:solidFill>
              <a:latin typeface="Arial" panose="020B0604020202020204" pitchFamily="34" charset="0"/>
              <a:cs typeface="Arial" panose="020B0604020202020204" pitchFamily="34" charset="0"/>
            </a:endParaRPr>
          </a:p>
          <a:p>
            <a:r>
              <a:rPr lang="en-US" dirty="0">
                <a:solidFill>
                  <a:srgbClr val="1B1464"/>
                </a:solidFill>
                <a:latin typeface="Arial" panose="020B0604020202020204" pitchFamily="34" charset="0"/>
                <a:cs typeface="Arial" panose="020B0604020202020204" pitchFamily="34" charset="0"/>
              </a:rPr>
              <a:t>Local TV news particularly stands out by deepening personal relevance and trust through localized storytelling, trusted personalities and coverage that connects national issues to their communities.</a:t>
            </a:r>
          </a:p>
          <a:p>
            <a:endParaRPr lang="en-US" dirty="0">
              <a:solidFill>
                <a:srgbClr val="1B1464"/>
              </a:solidFill>
              <a:latin typeface="Arial" panose="020B0604020202020204" pitchFamily="34" charset="0"/>
              <a:cs typeface="Arial" panose="020B0604020202020204" pitchFamily="34" charset="0"/>
            </a:endParaRPr>
          </a:p>
          <a:p>
            <a:r>
              <a:rPr lang="en-US" dirty="0">
                <a:solidFill>
                  <a:srgbClr val="1B1464"/>
                </a:solidFill>
                <a:latin typeface="Arial" panose="020B0604020202020204" pitchFamily="34" charset="0"/>
                <a:cs typeface="Arial" panose="020B0604020202020204" pitchFamily="34" charset="0"/>
              </a:rPr>
              <a:t>In the third part of our custom study series, VAB partnered with Dynata to explore how TV news, especially local news, drives engagement and action among</a:t>
            </a:r>
            <a:r>
              <a:rPr lang="en-US" b="1" dirty="0">
                <a:solidFill>
                  <a:srgbClr val="1B1464"/>
                </a:solidFill>
                <a:latin typeface="Arial" panose="020B0604020202020204" pitchFamily="34" charset="0"/>
                <a:cs typeface="Arial" panose="020B0604020202020204" pitchFamily="34" charset="0"/>
              </a:rPr>
              <a:t> Black, Hispanic </a:t>
            </a:r>
            <a:r>
              <a:rPr lang="en-US" dirty="0">
                <a:solidFill>
                  <a:srgbClr val="1B1464"/>
                </a:solidFill>
                <a:latin typeface="Arial" panose="020B0604020202020204" pitchFamily="34" charset="0"/>
                <a:cs typeface="Arial" panose="020B0604020202020204" pitchFamily="34" charset="0"/>
              </a:rPr>
              <a:t>and </a:t>
            </a:r>
            <a:r>
              <a:rPr lang="en-US" b="1" dirty="0">
                <a:solidFill>
                  <a:srgbClr val="1B1464"/>
                </a:solidFill>
                <a:latin typeface="Arial" panose="020B0604020202020204" pitchFamily="34" charset="0"/>
                <a:cs typeface="Arial" panose="020B0604020202020204" pitchFamily="34" charset="0"/>
              </a:rPr>
              <a:t>Asian audiences</a:t>
            </a:r>
            <a:r>
              <a:rPr lang="en-US" dirty="0">
                <a:solidFill>
                  <a:srgbClr val="1B1464"/>
                </a:solidFill>
                <a:latin typeface="Arial" panose="020B0604020202020204" pitchFamily="34" charset="0"/>
                <a:cs typeface="Arial" panose="020B0604020202020204" pitchFamily="34" charset="0"/>
              </a:rPr>
              <a:t>. </a:t>
            </a:r>
          </a:p>
          <a:p>
            <a:endParaRPr lang="en-US" dirty="0">
              <a:solidFill>
                <a:srgbClr val="1B1464"/>
              </a:solidFill>
              <a:latin typeface="Arial" panose="020B0604020202020204" pitchFamily="34" charset="0"/>
              <a:cs typeface="Arial" panose="020B0604020202020204" pitchFamily="34" charset="0"/>
            </a:endParaRPr>
          </a:p>
          <a:p>
            <a:r>
              <a:rPr lang="en-US" dirty="0">
                <a:solidFill>
                  <a:srgbClr val="1B1464"/>
                </a:solidFill>
                <a:latin typeface="Arial" panose="020B0604020202020204" pitchFamily="34" charset="0"/>
                <a:cs typeface="Arial" panose="020B0604020202020204" pitchFamily="34" charset="0"/>
              </a:rPr>
              <a:t>Building on findings from </a:t>
            </a:r>
            <a:r>
              <a:rPr lang="en-US" i="1" dirty="0">
                <a:solidFill>
                  <a:srgbClr val="00BFF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The Lead Story</a:t>
            </a:r>
            <a:r>
              <a:rPr lang="en-US" i="1" dirty="0">
                <a:solidFill>
                  <a:srgbClr val="00BFF2"/>
                </a:solidFill>
                <a:latin typeface="Arial" panose="020B0604020202020204" pitchFamily="34" charset="0"/>
                <a:cs typeface="Arial" panose="020B0604020202020204" pitchFamily="34" charset="0"/>
              </a:rPr>
              <a:t> </a:t>
            </a:r>
            <a:r>
              <a:rPr lang="en-US" dirty="0">
                <a:solidFill>
                  <a:srgbClr val="1B1464"/>
                </a:solidFill>
                <a:latin typeface="Arial" panose="020B0604020202020204" pitchFamily="34" charset="0"/>
                <a:cs typeface="Arial" panose="020B0604020202020204" pitchFamily="34" charset="0"/>
              </a:rPr>
              <a:t>and </a:t>
            </a:r>
            <a:r>
              <a:rPr lang="en-US" i="1" dirty="0" err="1">
                <a:solidFill>
                  <a:srgbClr val="00BFF2"/>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And</a:t>
            </a:r>
            <a:r>
              <a:rPr lang="en-US" i="1">
                <a:solidFill>
                  <a:srgbClr val="00BFF2"/>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That’s the Way It Is</a:t>
            </a:r>
            <a:r>
              <a:rPr lang="en-US">
                <a:solidFill>
                  <a:srgbClr val="1B1464"/>
                </a:solidFill>
                <a:latin typeface="Arial" panose="020B0604020202020204" pitchFamily="34" charset="0"/>
                <a:cs typeface="Arial" panose="020B0604020202020204" pitchFamily="34" charset="0"/>
              </a:rPr>
              <a:t>, this latest installment examines how advertising within TV news environments strengthens brand connection and influences consumer behavior.</a:t>
            </a:r>
          </a:p>
        </p:txBody>
      </p:sp>
      <p:sp>
        <p:nvSpPr>
          <p:cNvPr id="7" name="TextBox 6">
            <a:extLst>
              <a:ext uri="{FF2B5EF4-FFF2-40B4-BE49-F238E27FC236}">
                <a16:creationId xmlns:a16="http://schemas.microsoft.com/office/drawing/2014/main" id="{1A3A585C-A5B7-6599-29CE-36FEE2AA8979}"/>
              </a:ext>
            </a:extLst>
          </p:cNvPr>
          <p:cNvSpPr txBox="1"/>
          <p:nvPr/>
        </p:nvSpPr>
        <p:spPr>
          <a:xfrm>
            <a:off x="4884194" y="6272822"/>
            <a:ext cx="72272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See slide 19 for details on</a:t>
            </a:r>
            <a:r>
              <a:rPr kumimoji="0" lang="en-US" sz="10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 the custom study methodology of the survey fielded in December 2025.</a:t>
            </a:r>
          </a:p>
        </p:txBody>
      </p:sp>
    </p:spTree>
    <p:extLst>
      <p:ext uri="{BB962C8B-B14F-4D97-AF65-F5344CB8AC3E}">
        <p14:creationId xmlns:p14="http://schemas.microsoft.com/office/powerpoint/2010/main" val="348658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7B56-D68E-5963-25F7-BA59BC7EA8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43C191-FADF-41F5-DDA6-DEF027467CB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2700"/>
            <a:ext cx="12192000" cy="6870700"/>
          </a:xfrm>
          <a:prstGeom prst="rect">
            <a:avLst/>
          </a:prstGeom>
        </p:spPr>
      </p:pic>
      <p:cxnSp>
        <p:nvCxnSpPr>
          <p:cNvPr id="11" name="Straight Connector 10">
            <a:extLst>
              <a:ext uri="{FF2B5EF4-FFF2-40B4-BE49-F238E27FC236}">
                <a16:creationId xmlns:a16="http://schemas.microsoft.com/office/drawing/2014/main" id="{3066A9AB-0FF8-D812-6973-61FACFEA43C6}"/>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FA2D3FE4-4CB0-DC34-03E0-92A712526D79}"/>
              </a:ext>
            </a:extLst>
          </p:cNvPr>
          <p:cNvSpPr txBox="1"/>
          <p:nvPr/>
        </p:nvSpPr>
        <p:spPr>
          <a:xfrm>
            <a:off x="352899" y="3434080"/>
            <a:ext cx="709995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mj-lt"/>
              </a:rPr>
              <a:t>Diverse audiences are more likely to be increasingly turning to TV news, especially in moments that matter</a:t>
            </a:r>
            <a:endParaRPr kumimoji="0" lang="en-US" sz="2800" b="0" i="0" u="none" strike="noStrike" kern="1200" cap="none" spc="0" normalizeH="0" baseline="0" noProof="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192403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B5530-F2A9-256D-6754-BC193BAE86A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C836EA5-36DC-33A0-981A-BE73C7DB458D}"/>
              </a:ext>
            </a:extLst>
          </p:cNvPr>
          <p:cNvSpPr/>
          <p:nvPr/>
        </p:nvSpPr>
        <p:spPr>
          <a:xfrm>
            <a:off x="311286" y="440921"/>
            <a:ext cx="1189345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Arial" panose="020B0604020202020204" pitchFamily="34" charset="0"/>
                <a:ea typeface="Calibri" panose="020F0502020204030204" pitchFamily="34" charset="0"/>
                <a:cs typeface="Arial" panose="020B0604020202020204" pitchFamily="34" charset="0"/>
              </a:rPr>
              <a:t>Diverse audiences are more likely to be increasingly turning to TV news,</a:t>
            </a:r>
            <a:r>
              <a:rPr lang="en-US" sz="2600" b="1">
                <a:solidFill>
                  <a:srgbClr val="1B1464"/>
                </a:solidFill>
                <a:latin typeface="Arial" panose="020B0604020202020204" pitchFamily="34" charset="0"/>
                <a:ea typeface="Calibri" panose="020F0502020204030204" pitchFamily="34" charset="0"/>
                <a:cs typeface="Arial" panose="020B0604020202020204" pitchFamily="34" charset="0"/>
              </a:rPr>
              <a:t> highlighting its growing importance as an outlet of community connection</a:t>
            </a:r>
            <a:endParaRPr kumimoji="0" lang="en-US" sz="2600" b="0" i="0" u="none" strike="noStrike" kern="1200" cap="none" spc="0" normalizeH="0" baseline="0" noProof="0">
              <a:ln>
                <a:noFill/>
              </a:ln>
              <a:solidFill>
                <a:srgbClr val="1B1464"/>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A40A8A3-5F2F-F94D-D44B-89062C379411}"/>
              </a:ext>
            </a:extLst>
          </p:cNvPr>
          <p:cNvSpPr>
            <a:spLocks/>
          </p:cNvSpPr>
          <p:nvPr/>
        </p:nvSpPr>
        <p:spPr>
          <a:xfrm>
            <a:off x="-4000" y="1685013"/>
            <a:ext cx="7281100" cy="442318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9476CE-29A5-9D4F-C37E-235A2527CAD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4CECA510-FEF2-CA7B-B86D-A15BA1838EF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FB806D6-34D3-C997-64F5-BD5B7110ADE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3798769A-5C22-7CC7-966F-0018D1804260}"/>
              </a:ext>
            </a:extLst>
          </p:cNvPr>
          <p:cNvSpPr txBox="1"/>
          <p:nvPr/>
        </p:nvSpPr>
        <p:spPr>
          <a:xfrm>
            <a:off x="-4000" y="1833615"/>
            <a:ext cx="72790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Arial" panose="020B0604020202020204" pitchFamily="34" charset="0"/>
                <a:cs typeface="Arial" panose="020B0604020202020204" pitchFamily="34" charset="0"/>
              </a:rPr>
              <a:t>% of respondents who are </a:t>
            </a:r>
            <a:r>
              <a:rPr kumimoji="0" lang="en-US" sz="1600" b="1" i="0" u="sng"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watching more TV news now than last year</a:t>
            </a:r>
          </a:p>
        </p:txBody>
      </p:sp>
      <p:sp>
        <p:nvSpPr>
          <p:cNvPr id="10" name="TextBox 9">
            <a:extLst>
              <a:ext uri="{FF2B5EF4-FFF2-40B4-BE49-F238E27FC236}">
                <a16:creationId xmlns:a16="http://schemas.microsoft.com/office/drawing/2014/main" id="{B847F4F6-7F68-7AD5-0C29-E5F6EC0BE898}"/>
              </a:ext>
            </a:extLst>
          </p:cNvPr>
          <p:cNvSpPr txBox="1"/>
          <p:nvPr/>
        </p:nvSpPr>
        <p:spPr>
          <a:xfrm>
            <a:off x="495947" y="6211872"/>
            <a:ext cx="11708793"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Source: </a:t>
            </a:r>
            <a:r>
              <a:rPr lang="en-US" sz="800">
                <a:solidFill>
                  <a:srgbClr val="1B1464"/>
                </a:solidFill>
                <a:latin typeface="Arial" panose="020B0604020202020204" pitchFamily="34" charset="0"/>
                <a:cs typeface="Arial" panose="020B0604020202020204" pitchFamily="34" charset="0"/>
              </a:rPr>
              <a:t>Dynata, Media Consumption and Political Sentiment survey, fielded December 2025 (n=2,319). Survey base: A18+ U.S. respondents. Q9. Please rate your agreement with the following statements - ‘I am watching more TV news now than I did last year.’ Based on respondents who selected ‘strongly agree’ or ‘agree’ [Top 2 Box]. </a:t>
            </a:r>
            <a:r>
              <a:rPr lang="en-US" sz="800">
                <a:solidFill>
                  <a:srgbClr val="1F1A62"/>
                </a:solidFill>
                <a:latin typeface="Arial" panose="020B0604020202020204" pitchFamily="34" charset="0"/>
                <a:cs typeface="Arial" panose="020B0604020202020204" pitchFamily="34" charset="0"/>
              </a:rPr>
              <a:t>Base = All News Respondents. </a:t>
            </a:r>
            <a:r>
              <a:rPr lang="en-US" sz="800">
                <a:solidFill>
                  <a:srgbClr val="1B1464"/>
                </a:solidFill>
                <a:latin typeface="Arial" panose="020B0604020202020204" pitchFamily="34" charset="0"/>
                <a:cs typeface="Arial" panose="020B0604020202020204" pitchFamily="34" charset="0"/>
              </a:rPr>
              <a:t>Black respondents (n=168), Hispanic respondents (n=143), Asian respondents (n=85), White respondents (n=941).</a:t>
            </a:r>
            <a:endPar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5EDBF84-DF37-9BAA-9A3D-52566A8D11D0}"/>
              </a:ext>
            </a:extLst>
          </p:cNvPr>
          <p:cNvGrpSpPr/>
          <p:nvPr/>
        </p:nvGrpSpPr>
        <p:grpSpPr>
          <a:xfrm>
            <a:off x="3917507" y="2430913"/>
            <a:ext cx="2749157" cy="1516526"/>
            <a:chOff x="796548" y="2430913"/>
            <a:chExt cx="2749157" cy="1516526"/>
          </a:xfrm>
        </p:grpSpPr>
        <p:sp>
          <p:nvSpPr>
            <p:cNvPr id="32" name="Rectangle: Rounded Corners 31">
              <a:extLst>
                <a:ext uri="{FF2B5EF4-FFF2-40B4-BE49-F238E27FC236}">
                  <a16:creationId xmlns:a16="http://schemas.microsoft.com/office/drawing/2014/main" id="{EEAEC81F-F60C-6DDD-4E93-161184A3E7B9}"/>
                </a:ext>
              </a:extLst>
            </p:cNvPr>
            <p:cNvSpPr/>
            <p:nvPr/>
          </p:nvSpPr>
          <p:spPr>
            <a:xfrm>
              <a:off x="796548" y="2430913"/>
              <a:ext cx="2749157" cy="151652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3644CB-28E7-F243-FCA5-564B269E63B2}"/>
                </a:ext>
              </a:extLst>
            </p:cNvPr>
            <p:cNvSpPr txBox="1"/>
            <p:nvPr/>
          </p:nvSpPr>
          <p:spPr>
            <a:xfrm>
              <a:off x="796549" y="2806072"/>
              <a:ext cx="2749156" cy="1015663"/>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ln>
                    <a:solidFill>
                      <a:srgbClr val="1B1464"/>
                    </a:solidFill>
                  </a:ln>
                  <a:solidFill>
                    <a:srgbClr val="4EBEA4"/>
                  </a:solidFill>
                  <a:latin typeface="Arial" panose="020B0604020202020204" pitchFamily="34" charset="0"/>
                  <a:cs typeface="Arial" panose="020B0604020202020204" pitchFamily="34" charset="0"/>
                </a:rPr>
                <a:t>57</a:t>
              </a:r>
              <a:r>
                <a:rPr kumimoji="0" lang="en-US" sz="6000" b="1" i="0" u="none" strike="noStrike" kern="1200" cap="none" spc="0" normalizeH="0" baseline="0" noProof="0">
                  <a:ln>
                    <a:solidFill>
                      <a:srgbClr val="1B1464"/>
                    </a:solidFill>
                  </a:ln>
                  <a:solidFill>
                    <a:srgbClr val="4EBEA4"/>
                  </a:solidFill>
                  <a:effectLst/>
                  <a:uLnTx/>
                  <a:uFillTx/>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3DD47C54-8229-8D20-C4A3-291603A66E98}"/>
                </a:ext>
              </a:extLst>
            </p:cNvPr>
            <p:cNvSpPr txBox="1"/>
            <p:nvPr/>
          </p:nvSpPr>
          <p:spPr>
            <a:xfrm>
              <a:off x="796549" y="2445410"/>
              <a:ext cx="2742536" cy="400110"/>
            </a:xfrm>
            <a:prstGeom prst="rect">
              <a:avLst/>
            </a:prstGeom>
            <a:noFill/>
          </p:spPr>
          <p:txBody>
            <a:bodyPr wrap="square" rtlCol="0">
              <a:spAutoFit/>
            </a:bodyPr>
            <a:lstStyle/>
            <a:p>
              <a:pPr algn="ctr"/>
              <a:r>
                <a:rPr lang="en-US" sz="2000" b="1" u="sng">
                  <a:solidFill>
                    <a:srgbClr val="1B1464"/>
                  </a:solidFill>
                  <a:latin typeface="Arial" panose="020B0604020202020204" pitchFamily="34" charset="0"/>
                  <a:cs typeface="Arial" panose="020B0604020202020204" pitchFamily="34" charset="0"/>
                </a:rPr>
                <a:t>Hispanic</a:t>
              </a:r>
              <a:endParaRPr lang="en-US" sz="2400" b="1" u="sng">
                <a:solidFill>
                  <a:srgbClr val="1B1464"/>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1187D172-E5DE-41B5-A8AC-FD08DBCD3B35}"/>
              </a:ext>
            </a:extLst>
          </p:cNvPr>
          <p:cNvGrpSpPr/>
          <p:nvPr/>
        </p:nvGrpSpPr>
        <p:grpSpPr>
          <a:xfrm>
            <a:off x="796548" y="2430913"/>
            <a:ext cx="2761206" cy="1516526"/>
            <a:chOff x="3889115" y="2430913"/>
            <a:chExt cx="2761206" cy="1516526"/>
          </a:xfrm>
        </p:grpSpPr>
        <p:sp>
          <p:nvSpPr>
            <p:cNvPr id="35" name="Rectangle: Rounded Corners 34">
              <a:extLst>
                <a:ext uri="{FF2B5EF4-FFF2-40B4-BE49-F238E27FC236}">
                  <a16:creationId xmlns:a16="http://schemas.microsoft.com/office/drawing/2014/main" id="{4CE010A7-0091-DEBD-065D-DCF5BB5390FA}"/>
                </a:ext>
              </a:extLst>
            </p:cNvPr>
            <p:cNvSpPr/>
            <p:nvPr/>
          </p:nvSpPr>
          <p:spPr>
            <a:xfrm>
              <a:off x="3894548" y="2430913"/>
              <a:ext cx="2749157" cy="151652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66AFD37-B7E0-083E-7995-3A9B35CE8BB3}"/>
                </a:ext>
              </a:extLst>
            </p:cNvPr>
            <p:cNvSpPr txBox="1"/>
            <p:nvPr/>
          </p:nvSpPr>
          <p:spPr>
            <a:xfrm>
              <a:off x="3889115" y="2806072"/>
              <a:ext cx="2761206" cy="1015663"/>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ln>
                    <a:solidFill>
                      <a:srgbClr val="1B1464"/>
                    </a:solidFill>
                  </a:ln>
                  <a:solidFill>
                    <a:srgbClr val="00BFF2"/>
                  </a:solidFill>
                  <a:latin typeface="Arial" panose="020B0604020202020204" pitchFamily="34" charset="0"/>
                  <a:cs typeface="Arial" panose="020B0604020202020204" pitchFamily="34" charset="0"/>
                </a:rPr>
                <a:t>57</a:t>
              </a:r>
              <a:r>
                <a:rPr kumimoji="0" lang="en-US" sz="6000" b="1" i="0" u="none" strike="noStrike" kern="1200" cap="none" spc="0" normalizeH="0" baseline="0" noProof="0">
                  <a:ln>
                    <a:solidFill>
                      <a:srgbClr val="1B1464"/>
                    </a:solidFill>
                  </a:ln>
                  <a:solidFill>
                    <a:srgbClr val="00BFF2"/>
                  </a:solidFill>
                  <a:effectLst/>
                  <a:uLnTx/>
                  <a:uFillTx/>
                  <a:latin typeface="Arial" panose="020B0604020202020204" pitchFamily="34" charset="0"/>
                  <a:cs typeface="Arial" panose="020B0604020202020204" pitchFamily="34" charset="0"/>
                </a:rPr>
                <a:t>%</a:t>
              </a:r>
            </a:p>
          </p:txBody>
        </p:sp>
        <p:sp>
          <p:nvSpPr>
            <p:cNvPr id="51" name="TextBox 50">
              <a:extLst>
                <a:ext uri="{FF2B5EF4-FFF2-40B4-BE49-F238E27FC236}">
                  <a16:creationId xmlns:a16="http://schemas.microsoft.com/office/drawing/2014/main" id="{29E13C84-655B-1DB0-4BE7-2962DE196DB4}"/>
                </a:ext>
              </a:extLst>
            </p:cNvPr>
            <p:cNvSpPr txBox="1"/>
            <p:nvPr/>
          </p:nvSpPr>
          <p:spPr>
            <a:xfrm>
              <a:off x="3894549" y="2445410"/>
              <a:ext cx="2742536" cy="400110"/>
            </a:xfrm>
            <a:prstGeom prst="rect">
              <a:avLst/>
            </a:prstGeom>
            <a:noFill/>
          </p:spPr>
          <p:txBody>
            <a:bodyPr wrap="square" rtlCol="0">
              <a:spAutoFit/>
            </a:bodyPr>
            <a:lstStyle/>
            <a:p>
              <a:pPr algn="ctr"/>
              <a:r>
                <a:rPr lang="en-US" sz="2000" b="1" u="sng">
                  <a:solidFill>
                    <a:srgbClr val="1B1464"/>
                  </a:solidFill>
                  <a:latin typeface="Arial" panose="020B0604020202020204" pitchFamily="34" charset="0"/>
                  <a:cs typeface="Arial" panose="020B0604020202020204" pitchFamily="34" charset="0"/>
                </a:rPr>
                <a:t>Black</a:t>
              </a:r>
              <a:endParaRPr lang="en-US" sz="2400" b="1" u="sng">
                <a:solidFill>
                  <a:srgbClr val="1B1464"/>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76B21D5-85FE-9E2D-AE08-D41EA80388BD}"/>
              </a:ext>
            </a:extLst>
          </p:cNvPr>
          <p:cNvGrpSpPr/>
          <p:nvPr/>
        </p:nvGrpSpPr>
        <p:grpSpPr>
          <a:xfrm>
            <a:off x="796548" y="4172732"/>
            <a:ext cx="2749157" cy="1516526"/>
            <a:chOff x="796548" y="4172732"/>
            <a:chExt cx="2749157" cy="1516526"/>
          </a:xfrm>
        </p:grpSpPr>
        <p:sp>
          <p:nvSpPr>
            <p:cNvPr id="37" name="Rectangle: Rounded Corners 36">
              <a:extLst>
                <a:ext uri="{FF2B5EF4-FFF2-40B4-BE49-F238E27FC236}">
                  <a16:creationId xmlns:a16="http://schemas.microsoft.com/office/drawing/2014/main" id="{AAF91BCA-0A27-4BA2-8249-92E388BF22AB}"/>
                </a:ext>
              </a:extLst>
            </p:cNvPr>
            <p:cNvSpPr/>
            <p:nvPr/>
          </p:nvSpPr>
          <p:spPr>
            <a:xfrm>
              <a:off x="796548" y="4172732"/>
              <a:ext cx="2749157" cy="151652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BF88F04-231B-7699-4450-D1CBE7CD58C3}"/>
                </a:ext>
              </a:extLst>
            </p:cNvPr>
            <p:cNvSpPr txBox="1"/>
            <p:nvPr/>
          </p:nvSpPr>
          <p:spPr>
            <a:xfrm>
              <a:off x="801986" y="4562970"/>
              <a:ext cx="2737099" cy="1015663"/>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solidFill>
                      <a:srgbClr val="1B1464"/>
                    </a:solidFill>
                  </a:ln>
                  <a:solidFill>
                    <a:srgbClr val="ED3C8D"/>
                  </a:solidFill>
                  <a:effectLst/>
                  <a:uLnTx/>
                  <a:uFillTx/>
                  <a:latin typeface="Arial" panose="020B0604020202020204" pitchFamily="34" charset="0"/>
                  <a:cs typeface="Arial" panose="020B0604020202020204" pitchFamily="34" charset="0"/>
                </a:rPr>
                <a:t>52%</a:t>
              </a:r>
            </a:p>
          </p:txBody>
        </p:sp>
        <p:sp>
          <p:nvSpPr>
            <p:cNvPr id="55" name="TextBox 54">
              <a:extLst>
                <a:ext uri="{FF2B5EF4-FFF2-40B4-BE49-F238E27FC236}">
                  <a16:creationId xmlns:a16="http://schemas.microsoft.com/office/drawing/2014/main" id="{02329233-0AD2-4E97-D30C-D54338AFE876}"/>
                </a:ext>
              </a:extLst>
            </p:cNvPr>
            <p:cNvSpPr txBox="1"/>
            <p:nvPr/>
          </p:nvSpPr>
          <p:spPr>
            <a:xfrm>
              <a:off x="802487" y="4179103"/>
              <a:ext cx="2729401" cy="400110"/>
            </a:xfrm>
            <a:prstGeom prst="rect">
              <a:avLst/>
            </a:prstGeom>
            <a:noFill/>
          </p:spPr>
          <p:txBody>
            <a:bodyPr wrap="square" rtlCol="0">
              <a:spAutoFit/>
            </a:bodyPr>
            <a:lstStyle/>
            <a:p>
              <a:pPr algn="ctr"/>
              <a:r>
                <a:rPr lang="en-US" sz="2000" b="1" u="sng">
                  <a:solidFill>
                    <a:srgbClr val="1B1464"/>
                  </a:solidFill>
                  <a:latin typeface="Arial" panose="020B0604020202020204" pitchFamily="34" charset="0"/>
                  <a:cs typeface="Arial" panose="020B0604020202020204" pitchFamily="34" charset="0"/>
                </a:rPr>
                <a:t>Asian</a:t>
              </a:r>
              <a:endParaRPr lang="en-US" sz="2400" b="1" u="sng">
                <a:solidFill>
                  <a:srgbClr val="1B1464"/>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B68238FB-6E8E-A631-4EF8-2A1346648811}"/>
              </a:ext>
            </a:extLst>
          </p:cNvPr>
          <p:cNvGrpSpPr/>
          <p:nvPr/>
        </p:nvGrpSpPr>
        <p:grpSpPr>
          <a:xfrm>
            <a:off x="3875692" y="4172732"/>
            <a:ext cx="2790972" cy="1516526"/>
            <a:chOff x="3875692" y="4172732"/>
            <a:chExt cx="2790972" cy="1516526"/>
          </a:xfrm>
        </p:grpSpPr>
        <p:sp>
          <p:nvSpPr>
            <p:cNvPr id="42" name="Rectangle: Rounded Corners 41">
              <a:extLst>
                <a:ext uri="{FF2B5EF4-FFF2-40B4-BE49-F238E27FC236}">
                  <a16:creationId xmlns:a16="http://schemas.microsoft.com/office/drawing/2014/main" id="{13783906-3328-6FA3-4237-72CF09540610}"/>
                </a:ext>
              </a:extLst>
            </p:cNvPr>
            <p:cNvSpPr/>
            <p:nvPr/>
          </p:nvSpPr>
          <p:spPr>
            <a:xfrm>
              <a:off x="3894548" y="4172732"/>
              <a:ext cx="2749157" cy="151652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1F5717F-1287-D26B-3652-8886E356BEEF}"/>
                </a:ext>
              </a:extLst>
            </p:cNvPr>
            <p:cNvSpPr txBox="1"/>
            <p:nvPr/>
          </p:nvSpPr>
          <p:spPr>
            <a:xfrm>
              <a:off x="3875692" y="4562970"/>
              <a:ext cx="2790972" cy="1015663"/>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ln>
                    <a:solidFill>
                      <a:srgbClr val="1B1464"/>
                    </a:solidFill>
                  </a:ln>
                  <a:solidFill>
                    <a:srgbClr val="E2E8F1"/>
                  </a:solidFill>
                  <a:latin typeface="Arial" panose="020B0604020202020204" pitchFamily="34" charset="0"/>
                  <a:cs typeface="Arial" panose="020B0604020202020204" pitchFamily="34" charset="0"/>
                </a:rPr>
                <a:t>47</a:t>
              </a:r>
              <a:r>
                <a:rPr kumimoji="0" lang="en-US" sz="6000" b="1" i="0" u="none" strike="noStrike" kern="1200" cap="none" spc="0" normalizeH="0" baseline="0" noProof="0">
                  <a:ln>
                    <a:solidFill>
                      <a:srgbClr val="1B1464"/>
                    </a:solidFill>
                  </a:ln>
                  <a:solidFill>
                    <a:srgbClr val="E2E8F1"/>
                  </a:solidFill>
                  <a:effectLst/>
                  <a:uLnTx/>
                  <a:uFillTx/>
                  <a:latin typeface="Arial" panose="020B0604020202020204" pitchFamily="34" charset="0"/>
                  <a:cs typeface="Arial" panose="020B0604020202020204" pitchFamily="34" charset="0"/>
                </a:rPr>
                <a:t>%</a:t>
              </a:r>
            </a:p>
          </p:txBody>
        </p:sp>
        <p:sp>
          <p:nvSpPr>
            <p:cNvPr id="56" name="TextBox 55">
              <a:extLst>
                <a:ext uri="{FF2B5EF4-FFF2-40B4-BE49-F238E27FC236}">
                  <a16:creationId xmlns:a16="http://schemas.microsoft.com/office/drawing/2014/main" id="{DF057A7E-B22C-05FD-AEFE-648F857A2AA2}"/>
                </a:ext>
              </a:extLst>
            </p:cNvPr>
            <p:cNvSpPr txBox="1"/>
            <p:nvPr/>
          </p:nvSpPr>
          <p:spPr>
            <a:xfrm>
              <a:off x="3900487" y="4179103"/>
              <a:ext cx="2729401" cy="400110"/>
            </a:xfrm>
            <a:prstGeom prst="rect">
              <a:avLst/>
            </a:prstGeom>
            <a:noFill/>
          </p:spPr>
          <p:txBody>
            <a:bodyPr wrap="square" rtlCol="0">
              <a:spAutoFit/>
            </a:bodyPr>
            <a:lstStyle/>
            <a:p>
              <a:pPr algn="ctr"/>
              <a:r>
                <a:rPr lang="en-US" sz="2000" b="1" u="sng">
                  <a:solidFill>
                    <a:srgbClr val="1B1464"/>
                  </a:solidFill>
                  <a:latin typeface="Arial" panose="020B0604020202020204" pitchFamily="34" charset="0"/>
                  <a:cs typeface="Arial" panose="020B0604020202020204" pitchFamily="34" charset="0"/>
                </a:rPr>
                <a:t>White</a:t>
              </a:r>
              <a:endParaRPr lang="en-US" sz="2400" b="1" u="sng">
                <a:solidFill>
                  <a:srgbClr val="1B1464"/>
                </a:solidFill>
                <a:latin typeface="Arial" panose="020B0604020202020204" pitchFamily="34" charset="0"/>
                <a:cs typeface="Arial" panose="020B0604020202020204" pitchFamily="34" charset="0"/>
              </a:endParaRPr>
            </a:p>
          </p:txBody>
        </p:sp>
      </p:grpSp>
      <p:pic>
        <p:nvPicPr>
          <p:cNvPr id="11" name="Picture 10">
            <a:extLst>
              <a:ext uri="{FF2B5EF4-FFF2-40B4-BE49-F238E27FC236}">
                <a16:creationId xmlns:a16="http://schemas.microsoft.com/office/drawing/2014/main" id="{9D11D93F-1A8F-7DAB-5ACA-5FD1141FDC07}"/>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248615" y="1685013"/>
            <a:ext cx="4943385" cy="4423180"/>
          </a:xfrm>
          <a:prstGeom prst="rect">
            <a:avLst/>
          </a:prstGeom>
        </p:spPr>
      </p:pic>
    </p:spTree>
    <p:extLst>
      <p:ext uri="{BB962C8B-B14F-4D97-AF65-F5344CB8AC3E}">
        <p14:creationId xmlns:p14="http://schemas.microsoft.com/office/powerpoint/2010/main" val="40223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ED08-8A43-A187-68A0-5311BE896A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5E04066-6715-A11D-2A11-94F63B1D94A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1765230"/>
            <a:ext cx="12192000" cy="4326430"/>
          </a:xfrm>
          <a:prstGeom prst="rect">
            <a:avLst/>
          </a:prstGeom>
        </p:spPr>
      </p:pic>
      <p:sp>
        <p:nvSpPr>
          <p:cNvPr id="20" name="Rectangle 19">
            <a:extLst>
              <a:ext uri="{FF2B5EF4-FFF2-40B4-BE49-F238E27FC236}">
                <a16:creationId xmlns:a16="http://schemas.microsoft.com/office/drawing/2014/main" id="{D18B8261-CF56-ADE3-1B67-58D28E3F2DFA}"/>
              </a:ext>
            </a:extLst>
          </p:cNvPr>
          <p:cNvSpPr>
            <a:spLocks/>
          </p:cNvSpPr>
          <p:nvPr/>
        </p:nvSpPr>
        <p:spPr>
          <a:xfrm>
            <a:off x="1" y="1765230"/>
            <a:ext cx="12191999" cy="4326430"/>
          </a:xfrm>
          <a:prstGeom prst="rect">
            <a:avLst/>
          </a:prstGeom>
          <a:solidFill>
            <a:srgbClr val="1B146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33" name="Rectangle 1032">
            <a:extLst>
              <a:ext uri="{FF2B5EF4-FFF2-40B4-BE49-F238E27FC236}">
                <a16:creationId xmlns:a16="http://schemas.microsoft.com/office/drawing/2014/main" id="{E3861D11-0608-B8CE-4688-EBF543ADA94F}"/>
              </a:ext>
            </a:extLst>
          </p:cNvPr>
          <p:cNvSpPr/>
          <p:nvPr/>
        </p:nvSpPr>
        <p:spPr>
          <a:xfrm>
            <a:off x="196645" y="445295"/>
            <a:ext cx="11995355" cy="892552"/>
          </a:xfrm>
          <a:prstGeom prst="rect">
            <a:avLst/>
          </a:prstGeom>
        </p:spPr>
        <p:txBody>
          <a:bodyPr wrap="square">
            <a:spAutoFit/>
          </a:bodyPr>
          <a:lstStyle/>
          <a:p>
            <a:pPr lvl="0"/>
            <a:r>
              <a:rPr lang="en-US" sz="2600" b="1">
                <a:solidFill>
                  <a:srgbClr val="1B1464"/>
                </a:solidFill>
                <a:latin typeface="+mj-lt"/>
                <a:ea typeface="Calibri" panose="020F0502020204030204" pitchFamily="34" charset="0"/>
                <a:cs typeface="Arial" panose="020B0604020202020204" pitchFamily="34" charset="0"/>
              </a:rPr>
              <a:t>Staying informed on current events is the top reason why diverse audiences tune in, speaking to their interest and engagement with TV news</a:t>
            </a:r>
          </a:p>
        </p:txBody>
      </p:sp>
      <p:pic>
        <p:nvPicPr>
          <p:cNvPr id="3" name="Picture 2">
            <a:extLst>
              <a:ext uri="{FF2B5EF4-FFF2-40B4-BE49-F238E27FC236}">
                <a16:creationId xmlns:a16="http://schemas.microsoft.com/office/drawing/2014/main" id="{230E4729-B443-2325-F12E-BE91E2E031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55D3C444-69B7-84B2-551C-285F5EDFBAF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mj-lt"/>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mj-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mj-lt"/>
              <a:ea typeface="+mn-ea"/>
              <a:cs typeface="+mn-cs"/>
            </a:endParaRPr>
          </a:p>
        </p:txBody>
      </p:sp>
      <p:sp>
        <p:nvSpPr>
          <p:cNvPr id="6" name="Rectangle 5">
            <a:extLst>
              <a:ext uri="{FF2B5EF4-FFF2-40B4-BE49-F238E27FC236}">
                <a16:creationId xmlns:a16="http://schemas.microsoft.com/office/drawing/2014/main" id="{8D1E7157-074F-9364-6980-E2449399CAB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1FE60C7E-D6EA-6578-0A35-E6B385D6B7F0}"/>
              </a:ext>
            </a:extLst>
          </p:cNvPr>
          <p:cNvSpPr txBox="1"/>
          <p:nvPr/>
        </p:nvSpPr>
        <p:spPr>
          <a:xfrm>
            <a:off x="0" y="2229688"/>
            <a:ext cx="12191999" cy="36721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b="1" u="sng" kern="100">
                <a:solidFill>
                  <a:schemeClr val="bg1"/>
                </a:solidFill>
                <a:latin typeface="+mj-lt"/>
                <a:ea typeface="Aptos" panose="020B0004020202020204" pitchFamily="34" charset="0"/>
                <a:cs typeface="Arial" panose="020B0604020202020204" pitchFamily="34" charset="0"/>
              </a:rPr>
              <a:t>% of respondents who say the main reason they </a:t>
            </a:r>
            <a:r>
              <a:rPr kumimoji="0" lang="en-US" b="1" i="0" u="sng" strike="noStrike" kern="100" cap="none" spc="0" normalizeH="0" baseline="0" noProof="0">
                <a:ln>
                  <a:noFill/>
                </a:ln>
                <a:solidFill>
                  <a:schemeClr val="bg1"/>
                </a:solidFill>
                <a:effectLst/>
                <a:uLnTx/>
                <a:uFillTx/>
                <a:latin typeface="+mj-lt"/>
                <a:ea typeface="Aptos" panose="020B0004020202020204" pitchFamily="34" charset="0"/>
                <a:cs typeface="Arial" panose="020B0604020202020204" pitchFamily="34" charset="0"/>
              </a:rPr>
              <a:t>watch news on TV is to stay informed on current events</a:t>
            </a:r>
          </a:p>
        </p:txBody>
      </p:sp>
      <p:sp>
        <p:nvSpPr>
          <p:cNvPr id="8" name="Rectangle: Rounded Corners 7">
            <a:extLst>
              <a:ext uri="{FF2B5EF4-FFF2-40B4-BE49-F238E27FC236}">
                <a16:creationId xmlns:a16="http://schemas.microsoft.com/office/drawing/2014/main" id="{82C6B783-85F8-453D-7AE7-F057AB5D9B5B}"/>
              </a:ext>
            </a:extLst>
          </p:cNvPr>
          <p:cNvSpPr/>
          <p:nvPr/>
        </p:nvSpPr>
        <p:spPr>
          <a:xfrm>
            <a:off x="6347516" y="3056333"/>
            <a:ext cx="2064977" cy="2026137"/>
          </a:xfrm>
          <a:prstGeom prst="roundRect">
            <a:avLst/>
          </a:prstGeom>
          <a:solidFill>
            <a:srgbClr val="1B14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2000" b="1" i="0" u="sng" strike="noStrike" kern="1200" cap="none" spc="0" normalizeH="0" baseline="0" noProof="0">
                <a:ln>
                  <a:noFill/>
                </a:ln>
                <a:solidFill>
                  <a:schemeClr val="bg1"/>
                </a:solidFill>
                <a:effectLst/>
                <a:uLnTx/>
                <a:uFillTx/>
                <a:latin typeface="+mj-lt"/>
                <a:cs typeface="Arial" panose="020B0604020202020204" pitchFamily="34" charset="0"/>
              </a:rPr>
              <a:t>Asian</a:t>
            </a:r>
            <a:br>
              <a:rPr kumimoji="0" lang="en-US" sz="2400" i="0" u="sng" strike="noStrike" kern="1200" cap="none" spc="0" normalizeH="0" baseline="0" noProof="0">
                <a:ln>
                  <a:noFill/>
                </a:ln>
                <a:solidFill>
                  <a:schemeClr val="bg1"/>
                </a:solidFill>
                <a:effectLst/>
                <a:uLnTx/>
                <a:uFillTx/>
                <a:latin typeface="+mj-lt"/>
                <a:cs typeface="Arial" panose="020B0604020202020204" pitchFamily="34" charset="0"/>
              </a:rPr>
            </a:br>
            <a:endParaRPr kumimoji="0" lang="en-US" sz="700" i="0" u="sng" strike="noStrike" kern="1200" cap="none" spc="0" normalizeH="0" baseline="0" noProof="0">
              <a:ln>
                <a:noFill/>
              </a:ln>
              <a:solidFill>
                <a:schemeClr val="bg1"/>
              </a:solidFill>
              <a:effectLst/>
              <a:uLnTx/>
              <a:uFillTx/>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pPr>
            <a:r>
              <a:rPr lang="en-US" sz="5400" b="1">
                <a:ln>
                  <a:solidFill>
                    <a:srgbClr val="1B1464"/>
                  </a:solidFill>
                </a:ln>
                <a:solidFill>
                  <a:srgbClr val="ED3C8D"/>
                </a:solidFill>
                <a:latin typeface="+mj-lt"/>
                <a:cs typeface="Arial" panose="020B0604020202020204" pitchFamily="34" charset="0"/>
              </a:rPr>
              <a:t>55%</a:t>
            </a:r>
            <a:endParaRPr kumimoji="0" lang="en-US" sz="3600" b="1" i="0" strike="noStrike" kern="1200" cap="none" spc="0" normalizeH="0" baseline="0" noProof="0">
              <a:ln>
                <a:solidFill>
                  <a:srgbClr val="1B1464"/>
                </a:solidFill>
              </a:ln>
              <a:solidFill>
                <a:srgbClr val="ED3C8D"/>
              </a:solidFill>
              <a:effectLst/>
              <a:uLnTx/>
              <a:uFillTx/>
              <a:latin typeface="+mj-lt"/>
              <a:cs typeface="Arial" panose="020B0604020202020204" pitchFamily="34" charset="0"/>
            </a:endParaRPr>
          </a:p>
        </p:txBody>
      </p:sp>
      <p:sp>
        <p:nvSpPr>
          <p:cNvPr id="14" name="Rectangle: Rounded Corners 13">
            <a:extLst>
              <a:ext uri="{FF2B5EF4-FFF2-40B4-BE49-F238E27FC236}">
                <a16:creationId xmlns:a16="http://schemas.microsoft.com/office/drawing/2014/main" id="{EE1CD15D-803E-4690-2A0B-CE388A231C39}"/>
              </a:ext>
            </a:extLst>
          </p:cNvPr>
          <p:cNvSpPr/>
          <p:nvPr/>
        </p:nvSpPr>
        <p:spPr>
          <a:xfrm>
            <a:off x="3779507" y="3047507"/>
            <a:ext cx="2064977" cy="2026137"/>
          </a:xfrm>
          <a:prstGeom prst="roundRect">
            <a:avLst/>
          </a:prstGeom>
          <a:solidFill>
            <a:srgbClr val="1B14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2000" b="1" i="0" u="sng" strike="noStrike" kern="1200" cap="none" spc="0" normalizeH="0" baseline="0" noProof="0">
                <a:ln>
                  <a:noFill/>
                </a:ln>
                <a:solidFill>
                  <a:schemeClr val="bg1"/>
                </a:solidFill>
                <a:effectLst/>
                <a:uLnTx/>
                <a:uFillTx/>
                <a:latin typeface="+mj-lt"/>
                <a:cs typeface="Arial" panose="020B0604020202020204" pitchFamily="34" charset="0"/>
              </a:rPr>
              <a:t>Hispanic</a:t>
            </a:r>
            <a:br>
              <a:rPr kumimoji="0" lang="en-US" sz="2400" i="0" u="sng" strike="noStrike" kern="1200" cap="none" spc="0" normalizeH="0" baseline="0" noProof="0">
                <a:ln>
                  <a:noFill/>
                </a:ln>
                <a:solidFill>
                  <a:schemeClr val="bg1"/>
                </a:solidFill>
                <a:effectLst/>
                <a:uLnTx/>
                <a:uFillTx/>
                <a:latin typeface="+mj-lt"/>
                <a:cs typeface="Arial" panose="020B0604020202020204" pitchFamily="34" charset="0"/>
              </a:rPr>
            </a:br>
            <a:endParaRPr kumimoji="0" lang="en-US" sz="700" i="0" u="sng" strike="noStrike" kern="1200" cap="none" spc="0" normalizeH="0" baseline="0" noProof="0">
              <a:ln>
                <a:noFill/>
              </a:ln>
              <a:solidFill>
                <a:schemeClr val="bg1"/>
              </a:solidFill>
              <a:effectLst/>
              <a:uLnTx/>
              <a:uFillTx/>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pPr>
            <a:r>
              <a:rPr lang="en-US" sz="5400" b="1">
                <a:ln>
                  <a:solidFill>
                    <a:srgbClr val="1B1464"/>
                  </a:solidFill>
                </a:ln>
                <a:solidFill>
                  <a:srgbClr val="4EBEA4"/>
                </a:solidFill>
                <a:latin typeface="+mj-lt"/>
                <a:cs typeface="Arial" panose="020B0604020202020204" pitchFamily="34" charset="0"/>
              </a:rPr>
              <a:t>36%</a:t>
            </a:r>
            <a:endParaRPr kumimoji="0" lang="en-US" sz="3600" b="1" i="0" strike="noStrike" kern="1200" cap="none" spc="0" normalizeH="0" baseline="0" noProof="0">
              <a:ln>
                <a:solidFill>
                  <a:srgbClr val="1B1464"/>
                </a:solidFill>
              </a:ln>
              <a:solidFill>
                <a:srgbClr val="4EBEA4"/>
              </a:solidFill>
              <a:effectLst/>
              <a:uLnTx/>
              <a:uFillTx/>
              <a:latin typeface="+mj-lt"/>
              <a:cs typeface="Arial" panose="020B0604020202020204" pitchFamily="34" charset="0"/>
            </a:endParaRPr>
          </a:p>
        </p:txBody>
      </p:sp>
      <p:sp>
        <p:nvSpPr>
          <p:cNvPr id="15" name="Rectangle: Rounded Corners 14">
            <a:extLst>
              <a:ext uri="{FF2B5EF4-FFF2-40B4-BE49-F238E27FC236}">
                <a16:creationId xmlns:a16="http://schemas.microsoft.com/office/drawing/2014/main" id="{6698A436-8827-83F2-DFE5-3ABCDBA3EFE5}"/>
              </a:ext>
            </a:extLst>
          </p:cNvPr>
          <p:cNvSpPr/>
          <p:nvPr/>
        </p:nvSpPr>
        <p:spPr>
          <a:xfrm>
            <a:off x="1211498" y="3051290"/>
            <a:ext cx="2064977" cy="2026137"/>
          </a:xfrm>
          <a:prstGeom prst="roundRect">
            <a:avLst/>
          </a:prstGeom>
          <a:solidFill>
            <a:srgbClr val="1B14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2000" b="1" i="0" u="sng" strike="noStrike" kern="1200" cap="none" spc="0" normalizeH="0" baseline="0" noProof="0">
                <a:ln>
                  <a:noFill/>
                </a:ln>
                <a:solidFill>
                  <a:schemeClr val="bg1"/>
                </a:solidFill>
                <a:effectLst/>
                <a:uLnTx/>
                <a:uFillTx/>
                <a:latin typeface="+mj-lt"/>
                <a:cs typeface="Arial" panose="020B0604020202020204" pitchFamily="34" charset="0"/>
              </a:rPr>
              <a:t>Black</a:t>
            </a:r>
            <a:br>
              <a:rPr kumimoji="0" lang="en-US" sz="2400" i="0" u="sng" strike="noStrike" kern="1200" cap="none" spc="0" normalizeH="0" baseline="0" noProof="0">
                <a:ln>
                  <a:noFill/>
                </a:ln>
                <a:solidFill>
                  <a:schemeClr val="bg1"/>
                </a:solidFill>
                <a:effectLst/>
                <a:uLnTx/>
                <a:uFillTx/>
                <a:latin typeface="+mj-lt"/>
                <a:cs typeface="Arial" panose="020B0604020202020204" pitchFamily="34" charset="0"/>
              </a:rPr>
            </a:br>
            <a:endParaRPr kumimoji="0" lang="en-US" sz="700" i="0" u="sng" strike="noStrike" kern="1200" cap="none" spc="0" normalizeH="0" baseline="0" noProof="0">
              <a:ln>
                <a:noFill/>
              </a:ln>
              <a:solidFill>
                <a:schemeClr val="bg1"/>
              </a:solidFill>
              <a:effectLst/>
              <a:uLnTx/>
              <a:uFillTx/>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pPr>
            <a:r>
              <a:rPr lang="en-US" sz="5400" b="1">
                <a:ln>
                  <a:solidFill>
                    <a:srgbClr val="1B1464"/>
                  </a:solidFill>
                </a:ln>
                <a:solidFill>
                  <a:srgbClr val="00BFF2"/>
                </a:solidFill>
                <a:latin typeface="+mj-lt"/>
                <a:cs typeface="Arial" panose="020B0604020202020204" pitchFamily="34" charset="0"/>
              </a:rPr>
              <a:t>45%</a:t>
            </a:r>
            <a:endParaRPr kumimoji="0" lang="en-US" sz="3600" b="1" i="0" strike="noStrike" kern="1200" cap="none" spc="0" normalizeH="0" baseline="0" noProof="0">
              <a:ln>
                <a:solidFill>
                  <a:srgbClr val="1B1464"/>
                </a:solidFill>
              </a:ln>
              <a:solidFill>
                <a:srgbClr val="00BFF2"/>
              </a:solidFill>
              <a:effectLst/>
              <a:uLnTx/>
              <a:uFillTx/>
              <a:latin typeface="+mj-lt"/>
              <a:cs typeface="Arial" panose="020B0604020202020204" pitchFamily="34" charset="0"/>
            </a:endParaRPr>
          </a:p>
        </p:txBody>
      </p:sp>
      <p:sp>
        <p:nvSpPr>
          <p:cNvPr id="16" name="Rectangle: Rounded Corners 15">
            <a:extLst>
              <a:ext uri="{FF2B5EF4-FFF2-40B4-BE49-F238E27FC236}">
                <a16:creationId xmlns:a16="http://schemas.microsoft.com/office/drawing/2014/main" id="{7AD56D5E-94C7-BBA5-E430-64D60F505DDF}"/>
              </a:ext>
            </a:extLst>
          </p:cNvPr>
          <p:cNvSpPr/>
          <p:nvPr/>
        </p:nvSpPr>
        <p:spPr>
          <a:xfrm>
            <a:off x="8915525" y="3048768"/>
            <a:ext cx="2064977" cy="2026137"/>
          </a:xfrm>
          <a:prstGeom prst="roundRect">
            <a:avLst/>
          </a:prstGeom>
          <a:solidFill>
            <a:srgbClr val="1B14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2000" b="1" i="0" u="sng" strike="noStrike" kern="1200" cap="none" spc="0" normalizeH="0" baseline="0" noProof="0">
                <a:ln>
                  <a:noFill/>
                </a:ln>
                <a:solidFill>
                  <a:schemeClr val="bg1"/>
                </a:solidFill>
                <a:effectLst/>
                <a:uLnTx/>
                <a:uFillTx/>
                <a:latin typeface="+mj-lt"/>
                <a:cs typeface="Arial" panose="020B0604020202020204" pitchFamily="34" charset="0"/>
              </a:rPr>
              <a:t>White</a:t>
            </a:r>
            <a:br>
              <a:rPr kumimoji="0" lang="en-US" sz="2400" i="0" u="sng" strike="noStrike" kern="1200" cap="none" spc="0" normalizeH="0" baseline="0" noProof="0">
                <a:ln>
                  <a:noFill/>
                </a:ln>
                <a:solidFill>
                  <a:schemeClr val="bg1"/>
                </a:solidFill>
                <a:effectLst/>
                <a:uLnTx/>
                <a:uFillTx/>
                <a:latin typeface="+mj-lt"/>
                <a:cs typeface="Arial" panose="020B0604020202020204" pitchFamily="34" charset="0"/>
              </a:rPr>
            </a:br>
            <a:endParaRPr kumimoji="0" lang="en-US" sz="700" i="0" u="sng" strike="noStrike" kern="1200" cap="none" spc="0" normalizeH="0" baseline="0" noProof="0">
              <a:ln>
                <a:noFill/>
              </a:ln>
              <a:solidFill>
                <a:schemeClr val="bg1"/>
              </a:solidFill>
              <a:effectLst/>
              <a:uLnTx/>
              <a:uFillTx/>
              <a:latin typeface="+mj-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pPr>
            <a:r>
              <a:rPr lang="en-US" sz="5400" b="1">
                <a:ln>
                  <a:solidFill>
                    <a:srgbClr val="1B1464"/>
                  </a:solidFill>
                </a:ln>
                <a:solidFill>
                  <a:srgbClr val="E2E8F1"/>
                </a:solidFill>
                <a:latin typeface="+mj-lt"/>
                <a:cs typeface="Arial" panose="020B0604020202020204" pitchFamily="34" charset="0"/>
              </a:rPr>
              <a:t>44%</a:t>
            </a:r>
            <a:endParaRPr kumimoji="0" lang="en-US" sz="3600" b="1" i="0" strike="noStrike" kern="1200" cap="none" spc="0" normalizeH="0" baseline="0" noProof="0">
              <a:ln>
                <a:solidFill>
                  <a:srgbClr val="1B1464"/>
                </a:solidFill>
              </a:ln>
              <a:solidFill>
                <a:srgbClr val="E2E8F1"/>
              </a:solidFill>
              <a:effectLst/>
              <a:uLnTx/>
              <a:uFillTx/>
              <a:latin typeface="+mj-lt"/>
              <a:cs typeface="Arial" panose="020B0604020202020204" pitchFamily="34" charset="0"/>
            </a:endParaRPr>
          </a:p>
        </p:txBody>
      </p:sp>
      <p:sp>
        <p:nvSpPr>
          <p:cNvPr id="7" name="TextBox 6">
            <a:extLst>
              <a:ext uri="{FF2B5EF4-FFF2-40B4-BE49-F238E27FC236}">
                <a16:creationId xmlns:a16="http://schemas.microsoft.com/office/drawing/2014/main" id="{20DE02CC-A176-C9F1-92C3-5FF1300CB661}"/>
              </a:ext>
            </a:extLst>
          </p:cNvPr>
          <p:cNvSpPr txBox="1"/>
          <p:nvPr/>
        </p:nvSpPr>
        <p:spPr>
          <a:xfrm>
            <a:off x="495947" y="6211872"/>
            <a:ext cx="11708793"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Source: </a:t>
            </a:r>
            <a:r>
              <a:rPr lang="en-US" sz="800" err="1">
                <a:solidFill>
                  <a:srgbClr val="1B1464"/>
                </a:solidFill>
                <a:latin typeface="Arial" panose="020B0604020202020204" pitchFamily="34" charset="0"/>
                <a:cs typeface="Arial" panose="020B0604020202020204" pitchFamily="34" charset="0"/>
              </a:rPr>
              <a:t>Dynata</a:t>
            </a:r>
            <a:r>
              <a:rPr lang="en-US" sz="800">
                <a:solidFill>
                  <a:srgbClr val="1B1464"/>
                </a:solidFill>
                <a:latin typeface="Arial" panose="020B0604020202020204" pitchFamily="34" charset="0"/>
                <a:cs typeface="Arial" panose="020B0604020202020204" pitchFamily="34" charset="0"/>
              </a:rPr>
              <a:t>, Media Consumption and Political Sentiment survey, fielded December 2025 (n=2,319). Survey base: A18+ U.S. respondents. Q5. What is the main reason you watch news on TV? – ‘To stay informed about current events.’ Base = All News Respondents. Black respondents (n=168), Hispanic respondents (n=143), Asian respondents (n=85), White respondents (n=941).</a:t>
            </a:r>
            <a:endPar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1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A7D26-EA91-53D7-5A29-AC33F6C0E5D0}"/>
            </a:ext>
          </a:extLst>
        </p:cNvPr>
        <p:cNvGrpSpPr/>
        <p:nvPr/>
      </p:nvGrpSpPr>
      <p:grpSpPr>
        <a:xfrm>
          <a:off x="0" y="0"/>
          <a:ext cx="0" cy="0"/>
          <a:chOff x="0" y="0"/>
          <a:chExt cx="0" cy="0"/>
        </a:xfrm>
      </p:grpSpPr>
      <p:pic>
        <p:nvPicPr>
          <p:cNvPr id="28" name="Picture 27" descr="The image depicts a living room with a couple sitting on a sofa, watching the news on a TV, and a weather alert displayed on the screen.&#10;&#10;AI-generated content may be incorrect.">
            <a:extLst>
              <a:ext uri="{FF2B5EF4-FFF2-40B4-BE49-F238E27FC236}">
                <a16:creationId xmlns:a16="http://schemas.microsoft.com/office/drawing/2014/main" id="{DE55B22D-0703-2D0A-CBC8-3DCC7C22851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1704225"/>
            <a:ext cx="5543963" cy="4403968"/>
          </a:xfrm>
          <a:prstGeom prst="rect">
            <a:avLst/>
          </a:prstGeom>
        </p:spPr>
      </p:pic>
      <p:sp>
        <p:nvSpPr>
          <p:cNvPr id="14" name="Rectangle 13">
            <a:extLst>
              <a:ext uri="{FF2B5EF4-FFF2-40B4-BE49-F238E27FC236}">
                <a16:creationId xmlns:a16="http://schemas.microsoft.com/office/drawing/2014/main" id="{B0B5575D-C68A-C9A9-A109-EF8CD4A3E4E6}"/>
              </a:ext>
            </a:extLst>
          </p:cNvPr>
          <p:cNvSpPr/>
          <p:nvPr/>
        </p:nvSpPr>
        <p:spPr>
          <a:xfrm>
            <a:off x="311286" y="440921"/>
            <a:ext cx="1161567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Arial" panose="020B0604020202020204" pitchFamily="34" charset="0"/>
                <a:ea typeface="Calibri" panose="020F0502020204030204" pitchFamily="34" charset="0"/>
                <a:cs typeface="Arial" panose="020B0604020202020204" pitchFamily="34" charset="0"/>
              </a:rPr>
              <a:t>In moments of major importance, diverse audiences turn to TV first, reinforcing its role as a primary news destination</a:t>
            </a:r>
          </a:p>
        </p:txBody>
      </p:sp>
      <p:sp>
        <p:nvSpPr>
          <p:cNvPr id="12" name="Rectangle 11">
            <a:extLst>
              <a:ext uri="{FF2B5EF4-FFF2-40B4-BE49-F238E27FC236}">
                <a16:creationId xmlns:a16="http://schemas.microsoft.com/office/drawing/2014/main" id="{783A990C-5494-380F-1CDC-6B67D5BCA8C1}"/>
              </a:ext>
            </a:extLst>
          </p:cNvPr>
          <p:cNvSpPr>
            <a:spLocks/>
          </p:cNvSpPr>
          <p:nvPr/>
        </p:nvSpPr>
        <p:spPr>
          <a:xfrm>
            <a:off x="5543963" y="1704225"/>
            <a:ext cx="6648037" cy="440396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6679D43-E291-C7F1-BD7A-39C19D18E7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E0FC51EB-1176-9704-2422-E56AC7FCF01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5155CB7-2138-4003-5D81-AA6CCE9CAE6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DDA0B420-0AF4-8E51-3B11-FF1910ED00AF}"/>
              </a:ext>
            </a:extLst>
          </p:cNvPr>
          <p:cNvSpPr txBox="1"/>
          <p:nvPr/>
        </p:nvSpPr>
        <p:spPr>
          <a:xfrm>
            <a:off x="5528381" y="1817467"/>
            <a:ext cx="66421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Arial" panose="020B0604020202020204" pitchFamily="34" charset="0"/>
                <a:cs typeface="Arial" panose="020B0604020202020204" pitchFamily="34" charset="0"/>
              </a:rPr>
              <a:t>% of respondents who go to local or national TV news </a:t>
            </a:r>
            <a:br>
              <a:rPr kumimoji="0" lang="en-US" sz="1600" b="1" i="0" u="sng" strike="noStrike" kern="1200" cap="none" spc="0" normalizeH="0" baseline="0" noProof="0">
                <a:ln>
                  <a:noFill/>
                </a:ln>
                <a:solidFill>
                  <a:srgbClr val="1F1A62"/>
                </a:solidFill>
                <a:effectLst/>
                <a:uLnTx/>
                <a:uFillTx/>
                <a:latin typeface="Arial" panose="020B0604020202020204" pitchFamily="34" charset="0"/>
                <a:cs typeface="Arial" panose="020B0604020202020204" pitchFamily="34" charset="0"/>
              </a:rPr>
            </a:br>
            <a:r>
              <a:rPr kumimoji="0" lang="en-US" sz="1600" b="1" i="0" u="sng" strike="noStrike" kern="1200" cap="none" spc="0" normalizeH="0" baseline="0" noProof="0">
                <a:ln>
                  <a:noFill/>
                </a:ln>
                <a:solidFill>
                  <a:srgbClr val="1F1A62"/>
                </a:solidFill>
                <a:effectLst/>
                <a:uLnTx/>
                <a:uFillTx/>
                <a:latin typeface="Arial" panose="020B0604020202020204" pitchFamily="34" charset="0"/>
                <a:cs typeface="Arial" panose="020B0604020202020204" pitchFamily="34" charset="0"/>
              </a:rPr>
              <a:t>first for breaking news</a:t>
            </a:r>
          </a:p>
        </p:txBody>
      </p:sp>
      <p:grpSp>
        <p:nvGrpSpPr>
          <p:cNvPr id="10" name="Group 9">
            <a:extLst>
              <a:ext uri="{FF2B5EF4-FFF2-40B4-BE49-F238E27FC236}">
                <a16:creationId xmlns:a16="http://schemas.microsoft.com/office/drawing/2014/main" id="{F7354CCD-BF76-1DD8-0F05-5CA6849A07B0}"/>
              </a:ext>
            </a:extLst>
          </p:cNvPr>
          <p:cNvGrpSpPr/>
          <p:nvPr/>
        </p:nvGrpSpPr>
        <p:grpSpPr>
          <a:xfrm>
            <a:off x="5838449" y="4312432"/>
            <a:ext cx="2479409" cy="1516526"/>
            <a:chOff x="5838449" y="2570613"/>
            <a:chExt cx="2479409" cy="1516526"/>
          </a:xfrm>
        </p:grpSpPr>
        <p:sp>
          <p:nvSpPr>
            <p:cNvPr id="15" name="Rectangle: Rounded Corners 14">
              <a:extLst>
                <a:ext uri="{FF2B5EF4-FFF2-40B4-BE49-F238E27FC236}">
                  <a16:creationId xmlns:a16="http://schemas.microsoft.com/office/drawing/2014/main" id="{63F68BEF-48DF-241D-BDF2-89D886F81C15}"/>
                </a:ext>
              </a:extLst>
            </p:cNvPr>
            <p:cNvSpPr/>
            <p:nvPr/>
          </p:nvSpPr>
          <p:spPr>
            <a:xfrm>
              <a:off x="5838449" y="2570613"/>
              <a:ext cx="2479408" cy="151652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6DA6D91-B131-6991-5FF0-F5DC2932E9EE}"/>
                </a:ext>
              </a:extLst>
            </p:cNvPr>
            <p:cNvSpPr txBox="1"/>
            <p:nvPr/>
          </p:nvSpPr>
          <p:spPr>
            <a:xfrm>
              <a:off x="5838449" y="2945772"/>
              <a:ext cx="2479409" cy="1015663"/>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ln>
                    <a:solidFill>
                      <a:srgbClr val="1B1464"/>
                    </a:solidFill>
                  </a:ln>
                  <a:solidFill>
                    <a:srgbClr val="ED3C8D"/>
                  </a:solidFill>
                  <a:latin typeface="Arial" panose="020B0604020202020204" pitchFamily="34" charset="0"/>
                  <a:cs typeface="Arial" panose="020B0604020202020204" pitchFamily="34" charset="0"/>
                </a:rPr>
                <a:t>87</a:t>
              </a:r>
              <a:r>
                <a:rPr kumimoji="0" lang="en-US" sz="6000" b="1" i="0" u="none" strike="noStrike" kern="1200" cap="none" spc="0" normalizeH="0" baseline="0" noProof="0">
                  <a:ln>
                    <a:solidFill>
                      <a:srgbClr val="1B1464"/>
                    </a:solidFill>
                  </a:ln>
                  <a:solidFill>
                    <a:srgbClr val="ED3C8D"/>
                  </a:solidFill>
                  <a:effectLst/>
                  <a:uLnTx/>
                  <a:uFillTx/>
                  <a:latin typeface="Arial" panose="020B0604020202020204" pitchFamily="34" charset="0"/>
                  <a:cs typeface="Arial" panose="020B0604020202020204" pitchFamily="34" charset="0"/>
                </a:rPr>
                <a:t>%</a:t>
              </a:r>
            </a:p>
          </p:txBody>
        </p:sp>
        <p:sp>
          <p:nvSpPr>
            <p:cNvPr id="23" name="TextBox 22">
              <a:extLst>
                <a:ext uri="{FF2B5EF4-FFF2-40B4-BE49-F238E27FC236}">
                  <a16:creationId xmlns:a16="http://schemas.microsoft.com/office/drawing/2014/main" id="{ECAE06DE-D751-8043-1609-D83F9B767D99}"/>
                </a:ext>
              </a:extLst>
            </p:cNvPr>
            <p:cNvSpPr txBox="1"/>
            <p:nvPr/>
          </p:nvSpPr>
          <p:spPr>
            <a:xfrm>
              <a:off x="5838449" y="2585110"/>
              <a:ext cx="2479408" cy="400110"/>
            </a:xfrm>
            <a:prstGeom prst="rect">
              <a:avLst/>
            </a:prstGeom>
            <a:noFill/>
          </p:spPr>
          <p:txBody>
            <a:bodyPr wrap="square" rtlCol="0">
              <a:spAutoFit/>
            </a:bodyPr>
            <a:lstStyle/>
            <a:p>
              <a:pPr algn="ctr"/>
              <a:r>
                <a:rPr lang="en-US" sz="2000" b="1" u="sng">
                  <a:solidFill>
                    <a:srgbClr val="1B1464"/>
                  </a:solidFill>
                  <a:latin typeface="Arial" panose="020B0604020202020204" pitchFamily="34" charset="0"/>
                  <a:cs typeface="Arial" panose="020B0604020202020204" pitchFamily="34" charset="0"/>
                </a:rPr>
                <a:t>Asian</a:t>
              </a:r>
              <a:endParaRPr lang="en-US" sz="2400" b="1" u="sng">
                <a:solidFill>
                  <a:srgbClr val="1B1464"/>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35A4A680-E5EF-FF34-152D-078CF2A3A2D7}"/>
              </a:ext>
            </a:extLst>
          </p:cNvPr>
          <p:cNvGrpSpPr/>
          <p:nvPr/>
        </p:nvGrpSpPr>
        <p:grpSpPr>
          <a:xfrm>
            <a:off x="5838449" y="2570613"/>
            <a:ext cx="2490277" cy="1516526"/>
            <a:chOff x="9172549" y="2570613"/>
            <a:chExt cx="2490277" cy="1516526"/>
          </a:xfrm>
        </p:grpSpPr>
        <p:sp>
          <p:nvSpPr>
            <p:cNvPr id="17" name="Rectangle: Rounded Corners 16">
              <a:extLst>
                <a:ext uri="{FF2B5EF4-FFF2-40B4-BE49-F238E27FC236}">
                  <a16:creationId xmlns:a16="http://schemas.microsoft.com/office/drawing/2014/main" id="{6BCB1308-1CCB-A869-6BBE-58D45913DE70}"/>
                </a:ext>
              </a:extLst>
            </p:cNvPr>
            <p:cNvSpPr/>
            <p:nvPr/>
          </p:nvSpPr>
          <p:spPr>
            <a:xfrm>
              <a:off x="9177983" y="2570613"/>
              <a:ext cx="2479408" cy="151652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D0D00F9-7EBB-78F3-507D-D897A9CCD18E}"/>
                </a:ext>
              </a:extLst>
            </p:cNvPr>
            <p:cNvSpPr txBox="1"/>
            <p:nvPr/>
          </p:nvSpPr>
          <p:spPr>
            <a:xfrm>
              <a:off x="9172549" y="2945772"/>
              <a:ext cx="2490277" cy="1015663"/>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ln>
                    <a:solidFill>
                      <a:srgbClr val="1B1464"/>
                    </a:solidFill>
                  </a:ln>
                  <a:solidFill>
                    <a:srgbClr val="00BFF2"/>
                  </a:solidFill>
                  <a:latin typeface="Arial" panose="020B0604020202020204" pitchFamily="34" charset="0"/>
                  <a:cs typeface="Arial" panose="020B0604020202020204" pitchFamily="34" charset="0"/>
                </a:rPr>
                <a:t>83</a:t>
              </a:r>
              <a:r>
                <a:rPr kumimoji="0" lang="en-US" sz="6000" b="1" i="0" u="none" strike="noStrike" kern="1200" cap="none" spc="0" normalizeH="0" baseline="0" noProof="0">
                  <a:ln>
                    <a:solidFill>
                      <a:srgbClr val="1B1464"/>
                    </a:solidFill>
                  </a:ln>
                  <a:solidFill>
                    <a:srgbClr val="00BFF2"/>
                  </a:solidFill>
                  <a:effectLst/>
                  <a:uLnTx/>
                  <a:uFillTx/>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A7DA6A8F-73C6-AA6E-DB1A-810696DCBBA6}"/>
                </a:ext>
              </a:extLst>
            </p:cNvPr>
            <p:cNvSpPr txBox="1"/>
            <p:nvPr/>
          </p:nvSpPr>
          <p:spPr>
            <a:xfrm>
              <a:off x="9177983" y="2585110"/>
              <a:ext cx="2479408" cy="363736"/>
            </a:xfrm>
            <a:prstGeom prst="rect">
              <a:avLst/>
            </a:prstGeom>
            <a:noFill/>
          </p:spPr>
          <p:txBody>
            <a:bodyPr wrap="square" rtlCol="0">
              <a:spAutoFit/>
            </a:bodyPr>
            <a:lstStyle/>
            <a:p>
              <a:pPr algn="ctr"/>
              <a:r>
                <a:rPr lang="en-US" sz="2000" b="1" u="sng">
                  <a:solidFill>
                    <a:srgbClr val="1B1464"/>
                  </a:solidFill>
                  <a:latin typeface="Arial" panose="020B0604020202020204" pitchFamily="34" charset="0"/>
                  <a:cs typeface="Arial" panose="020B0604020202020204" pitchFamily="34" charset="0"/>
                </a:rPr>
                <a:t>Black</a:t>
              </a:r>
              <a:endParaRPr lang="en-US" sz="2400" b="1" u="sng">
                <a:solidFill>
                  <a:srgbClr val="1B1464"/>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13AD6164-FA37-259B-AB16-8AD7A15CDD31}"/>
              </a:ext>
            </a:extLst>
          </p:cNvPr>
          <p:cNvGrpSpPr/>
          <p:nvPr/>
        </p:nvGrpSpPr>
        <p:grpSpPr>
          <a:xfrm>
            <a:off x="9183418" y="4312432"/>
            <a:ext cx="2479408" cy="1516526"/>
            <a:chOff x="5838449" y="4312432"/>
            <a:chExt cx="2479408" cy="1516526"/>
          </a:xfrm>
        </p:grpSpPr>
        <p:sp>
          <p:nvSpPr>
            <p:cNvPr id="19" name="Rectangle: Rounded Corners 18">
              <a:extLst>
                <a:ext uri="{FF2B5EF4-FFF2-40B4-BE49-F238E27FC236}">
                  <a16:creationId xmlns:a16="http://schemas.microsoft.com/office/drawing/2014/main" id="{9D2AAC52-2568-AC9D-369A-821AC9ED6780}"/>
                </a:ext>
              </a:extLst>
            </p:cNvPr>
            <p:cNvSpPr/>
            <p:nvPr/>
          </p:nvSpPr>
          <p:spPr>
            <a:xfrm>
              <a:off x="5838449" y="4312432"/>
              <a:ext cx="2479408" cy="151652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FC7921E-A243-41BA-FB4F-1D34E8749352}"/>
                </a:ext>
              </a:extLst>
            </p:cNvPr>
            <p:cNvSpPr txBox="1"/>
            <p:nvPr/>
          </p:nvSpPr>
          <p:spPr>
            <a:xfrm>
              <a:off x="5843886" y="4702670"/>
              <a:ext cx="2468535" cy="1015663"/>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solidFill>
                      <a:srgbClr val="1B1464"/>
                    </a:solidFill>
                  </a:ln>
                  <a:solidFill>
                    <a:srgbClr val="E2E8F1"/>
                  </a:solidFill>
                  <a:effectLst/>
                  <a:uLnTx/>
                  <a:uFillTx/>
                  <a:latin typeface="Arial" panose="020B0604020202020204" pitchFamily="34" charset="0"/>
                  <a:cs typeface="Arial" panose="020B0604020202020204" pitchFamily="34" charset="0"/>
                </a:rPr>
                <a:t>86%</a:t>
              </a:r>
            </a:p>
          </p:txBody>
        </p:sp>
        <p:sp>
          <p:nvSpPr>
            <p:cNvPr id="25" name="TextBox 24">
              <a:extLst>
                <a:ext uri="{FF2B5EF4-FFF2-40B4-BE49-F238E27FC236}">
                  <a16:creationId xmlns:a16="http://schemas.microsoft.com/office/drawing/2014/main" id="{E5AFDDAA-478A-3C29-2DB7-FCC57F8EFBCB}"/>
                </a:ext>
              </a:extLst>
            </p:cNvPr>
            <p:cNvSpPr txBox="1"/>
            <p:nvPr/>
          </p:nvSpPr>
          <p:spPr>
            <a:xfrm>
              <a:off x="5844387" y="4318803"/>
              <a:ext cx="2467533" cy="400110"/>
            </a:xfrm>
            <a:prstGeom prst="rect">
              <a:avLst/>
            </a:prstGeom>
            <a:noFill/>
          </p:spPr>
          <p:txBody>
            <a:bodyPr wrap="square" rtlCol="0">
              <a:spAutoFit/>
            </a:bodyPr>
            <a:lstStyle/>
            <a:p>
              <a:pPr algn="ctr"/>
              <a:r>
                <a:rPr lang="en-US" sz="2000" b="1" u="sng">
                  <a:solidFill>
                    <a:srgbClr val="1B1464"/>
                  </a:solidFill>
                  <a:latin typeface="Arial" panose="020B0604020202020204" pitchFamily="34" charset="0"/>
                  <a:cs typeface="Arial" panose="020B0604020202020204" pitchFamily="34" charset="0"/>
                </a:rPr>
                <a:t>White</a:t>
              </a:r>
              <a:endParaRPr lang="en-US" sz="2400" b="1" u="sng">
                <a:solidFill>
                  <a:srgbClr val="1B1464"/>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60BC4C79-C0B6-B7DB-9102-B6081184E06D}"/>
              </a:ext>
            </a:extLst>
          </p:cNvPr>
          <p:cNvGrpSpPr/>
          <p:nvPr/>
        </p:nvGrpSpPr>
        <p:grpSpPr>
          <a:xfrm>
            <a:off x="9159126" y="2570613"/>
            <a:ext cx="2517122" cy="1516526"/>
            <a:chOff x="9159126" y="4312432"/>
            <a:chExt cx="2517122" cy="1516526"/>
          </a:xfrm>
        </p:grpSpPr>
        <p:sp>
          <p:nvSpPr>
            <p:cNvPr id="21" name="Rectangle: Rounded Corners 20">
              <a:extLst>
                <a:ext uri="{FF2B5EF4-FFF2-40B4-BE49-F238E27FC236}">
                  <a16:creationId xmlns:a16="http://schemas.microsoft.com/office/drawing/2014/main" id="{5F2946D3-5F59-795F-D60F-D5664AB65189}"/>
                </a:ext>
              </a:extLst>
            </p:cNvPr>
            <p:cNvSpPr/>
            <p:nvPr/>
          </p:nvSpPr>
          <p:spPr>
            <a:xfrm>
              <a:off x="9177983" y="4312432"/>
              <a:ext cx="2479408" cy="151652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DE2B122-0FF9-B8CA-1B6B-A46CB0E2F798}"/>
                </a:ext>
              </a:extLst>
            </p:cNvPr>
            <p:cNvSpPr txBox="1"/>
            <p:nvPr/>
          </p:nvSpPr>
          <p:spPr>
            <a:xfrm>
              <a:off x="9159126" y="4702670"/>
              <a:ext cx="2517122" cy="1015663"/>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ln>
                    <a:solidFill>
                      <a:srgbClr val="1B1464"/>
                    </a:solidFill>
                  </a:ln>
                  <a:solidFill>
                    <a:srgbClr val="4EBEA4"/>
                  </a:solidFill>
                  <a:latin typeface="Arial" panose="020B0604020202020204" pitchFamily="34" charset="0"/>
                  <a:cs typeface="Arial" panose="020B0604020202020204" pitchFamily="34" charset="0"/>
                </a:rPr>
                <a:t>80</a:t>
              </a:r>
              <a:r>
                <a:rPr kumimoji="0" lang="en-US" sz="6000" b="1" i="0" u="none" strike="noStrike" kern="1200" cap="none" spc="0" normalizeH="0" baseline="0" noProof="0">
                  <a:ln>
                    <a:solidFill>
                      <a:srgbClr val="1B1464"/>
                    </a:solidFill>
                  </a:ln>
                  <a:solidFill>
                    <a:srgbClr val="4EBEA4"/>
                  </a:solidFill>
                  <a:effectLst/>
                  <a:uLnTx/>
                  <a:uFillTx/>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4842C0EC-66D8-22CB-776A-98215C20B9DE}"/>
                </a:ext>
              </a:extLst>
            </p:cNvPr>
            <p:cNvSpPr txBox="1"/>
            <p:nvPr/>
          </p:nvSpPr>
          <p:spPr>
            <a:xfrm>
              <a:off x="9183921" y="4318803"/>
              <a:ext cx="2467533" cy="400110"/>
            </a:xfrm>
            <a:prstGeom prst="rect">
              <a:avLst/>
            </a:prstGeom>
            <a:noFill/>
          </p:spPr>
          <p:txBody>
            <a:bodyPr wrap="square" rtlCol="0">
              <a:spAutoFit/>
            </a:bodyPr>
            <a:lstStyle/>
            <a:p>
              <a:pPr algn="ctr"/>
              <a:r>
                <a:rPr lang="en-US" sz="2000" b="1" u="sng">
                  <a:solidFill>
                    <a:srgbClr val="1B1464"/>
                  </a:solidFill>
                  <a:latin typeface="Arial" panose="020B0604020202020204" pitchFamily="34" charset="0"/>
                  <a:cs typeface="Arial" panose="020B0604020202020204" pitchFamily="34" charset="0"/>
                </a:rPr>
                <a:t>Hispanic</a:t>
              </a:r>
              <a:endParaRPr lang="en-US" sz="2400" b="1" u="sng">
                <a:solidFill>
                  <a:srgbClr val="1B1464"/>
                </a:solidFill>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D42E9009-3FF8-C49E-F424-958264D00ADF}"/>
              </a:ext>
            </a:extLst>
          </p:cNvPr>
          <p:cNvSpPr txBox="1"/>
          <p:nvPr/>
        </p:nvSpPr>
        <p:spPr>
          <a:xfrm>
            <a:off x="495947" y="6211872"/>
            <a:ext cx="11708793"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Source: </a:t>
            </a:r>
            <a:r>
              <a:rPr lang="en-US" sz="800" err="1">
                <a:solidFill>
                  <a:srgbClr val="1B1464"/>
                </a:solidFill>
                <a:latin typeface="Arial" panose="020B0604020202020204" pitchFamily="34" charset="0"/>
                <a:cs typeface="Arial" panose="020B0604020202020204" pitchFamily="34" charset="0"/>
              </a:rPr>
              <a:t>Dynata</a:t>
            </a:r>
            <a:r>
              <a:rPr lang="en-US" sz="800">
                <a:solidFill>
                  <a:srgbClr val="1B1464"/>
                </a:solidFill>
                <a:latin typeface="Arial" panose="020B0604020202020204" pitchFamily="34" charset="0"/>
                <a:cs typeface="Arial" panose="020B0604020202020204" pitchFamily="34" charset="0"/>
              </a:rPr>
              <a:t>, Media Consumption and Political Sentiment survey, fielded December 2025 (n=2,319). Survey base: A18+ U.S. respondents. Q8. Where do you go first for breaking news? – ‘Local TV news’ or ‘National TV news.’ Base = All News Respondents. Black respondents (n=168), Hispanic respondents (n=143), Asian respondents (n=85), White respondents (n=941).</a:t>
            </a:r>
            <a:endPar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109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D54B9-6D1D-D5F9-B24F-B5F0C9B7C08E}"/>
            </a:ext>
          </a:extLst>
        </p:cNvPr>
        <p:cNvGrpSpPr/>
        <p:nvPr/>
      </p:nvGrpSpPr>
      <p:grpSpPr>
        <a:xfrm>
          <a:off x="0" y="0"/>
          <a:ext cx="0" cy="0"/>
          <a:chOff x="0" y="0"/>
          <a:chExt cx="0" cy="0"/>
        </a:xfrm>
      </p:grpSpPr>
      <p:pic>
        <p:nvPicPr>
          <p:cNvPr id="23" name="Picture 22" descr="A professional in a business suit and a person in casual clothing are conversing outdoors, with a person holding a camera.&#10;&#10;AI-generated content may be incorrect.">
            <a:extLst>
              <a:ext uri="{FF2B5EF4-FFF2-40B4-BE49-F238E27FC236}">
                <a16:creationId xmlns:a16="http://schemas.microsoft.com/office/drawing/2014/main" id="{8011C9F8-FD3D-B243-C2A6-45F2CA83C652}"/>
              </a:ext>
            </a:extLst>
          </p:cNvPr>
          <p:cNvPicPr>
            <a:picLocks noChangeAspect="1"/>
          </p:cNvPicPr>
          <p:nvPr/>
        </p:nvPicPr>
        <p:blipFill>
          <a:blip r:embed="rId2" cstate="print">
            <a:extLst>
              <a:ext uri="{28A0092B-C50C-407E-A947-70E740481C1C}">
                <a14:useLocalDpi xmlns:a14="http://schemas.microsoft.com/office/drawing/2010/main"/>
              </a:ext>
            </a:extLst>
          </a:blip>
          <a:srcRect b="-39"/>
          <a:stretch>
            <a:fillRect/>
          </a:stretch>
        </p:blipFill>
        <p:spPr>
          <a:xfrm>
            <a:off x="7609892" y="1765230"/>
            <a:ext cx="4582108" cy="5085522"/>
          </a:xfrm>
          <a:prstGeom prst="rect">
            <a:avLst/>
          </a:prstGeom>
        </p:spPr>
      </p:pic>
      <p:sp>
        <p:nvSpPr>
          <p:cNvPr id="24" name="Rectangle 23">
            <a:extLst>
              <a:ext uri="{FF2B5EF4-FFF2-40B4-BE49-F238E27FC236}">
                <a16:creationId xmlns:a16="http://schemas.microsoft.com/office/drawing/2014/main" id="{AC014430-2FCC-91E8-870B-81D77A590836}"/>
              </a:ext>
            </a:extLst>
          </p:cNvPr>
          <p:cNvSpPr/>
          <p:nvPr/>
        </p:nvSpPr>
        <p:spPr>
          <a:xfrm>
            <a:off x="7618067" y="1765230"/>
            <a:ext cx="4573933" cy="5092770"/>
          </a:xfrm>
          <a:prstGeom prst="rect">
            <a:avLst/>
          </a:prstGeom>
          <a:solidFill>
            <a:srgbClr val="1B1464">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E6F6680-1EAF-54E7-693B-09B8948553A5}"/>
              </a:ext>
            </a:extLst>
          </p:cNvPr>
          <p:cNvSpPr>
            <a:spLocks/>
          </p:cNvSpPr>
          <p:nvPr/>
        </p:nvSpPr>
        <p:spPr>
          <a:xfrm>
            <a:off x="0" y="1765230"/>
            <a:ext cx="7618065"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hart 12">
            <a:extLst>
              <a:ext uri="{FF2B5EF4-FFF2-40B4-BE49-F238E27FC236}">
                <a16:creationId xmlns:a16="http://schemas.microsoft.com/office/drawing/2014/main" id="{AE8342C0-5001-8AAD-2BA6-E10C9011B74F}"/>
              </a:ext>
            </a:extLst>
          </p:cNvPr>
          <p:cNvGraphicFramePr/>
          <p:nvPr>
            <p:extLst>
              <p:ext uri="{D42A27DB-BD31-4B8C-83A1-F6EECF244321}">
                <p14:modId xmlns:p14="http://schemas.microsoft.com/office/powerpoint/2010/main" val="1935958635"/>
              </p:ext>
            </p:extLst>
          </p:nvPr>
        </p:nvGraphicFramePr>
        <p:xfrm>
          <a:off x="131156" y="2283968"/>
          <a:ext cx="7234843" cy="345914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DC2741DB-5501-D87B-CEC2-41953CEC20BE}"/>
              </a:ext>
            </a:extLst>
          </p:cNvPr>
          <p:cNvSpPr/>
          <p:nvPr/>
        </p:nvSpPr>
        <p:spPr>
          <a:xfrm>
            <a:off x="244929" y="445295"/>
            <a:ext cx="11947069" cy="892552"/>
          </a:xfrm>
          <a:prstGeom prst="rect">
            <a:avLst/>
          </a:prstGeom>
        </p:spPr>
        <p:txBody>
          <a:bodyPr wrap="square">
            <a:spAutoFit/>
          </a:bodyPr>
          <a:lstStyle/>
          <a:p>
            <a:pPr lvl="0"/>
            <a:r>
              <a:rPr lang="en-US" sz="2600" b="1">
                <a:solidFill>
                  <a:srgbClr val="1B1464"/>
                </a:solidFill>
                <a:latin typeface="+mj-lt"/>
                <a:ea typeface="Calibri" panose="020F0502020204030204" pitchFamily="34" charset="0"/>
                <a:cs typeface="Arial" panose="020B0604020202020204" pitchFamily="34" charset="0"/>
              </a:rPr>
              <a:t>Diverse audiences are more likely to appreciate the honest, unbiased and straightforward perspective that TV news offers</a:t>
            </a:r>
          </a:p>
        </p:txBody>
      </p:sp>
      <p:pic>
        <p:nvPicPr>
          <p:cNvPr id="15" name="Picture 14">
            <a:extLst>
              <a:ext uri="{FF2B5EF4-FFF2-40B4-BE49-F238E27FC236}">
                <a16:creationId xmlns:a16="http://schemas.microsoft.com/office/drawing/2014/main" id="{5226AC7A-7903-01D1-114C-6487D1C0AA6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17ECBA21-2C0B-D8F5-3969-DEE41CD8805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mj-lt"/>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mj-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mj-lt"/>
              <a:ea typeface="+mn-ea"/>
              <a:cs typeface="+mn-cs"/>
            </a:endParaRPr>
          </a:p>
        </p:txBody>
      </p:sp>
      <p:sp>
        <p:nvSpPr>
          <p:cNvPr id="18" name="Rectangle 17">
            <a:extLst>
              <a:ext uri="{FF2B5EF4-FFF2-40B4-BE49-F238E27FC236}">
                <a16:creationId xmlns:a16="http://schemas.microsoft.com/office/drawing/2014/main" id="{D48A20EC-4574-DD7C-F0BF-2FE24626C3F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This information is exclusively provided to VAB members and qualified marketers.</a:t>
            </a:r>
          </a:p>
        </p:txBody>
      </p:sp>
      <p:sp>
        <p:nvSpPr>
          <p:cNvPr id="22" name="TextBox 21">
            <a:extLst>
              <a:ext uri="{FF2B5EF4-FFF2-40B4-BE49-F238E27FC236}">
                <a16:creationId xmlns:a16="http://schemas.microsoft.com/office/drawing/2014/main" id="{6052115A-D08B-F14F-9A14-AAE98A4038FA}"/>
              </a:ext>
            </a:extLst>
          </p:cNvPr>
          <p:cNvSpPr txBox="1"/>
          <p:nvPr/>
        </p:nvSpPr>
        <p:spPr>
          <a:xfrm>
            <a:off x="0" y="1780253"/>
            <a:ext cx="7618065" cy="60010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sng" strike="noStrike" kern="100" cap="none" spc="0" normalizeH="0" baseline="0" noProof="0" dirty="0">
                <a:ln>
                  <a:noFill/>
                </a:ln>
                <a:solidFill>
                  <a:srgbClr val="1B1464"/>
                </a:solidFill>
                <a:effectLst/>
                <a:uLnTx/>
                <a:uFillTx/>
                <a:latin typeface="+mj-lt"/>
                <a:ea typeface="Aptos" panose="020B0004020202020204" pitchFamily="34" charset="0"/>
                <a:cs typeface="Arial" panose="020B0604020202020204" pitchFamily="34" charset="0"/>
              </a:rPr>
              <a:t>% of respondents who are satisfied / unsatisfied </a:t>
            </a:r>
            <a:r>
              <a:rPr lang="en-US" sz="1600" b="1" u="sng" kern="100" dirty="0">
                <a:solidFill>
                  <a:srgbClr val="1B1464"/>
                </a:solidFill>
                <a:latin typeface="+mj-lt"/>
                <a:ea typeface="Aptos" panose="020B0004020202020204" pitchFamily="34" charset="0"/>
                <a:cs typeface="Arial" panose="020B0604020202020204" pitchFamily="34" charset="0"/>
              </a:rPr>
              <a:t>with the </a:t>
            </a:r>
            <a:r>
              <a:rPr kumimoji="0" lang="en-US" sz="1600" b="1" i="0" u="sng" strike="noStrike" kern="100" cap="none" spc="0" normalizeH="0" baseline="0" noProof="0" dirty="0">
                <a:ln>
                  <a:noFill/>
                </a:ln>
                <a:solidFill>
                  <a:srgbClr val="1B1464"/>
                </a:solidFill>
                <a:effectLst/>
                <a:uLnTx/>
                <a:uFillTx/>
                <a:latin typeface="+mj-lt"/>
                <a:ea typeface="Aptos" panose="020B0004020202020204" pitchFamily="34" charset="0"/>
                <a:cs typeface="Arial" panose="020B0604020202020204" pitchFamily="34" charset="0"/>
              </a:rPr>
              <a:t>unbiased perspective in TV news reports</a:t>
            </a:r>
          </a:p>
        </p:txBody>
      </p:sp>
      <p:sp>
        <p:nvSpPr>
          <p:cNvPr id="25" name="Speech Bubble: Rectangle 24">
            <a:extLst>
              <a:ext uri="{FF2B5EF4-FFF2-40B4-BE49-F238E27FC236}">
                <a16:creationId xmlns:a16="http://schemas.microsoft.com/office/drawing/2014/main" id="{CA6A35F0-85F5-B04A-1035-4CA1BDBA73EC}"/>
              </a:ext>
            </a:extLst>
          </p:cNvPr>
          <p:cNvSpPr/>
          <p:nvPr/>
        </p:nvSpPr>
        <p:spPr>
          <a:xfrm>
            <a:off x="1105969" y="3012451"/>
            <a:ext cx="716717" cy="600100"/>
          </a:xfrm>
          <a:prstGeom prst="wedgeRectCallout">
            <a:avLst>
              <a:gd name="adj1" fmla="val 36607"/>
              <a:gd name="adj2" fmla="val -29589"/>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FFE600"/>
                </a:solidFill>
                <a:effectLst/>
                <a:uLnTx/>
                <a:uFillTx/>
                <a:latin typeface="Arial" panose="020B0604020202020204"/>
                <a:ea typeface="+mn-ea"/>
                <a:cs typeface="+mn-cs"/>
              </a:rPr>
              <a:t>3.5x</a:t>
            </a:r>
            <a:br>
              <a:rPr kumimoji="0" lang="en-US" sz="105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800" i="0" u="none" strike="noStrike" kern="1200" cap="none" spc="0" normalizeH="0" baseline="0" noProof="0">
                <a:ln>
                  <a:noFill/>
                </a:ln>
                <a:solidFill>
                  <a:schemeClr val="bg1"/>
                </a:solidFill>
                <a:effectLst/>
                <a:uLnTx/>
                <a:uFillTx/>
                <a:latin typeface="Arial" panose="020B0604020202020204"/>
                <a:ea typeface="+mn-ea"/>
                <a:cs typeface="+mn-cs"/>
              </a:rPr>
              <a:t>times more likely</a:t>
            </a:r>
            <a:endParaRPr kumimoji="0" lang="en-US" sz="1050" i="0" u="none" strike="noStrike" kern="1200" cap="none" spc="0" normalizeH="0" baseline="0" noProof="0">
              <a:ln>
                <a:noFill/>
              </a:ln>
              <a:solidFill>
                <a:schemeClr val="bg1"/>
              </a:solidFill>
              <a:effectLst/>
              <a:uLnTx/>
              <a:uFillTx/>
              <a:latin typeface="Arial" panose="020B0604020202020204"/>
              <a:ea typeface="+mn-ea"/>
              <a:cs typeface="+mn-cs"/>
            </a:endParaRPr>
          </a:p>
        </p:txBody>
      </p:sp>
      <p:pic>
        <p:nvPicPr>
          <p:cNvPr id="26" name="Picture 25" descr="The image depicts a simple, blue silhouette of a human face with a white circle for a head and a black circle for a nose, creating a minimalistic, stylized avatar.&#10;&#10;AI-generated content may be incorrect.">
            <a:extLst>
              <a:ext uri="{FF2B5EF4-FFF2-40B4-BE49-F238E27FC236}">
                <a16:creationId xmlns:a16="http://schemas.microsoft.com/office/drawing/2014/main" id="{FEACD6B2-B501-8302-83A5-A7954A96CEB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3859" y="5615227"/>
            <a:ext cx="355637" cy="355637"/>
          </a:xfrm>
          <a:prstGeom prst="rect">
            <a:avLst/>
          </a:prstGeom>
        </p:spPr>
      </p:pic>
      <p:pic>
        <p:nvPicPr>
          <p:cNvPr id="27" name="Picture 26" descr="The image depicts a simple, solid, green, circle-shaped avatar.&#10;&#10;AI-generated content may be incorrect.">
            <a:extLst>
              <a:ext uri="{FF2B5EF4-FFF2-40B4-BE49-F238E27FC236}">
                <a16:creationId xmlns:a16="http://schemas.microsoft.com/office/drawing/2014/main" id="{3F5F26E9-9FD8-2AA1-F272-A3F54E1B13D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90186" y="5615227"/>
            <a:ext cx="355635" cy="355635"/>
          </a:xfrm>
          <a:prstGeom prst="rect">
            <a:avLst/>
          </a:prstGeom>
        </p:spPr>
      </p:pic>
      <p:pic>
        <p:nvPicPr>
          <p:cNvPr id="28" name="Picture 27" descr="The image depicts a simple, yellow circle with a black outline, forming a human silhouette.&#10;&#10;AI-generated content may be incorrect.">
            <a:extLst>
              <a:ext uri="{FF2B5EF4-FFF2-40B4-BE49-F238E27FC236}">
                <a16:creationId xmlns:a16="http://schemas.microsoft.com/office/drawing/2014/main" id="{EED02DB9-ECC6-A265-FFBE-BAE5C482C200}"/>
              </a:ext>
            </a:extLst>
          </p:cNvPr>
          <p:cNvPicPr>
            <a:picLocks noChangeAspect="1"/>
          </p:cNvPicPr>
          <p:nvPr/>
        </p:nvPicPr>
        <p:blipFill>
          <a:blip r:embed="rId7" cstate="print">
            <a:grayscl/>
            <a:extLst>
              <a:ext uri="{BEBA8EAE-BF5A-486C-A8C5-ECC9F3942E4B}">
                <a14:imgProps xmlns:a14="http://schemas.microsoft.com/office/drawing/2010/main">
                  <a14:imgLayer r:embed="rId8">
                    <a14:imgEffect>
                      <a14:colorTemperature colorTemp="5300"/>
                    </a14:imgEffect>
                    <a14:imgEffect>
                      <a14:saturation sat="66000"/>
                    </a14:imgEffect>
                  </a14:imgLayer>
                </a14:imgProps>
              </a:ext>
              <a:ext uri="{28A0092B-C50C-407E-A947-70E740481C1C}">
                <a14:useLocalDpi xmlns:a14="http://schemas.microsoft.com/office/drawing/2010/main"/>
              </a:ext>
            </a:extLst>
          </a:blip>
          <a:stretch>
            <a:fillRect/>
          </a:stretch>
        </p:blipFill>
        <p:spPr>
          <a:xfrm>
            <a:off x="6335418" y="5615227"/>
            <a:ext cx="355635" cy="355635"/>
          </a:xfrm>
          <a:prstGeom prst="rect">
            <a:avLst/>
          </a:prstGeom>
        </p:spPr>
      </p:pic>
      <p:pic>
        <p:nvPicPr>
          <p:cNvPr id="29" name="Picture 28" descr="The image depicts a simple, solid, pink circle with a white, rounded, oval face and a black dot for an eye.&#10;&#10;AI-generated content may be incorrect.">
            <a:extLst>
              <a:ext uri="{FF2B5EF4-FFF2-40B4-BE49-F238E27FC236}">
                <a16:creationId xmlns:a16="http://schemas.microsoft.com/office/drawing/2014/main" id="{C659DDB3-BC85-DFBB-609F-E0999F0F262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499888" y="5615227"/>
            <a:ext cx="355637" cy="355637"/>
          </a:xfrm>
          <a:prstGeom prst="rect">
            <a:avLst/>
          </a:prstGeom>
        </p:spPr>
      </p:pic>
      <p:sp>
        <p:nvSpPr>
          <p:cNvPr id="30" name="Speech Bubble: Rectangle 29">
            <a:extLst>
              <a:ext uri="{FF2B5EF4-FFF2-40B4-BE49-F238E27FC236}">
                <a16:creationId xmlns:a16="http://schemas.microsoft.com/office/drawing/2014/main" id="{398A564E-ED12-0BF5-42BB-5D8B3CBD8CE1}"/>
              </a:ext>
            </a:extLst>
          </p:cNvPr>
          <p:cNvSpPr/>
          <p:nvPr/>
        </p:nvSpPr>
        <p:spPr>
          <a:xfrm>
            <a:off x="2911439" y="2989237"/>
            <a:ext cx="716717" cy="600100"/>
          </a:xfrm>
          <a:prstGeom prst="wedgeRectCallout">
            <a:avLst>
              <a:gd name="adj1" fmla="val 36607"/>
              <a:gd name="adj2" fmla="val -29589"/>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FFE600"/>
                </a:solidFill>
                <a:latin typeface="Arial" panose="020B0604020202020204"/>
              </a:rPr>
              <a:t>2.6</a:t>
            </a:r>
            <a:r>
              <a:rPr kumimoji="0" lang="en-US" sz="1600" b="1" i="0" u="sng" strike="noStrike" kern="1200" cap="none" spc="0" normalizeH="0" baseline="0" noProof="0">
                <a:ln>
                  <a:noFill/>
                </a:ln>
                <a:solidFill>
                  <a:srgbClr val="FFE600"/>
                </a:solidFill>
                <a:effectLst/>
                <a:uLnTx/>
                <a:uFillTx/>
                <a:latin typeface="Arial" panose="020B0604020202020204"/>
                <a:ea typeface="+mn-ea"/>
                <a:cs typeface="+mn-cs"/>
              </a:rPr>
              <a:t>x</a:t>
            </a:r>
            <a:br>
              <a:rPr kumimoji="0" lang="en-US" sz="105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800" i="0" u="none" strike="noStrike" kern="1200" cap="none" spc="0" normalizeH="0" baseline="0" noProof="0">
                <a:ln>
                  <a:noFill/>
                </a:ln>
                <a:solidFill>
                  <a:schemeClr val="bg1"/>
                </a:solidFill>
                <a:effectLst/>
                <a:uLnTx/>
                <a:uFillTx/>
                <a:latin typeface="Arial" panose="020B0604020202020204"/>
                <a:ea typeface="+mn-ea"/>
                <a:cs typeface="+mn-cs"/>
              </a:rPr>
              <a:t>times more likely</a:t>
            </a:r>
            <a:endParaRPr kumimoji="0" lang="en-US" sz="105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31" name="Speech Bubble: Rectangle 30">
            <a:extLst>
              <a:ext uri="{FF2B5EF4-FFF2-40B4-BE49-F238E27FC236}">
                <a16:creationId xmlns:a16="http://schemas.microsoft.com/office/drawing/2014/main" id="{059ED633-9315-3862-B71C-F727C013E344}"/>
              </a:ext>
            </a:extLst>
          </p:cNvPr>
          <p:cNvSpPr/>
          <p:nvPr/>
        </p:nvSpPr>
        <p:spPr>
          <a:xfrm>
            <a:off x="4716909" y="3083517"/>
            <a:ext cx="716717" cy="600100"/>
          </a:xfrm>
          <a:prstGeom prst="wedgeRectCallout">
            <a:avLst>
              <a:gd name="adj1" fmla="val 36607"/>
              <a:gd name="adj2" fmla="val -29589"/>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FFE600"/>
                </a:solidFill>
                <a:latin typeface="Arial" panose="020B0604020202020204"/>
              </a:rPr>
              <a:t>4</a:t>
            </a:r>
            <a:r>
              <a:rPr kumimoji="0" lang="en-US" sz="1600" b="1" i="0" u="sng" strike="noStrike" kern="1200" cap="none" spc="0" normalizeH="0" baseline="0" noProof="0">
                <a:ln>
                  <a:noFill/>
                </a:ln>
                <a:solidFill>
                  <a:srgbClr val="FFE600"/>
                </a:solidFill>
                <a:effectLst/>
                <a:uLnTx/>
                <a:uFillTx/>
                <a:latin typeface="Arial" panose="020B0604020202020204"/>
                <a:ea typeface="+mn-ea"/>
                <a:cs typeface="+mn-cs"/>
              </a:rPr>
              <a:t>.5x</a:t>
            </a:r>
            <a:br>
              <a:rPr kumimoji="0" lang="en-US" sz="105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800" i="0" u="none" strike="noStrike" kern="1200" cap="none" spc="0" normalizeH="0" baseline="0" noProof="0">
                <a:ln>
                  <a:noFill/>
                </a:ln>
                <a:solidFill>
                  <a:schemeClr val="bg1"/>
                </a:solidFill>
                <a:effectLst/>
                <a:uLnTx/>
                <a:uFillTx/>
                <a:latin typeface="Arial" panose="020B0604020202020204"/>
                <a:ea typeface="+mn-ea"/>
                <a:cs typeface="+mn-cs"/>
              </a:rPr>
              <a:t>times more likely</a:t>
            </a:r>
            <a:endParaRPr kumimoji="0" lang="en-US" sz="105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32" name="Speech Bubble: Rectangle 31">
            <a:extLst>
              <a:ext uri="{FF2B5EF4-FFF2-40B4-BE49-F238E27FC236}">
                <a16:creationId xmlns:a16="http://schemas.microsoft.com/office/drawing/2014/main" id="{CF9EA7A0-03CB-747E-1B9D-F613A3D2F72A}"/>
              </a:ext>
            </a:extLst>
          </p:cNvPr>
          <p:cNvSpPr/>
          <p:nvPr/>
        </p:nvSpPr>
        <p:spPr>
          <a:xfrm>
            <a:off x="6522379" y="3204722"/>
            <a:ext cx="716717" cy="600099"/>
          </a:xfrm>
          <a:prstGeom prst="wedgeRectCallout">
            <a:avLst>
              <a:gd name="adj1" fmla="val 36607"/>
              <a:gd name="adj2" fmla="val -29589"/>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FFE600"/>
                </a:solidFill>
                <a:effectLst/>
                <a:uLnTx/>
                <a:uFillTx/>
                <a:latin typeface="Arial" panose="020B0604020202020204"/>
                <a:ea typeface="+mn-ea"/>
                <a:cs typeface="+mn-cs"/>
              </a:rPr>
              <a:t>1.9x</a:t>
            </a:r>
            <a:br>
              <a:rPr kumimoji="0" lang="en-US" sz="1050" b="1" i="0" u="none" strike="noStrike" kern="1200" cap="none" spc="0" normalizeH="0" baseline="0" noProof="0">
                <a:ln>
                  <a:noFill/>
                </a:ln>
                <a:solidFill>
                  <a:schemeClr val="bg1"/>
                </a:solidFill>
                <a:effectLst/>
                <a:uLnTx/>
                <a:uFillTx/>
                <a:latin typeface="Arial" panose="020B0604020202020204"/>
                <a:ea typeface="+mn-ea"/>
                <a:cs typeface="+mn-cs"/>
              </a:rPr>
            </a:br>
            <a:r>
              <a:rPr kumimoji="0" lang="en-US" sz="800" i="0" u="none" strike="noStrike" kern="1200" cap="none" spc="0" normalizeH="0" baseline="0" noProof="0">
                <a:ln>
                  <a:noFill/>
                </a:ln>
                <a:solidFill>
                  <a:schemeClr val="bg1"/>
                </a:solidFill>
                <a:effectLst/>
                <a:uLnTx/>
                <a:uFillTx/>
                <a:latin typeface="Arial" panose="020B0604020202020204"/>
                <a:ea typeface="+mn-ea"/>
                <a:cs typeface="+mn-cs"/>
              </a:rPr>
              <a:t>times more likely</a:t>
            </a:r>
            <a:endParaRPr kumimoji="0" lang="en-US" sz="105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5056AE77-06AB-065C-8B68-F228EC1FDEB9}"/>
              </a:ext>
            </a:extLst>
          </p:cNvPr>
          <p:cNvSpPr txBox="1"/>
          <p:nvPr/>
        </p:nvSpPr>
        <p:spPr>
          <a:xfrm>
            <a:off x="467072" y="5966150"/>
            <a:ext cx="7150995" cy="58477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Source: </a:t>
            </a:r>
            <a:r>
              <a:rPr lang="en-US" sz="800" err="1">
                <a:solidFill>
                  <a:srgbClr val="1B1464"/>
                </a:solidFill>
                <a:latin typeface="Arial" panose="020B0604020202020204" pitchFamily="34" charset="0"/>
                <a:cs typeface="Arial" panose="020B0604020202020204" pitchFamily="34" charset="0"/>
              </a:rPr>
              <a:t>Dynata</a:t>
            </a:r>
            <a:r>
              <a:rPr lang="en-US" sz="800">
                <a:solidFill>
                  <a:srgbClr val="1B1464"/>
                </a:solidFill>
                <a:latin typeface="Arial" panose="020B0604020202020204" pitchFamily="34" charset="0"/>
                <a:cs typeface="Arial" panose="020B0604020202020204" pitchFamily="34" charset="0"/>
              </a:rPr>
              <a:t>, Media Consumption and Political Sentiment survey, fielded December 2025 (n=2,319). Survey base: A18+ U.S. respondents. Q10. Indicate your overall level of satisfaction with the following. - ‘Unbiased perspective in TV news reports.’ Base = All News Respondents. Based on respondents who  answered ‘satisfied’ or ‘very satisfied’ [Top 2 Box]. Black respondents (n=168), Hispanic respondents (n=143), Asian respondents (n=85), White respondents (n=941).</a:t>
            </a:r>
            <a:endPar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30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E6E1D-0862-73C6-2147-099FF1594E31}"/>
            </a:ext>
          </a:extLst>
        </p:cNvPr>
        <p:cNvGrpSpPr/>
        <p:nvPr/>
      </p:nvGrpSpPr>
      <p:grpSpPr>
        <a:xfrm>
          <a:off x="0" y="0"/>
          <a:ext cx="0" cy="0"/>
          <a:chOff x="0" y="0"/>
          <a:chExt cx="0" cy="0"/>
        </a:xfrm>
      </p:grpSpPr>
      <p:pic>
        <p:nvPicPr>
          <p:cNvPr id="4" name="Picture 3" descr="A man is holding a smartphone in his hand, using his thumb to interact with it, while wearing a denim shirt and jeans against a blue background.&#10;&#10;AI-generated content may be incorrect.">
            <a:extLst>
              <a:ext uri="{FF2B5EF4-FFF2-40B4-BE49-F238E27FC236}">
                <a16:creationId xmlns:a16="http://schemas.microsoft.com/office/drawing/2014/main" id="{499FAFFF-3973-BB96-8B35-CA295400192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765230"/>
            <a:ext cx="3824724" cy="5092770"/>
          </a:xfrm>
          <a:prstGeom prst="rect">
            <a:avLst/>
          </a:prstGeom>
        </p:spPr>
      </p:pic>
      <p:sp>
        <p:nvSpPr>
          <p:cNvPr id="3" name="Rectangle 2">
            <a:extLst>
              <a:ext uri="{FF2B5EF4-FFF2-40B4-BE49-F238E27FC236}">
                <a16:creationId xmlns:a16="http://schemas.microsoft.com/office/drawing/2014/main" id="{9BB3275D-F2CD-F5A0-E4DE-E0D1E9D50C78}"/>
              </a:ext>
            </a:extLst>
          </p:cNvPr>
          <p:cNvSpPr>
            <a:spLocks/>
          </p:cNvSpPr>
          <p:nvPr/>
        </p:nvSpPr>
        <p:spPr>
          <a:xfrm>
            <a:off x="3824723" y="1765230"/>
            <a:ext cx="8367277"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pic>
        <p:nvPicPr>
          <p:cNvPr id="23" name="Picture 22">
            <a:extLst>
              <a:ext uri="{FF2B5EF4-FFF2-40B4-BE49-F238E27FC236}">
                <a16:creationId xmlns:a16="http://schemas.microsoft.com/office/drawing/2014/main" id="{AA95E1C1-EFFD-CB9D-6DD3-C2F09269B7E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F6BD2FE3-F4B7-77F7-7A92-ED7E9BEE5983}"/>
              </a:ext>
            </a:extLst>
          </p:cNvPr>
          <p:cNvSpPr txBox="1">
            <a:spLocks/>
          </p:cNvSpPr>
          <p:nvPr/>
        </p:nvSpPr>
        <p:spPr>
          <a:xfrm>
            <a:off x="567348"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mj-lt"/>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mj-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mj-lt"/>
              <a:ea typeface="+mn-ea"/>
              <a:cs typeface="+mn-cs"/>
            </a:endParaRPr>
          </a:p>
        </p:txBody>
      </p:sp>
      <p:sp>
        <p:nvSpPr>
          <p:cNvPr id="27" name="Rectangle 26">
            <a:extLst>
              <a:ext uri="{FF2B5EF4-FFF2-40B4-BE49-F238E27FC236}">
                <a16:creationId xmlns:a16="http://schemas.microsoft.com/office/drawing/2014/main" id="{37CF0548-8C97-7848-4D44-59FB1D9087E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mj-lt"/>
                <a:ea typeface="Open Sans" panose="020B0606030504020204" pitchFamily="34" charset="0"/>
                <a:cs typeface="Open Sans" panose="020B0606030504020204" pitchFamily="34" charset="0"/>
              </a:rPr>
              <a:t>This information is exclusively provided to VAB members and qualified marketers.</a:t>
            </a:r>
          </a:p>
        </p:txBody>
      </p:sp>
      <p:sp>
        <p:nvSpPr>
          <p:cNvPr id="9" name="Rectangle 8">
            <a:extLst>
              <a:ext uri="{FF2B5EF4-FFF2-40B4-BE49-F238E27FC236}">
                <a16:creationId xmlns:a16="http://schemas.microsoft.com/office/drawing/2014/main" id="{81E9E47D-4674-1E81-C597-04DF373284E9}"/>
              </a:ext>
            </a:extLst>
          </p:cNvPr>
          <p:cNvSpPr/>
          <p:nvPr/>
        </p:nvSpPr>
        <p:spPr>
          <a:xfrm>
            <a:off x="111211" y="460954"/>
            <a:ext cx="12080789" cy="892552"/>
          </a:xfrm>
          <a:prstGeom prst="rect">
            <a:avLst/>
          </a:prstGeom>
        </p:spPr>
        <p:txBody>
          <a:bodyPr wrap="square">
            <a:spAutoFit/>
          </a:bodyPr>
          <a:lstStyle/>
          <a:p>
            <a:pPr lvl="0">
              <a:defRPr/>
            </a:pPr>
            <a:r>
              <a:rPr lang="en-US" sz="2600" b="1">
                <a:solidFill>
                  <a:srgbClr val="1B1464"/>
                </a:solidFill>
                <a:latin typeface="+mj-lt"/>
              </a:rPr>
              <a:t>Conversely, social media is often perceived as a source of misinformation across most audiences, underscoring the trust and </a:t>
            </a:r>
            <a:r>
              <a:rPr lang="en-US" sz="2600" b="1">
                <a:solidFill>
                  <a:srgbClr val="1B1464"/>
                </a:solidFill>
              </a:rPr>
              <a:t>credibility in </a:t>
            </a:r>
            <a:r>
              <a:rPr lang="en-US" sz="2600" b="1">
                <a:solidFill>
                  <a:srgbClr val="1B1464"/>
                </a:solidFill>
                <a:latin typeface="+mj-lt"/>
              </a:rPr>
              <a:t>TV news</a:t>
            </a:r>
          </a:p>
        </p:txBody>
      </p:sp>
      <p:sp>
        <p:nvSpPr>
          <p:cNvPr id="5" name="TextBox 4">
            <a:extLst>
              <a:ext uri="{FF2B5EF4-FFF2-40B4-BE49-F238E27FC236}">
                <a16:creationId xmlns:a16="http://schemas.microsoft.com/office/drawing/2014/main" id="{BE54472B-04E1-305A-E30D-83C2C294F5A7}"/>
              </a:ext>
            </a:extLst>
          </p:cNvPr>
          <p:cNvSpPr txBox="1"/>
          <p:nvPr/>
        </p:nvSpPr>
        <p:spPr>
          <a:xfrm>
            <a:off x="3824722" y="1771590"/>
            <a:ext cx="8367277" cy="73667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u="sng" kern="100" dirty="0">
                <a:solidFill>
                  <a:srgbClr val="1B1464"/>
                </a:solidFill>
                <a:latin typeface="+mj-lt"/>
                <a:ea typeface="Aptos" panose="020B0004020202020204" pitchFamily="34" charset="0"/>
                <a:cs typeface="Arial" panose="020B0604020202020204" pitchFamily="34" charset="0"/>
              </a:rPr>
              <a:t>% of respondents who believe the following platforms are the </a:t>
            </a:r>
            <a:r>
              <a:rPr lang="en-US" sz="1400" b="1" i="1" u="sng" kern="100" dirty="0">
                <a:solidFill>
                  <a:srgbClr val="1B1464"/>
                </a:solidFill>
                <a:latin typeface="+mj-lt"/>
                <a:ea typeface="Aptos" panose="020B0004020202020204" pitchFamily="34" charset="0"/>
                <a:cs typeface="Arial" panose="020B0604020202020204" pitchFamily="34" charset="0"/>
              </a:rPr>
              <a:t>most likely to provide </a:t>
            </a:r>
            <a:br>
              <a:rPr lang="en-US" sz="1400" b="1" i="1" u="sng" kern="100" dirty="0">
                <a:solidFill>
                  <a:srgbClr val="1B1464"/>
                </a:solidFill>
                <a:latin typeface="+mj-lt"/>
                <a:ea typeface="Aptos" panose="020B0004020202020204" pitchFamily="34" charset="0"/>
                <a:cs typeface="Arial" panose="020B0604020202020204" pitchFamily="34" charset="0"/>
              </a:rPr>
            </a:br>
            <a:r>
              <a:rPr lang="en-US" sz="1400" b="1" i="1" u="sng" kern="100" dirty="0">
                <a:solidFill>
                  <a:srgbClr val="1B1464"/>
                </a:solidFill>
                <a:latin typeface="+mj-lt"/>
                <a:ea typeface="Aptos" panose="020B0004020202020204" pitchFamily="34" charset="0"/>
                <a:cs typeface="Arial" panose="020B0604020202020204" pitchFamily="34" charset="0"/>
              </a:rPr>
              <a:t>fake or misleading information</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1B1464"/>
                </a:solidFill>
                <a:effectLst/>
                <a:uLnTx/>
                <a:uFillTx/>
                <a:latin typeface="+mj-lt"/>
                <a:ea typeface="Aptos" panose="020B0004020202020204" pitchFamily="34" charset="0"/>
                <a:cs typeface="Arial" panose="020B0604020202020204" pitchFamily="34" charset="0"/>
              </a:rPr>
              <a:t>Social Media vs. Traditional TV</a:t>
            </a:r>
            <a:endParaRPr kumimoji="0" lang="en-US" sz="1100" b="0" i="0" u="none" strike="noStrike" kern="100" cap="none" spc="0" normalizeH="0" baseline="0" noProof="0" dirty="0">
              <a:ln>
                <a:noFill/>
              </a:ln>
              <a:solidFill>
                <a:srgbClr val="1B1464"/>
              </a:solidFill>
              <a:effectLst/>
              <a:uLnTx/>
              <a:uFillTx/>
              <a:latin typeface="+mj-lt"/>
              <a:ea typeface="Aptos" panose="020B00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6608B6D9-DD8B-C519-D81A-FFC5DEB01A4C}"/>
              </a:ext>
            </a:extLst>
          </p:cNvPr>
          <p:cNvSpPr/>
          <p:nvPr/>
        </p:nvSpPr>
        <p:spPr>
          <a:xfrm>
            <a:off x="3941064" y="2503580"/>
            <a:ext cx="8119261" cy="3417157"/>
          </a:xfrm>
          <a:prstGeom prst="roundRect">
            <a:avLst>
              <a:gd name="adj" fmla="val 12224"/>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19387E9-A55D-EE27-AB62-22D348FA6790}"/>
              </a:ext>
            </a:extLst>
          </p:cNvPr>
          <p:cNvCxnSpPr>
            <a:cxnSpLocks/>
          </p:cNvCxnSpPr>
          <p:nvPr/>
        </p:nvCxnSpPr>
        <p:spPr>
          <a:xfrm>
            <a:off x="7983958" y="2574551"/>
            <a:ext cx="0" cy="3288571"/>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1683B0-6F2F-5654-9411-56389F7C8A65}"/>
              </a:ext>
            </a:extLst>
          </p:cNvPr>
          <p:cNvCxnSpPr>
            <a:cxnSpLocks/>
          </p:cNvCxnSpPr>
          <p:nvPr/>
        </p:nvCxnSpPr>
        <p:spPr>
          <a:xfrm>
            <a:off x="6246427" y="2574551"/>
            <a:ext cx="0" cy="3288571"/>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B3F64B5-D483-051C-9588-A1E1D933F8C9}"/>
              </a:ext>
            </a:extLst>
          </p:cNvPr>
          <p:cNvSpPr txBox="1"/>
          <p:nvPr/>
        </p:nvSpPr>
        <p:spPr>
          <a:xfrm>
            <a:off x="4646117" y="2624668"/>
            <a:ext cx="1682599" cy="307777"/>
          </a:xfrm>
          <a:prstGeom prst="rect">
            <a:avLst/>
          </a:prstGeom>
          <a:noFill/>
        </p:spPr>
        <p:txBody>
          <a:bodyPr wrap="square" rtlCol="0">
            <a:spAutoFit/>
          </a:bodyPr>
          <a:lstStyle/>
          <a:p>
            <a:pPr algn="ctr"/>
            <a:r>
              <a:rPr lang="en-US" sz="1400" b="1" u="sng">
                <a:solidFill>
                  <a:srgbClr val="1B1464"/>
                </a:solidFill>
              </a:rPr>
              <a:t>Key Groups</a:t>
            </a:r>
          </a:p>
        </p:txBody>
      </p:sp>
      <p:sp>
        <p:nvSpPr>
          <p:cNvPr id="6" name="TextBox 5">
            <a:extLst>
              <a:ext uri="{FF2B5EF4-FFF2-40B4-BE49-F238E27FC236}">
                <a16:creationId xmlns:a16="http://schemas.microsoft.com/office/drawing/2014/main" id="{E2BB5B24-DD6B-7256-2A17-262B5E981F44}"/>
              </a:ext>
            </a:extLst>
          </p:cNvPr>
          <p:cNvSpPr txBox="1"/>
          <p:nvPr/>
        </p:nvSpPr>
        <p:spPr>
          <a:xfrm>
            <a:off x="6340075" y="2624668"/>
            <a:ext cx="1529635" cy="307777"/>
          </a:xfrm>
          <a:prstGeom prst="rect">
            <a:avLst/>
          </a:prstGeom>
          <a:noFill/>
        </p:spPr>
        <p:txBody>
          <a:bodyPr wrap="square" rtlCol="0">
            <a:spAutoFit/>
          </a:bodyPr>
          <a:lstStyle/>
          <a:p>
            <a:pPr algn="ctr"/>
            <a:r>
              <a:rPr lang="en-US" sz="1400" b="1" u="sng">
                <a:solidFill>
                  <a:srgbClr val="1B1464"/>
                </a:solidFill>
              </a:rPr>
              <a:t>Social Media</a:t>
            </a:r>
          </a:p>
        </p:txBody>
      </p:sp>
      <p:sp>
        <p:nvSpPr>
          <p:cNvPr id="7" name="TextBox 6">
            <a:extLst>
              <a:ext uri="{FF2B5EF4-FFF2-40B4-BE49-F238E27FC236}">
                <a16:creationId xmlns:a16="http://schemas.microsoft.com/office/drawing/2014/main" id="{CD37DFF4-4019-66B9-8F78-17778289B202}"/>
              </a:ext>
            </a:extLst>
          </p:cNvPr>
          <p:cNvSpPr txBox="1"/>
          <p:nvPr/>
        </p:nvSpPr>
        <p:spPr>
          <a:xfrm>
            <a:off x="7977422" y="2624668"/>
            <a:ext cx="1826795" cy="307777"/>
          </a:xfrm>
          <a:prstGeom prst="rect">
            <a:avLst/>
          </a:prstGeom>
          <a:noFill/>
        </p:spPr>
        <p:txBody>
          <a:bodyPr wrap="square" rtlCol="0">
            <a:spAutoFit/>
          </a:bodyPr>
          <a:lstStyle/>
          <a:p>
            <a:pPr algn="ctr"/>
            <a:r>
              <a:rPr lang="en-US" sz="1400" b="1" u="sng">
                <a:solidFill>
                  <a:srgbClr val="1B1464"/>
                </a:solidFill>
              </a:rPr>
              <a:t>Traditional TV</a:t>
            </a:r>
          </a:p>
        </p:txBody>
      </p:sp>
      <p:cxnSp>
        <p:nvCxnSpPr>
          <p:cNvPr id="37" name="Straight Connector 36">
            <a:extLst>
              <a:ext uri="{FF2B5EF4-FFF2-40B4-BE49-F238E27FC236}">
                <a16:creationId xmlns:a16="http://schemas.microsoft.com/office/drawing/2014/main" id="{D13F5123-4BB6-701B-5300-1A5861EAD85E}"/>
              </a:ext>
            </a:extLst>
          </p:cNvPr>
          <p:cNvCxnSpPr>
            <a:cxnSpLocks/>
          </p:cNvCxnSpPr>
          <p:nvPr/>
        </p:nvCxnSpPr>
        <p:spPr>
          <a:xfrm>
            <a:off x="9735371" y="2574551"/>
            <a:ext cx="0" cy="3288571"/>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6351650-DD14-2E52-193B-F7E649F6BC8E}"/>
              </a:ext>
            </a:extLst>
          </p:cNvPr>
          <p:cNvSpPr txBox="1"/>
          <p:nvPr/>
        </p:nvSpPr>
        <p:spPr>
          <a:xfrm>
            <a:off x="9893523" y="2501558"/>
            <a:ext cx="1998028" cy="707886"/>
          </a:xfrm>
          <a:prstGeom prst="rect">
            <a:avLst/>
          </a:prstGeom>
          <a:noFill/>
        </p:spPr>
        <p:txBody>
          <a:bodyPr wrap="square" rtlCol="0">
            <a:spAutoFit/>
          </a:bodyPr>
          <a:lstStyle/>
          <a:p>
            <a:pPr algn="ctr"/>
            <a:r>
              <a:rPr lang="en-US" sz="1400" b="1" u="sng">
                <a:solidFill>
                  <a:srgbClr val="1B1464"/>
                </a:solidFill>
              </a:rPr>
              <a:t>Social Media </a:t>
            </a:r>
            <a:br>
              <a:rPr lang="en-US" sz="1400" b="1" u="sng">
                <a:solidFill>
                  <a:srgbClr val="1B1464"/>
                </a:solidFill>
              </a:rPr>
            </a:br>
            <a:r>
              <a:rPr lang="en-US" sz="1400" b="1" u="sng">
                <a:solidFill>
                  <a:srgbClr val="1B1464"/>
                </a:solidFill>
              </a:rPr>
              <a:t>vs. Traditional TV</a:t>
            </a:r>
          </a:p>
          <a:p>
            <a:pPr algn="ctr"/>
            <a:r>
              <a:rPr lang="en-US" sz="1100">
                <a:solidFill>
                  <a:srgbClr val="1B1464"/>
                </a:solidFill>
              </a:rPr>
              <a:t>x times more likely</a:t>
            </a:r>
            <a:endParaRPr lang="en-US" sz="1400">
              <a:solidFill>
                <a:srgbClr val="1B1464"/>
              </a:solidFill>
            </a:endParaRPr>
          </a:p>
        </p:txBody>
      </p:sp>
      <p:cxnSp>
        <p:nvCxnSpPr>
          <p:cNvPr id="45" name="Straight Connector 44">
            <a:extLst>
              <a:ext uri="{FF2B5EF4-FFF2-40B4-BE49-F238E27FC236}">
                <a16:creationId xmlns:a16="http://schemas.microsoft.com/office/drawing/2014/main" id="{A7FCE85C-3039-7F10-6EDF-EEB779EECB99}"/>
              </a:ext>
            </a:extLst>
          </p:cNvPr>
          <p:cNvCxnSpPr>
            <a:cxnSpLocks/>
          </p:cNvCxnSpPr>
          <p:nvPr/>
        </p:nvCxnSpPr>
        <p:spPr>
          <a:xfrm>
            <a:off x="4029283" y="3737299"/>
            <a:ext cx="7976855" cy="0"/>
          </a:xfrm>
          <a:prstGeom prst="line">
            <a:avLst/>
          </a:prstGeom>
          <a:ln w="12700">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BBAF57-F32D-EE6A-6204-05EDB834636D}"/>
              </a:ext>
            </a:extLst>
          </p:cNvPr>
          <p:cNvCxnSpPr>
            <a:cxnSpLocks/>
          </p:cNvCxnSpPr>
          <p:nvPr/>
        </p:nvCxnSpPr>
        <p:spPr>
          <a:xfrm>
            <a:off x="4029283" y="4434903"/>
            <a:ext cx="7976855" cy="0"/>
          </a:xfrm>
          <a:prstGeom prst="line">
            <a:avLst/>
          </a:prstGeom>
          <a:ln w="1270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B2551DA-9DB6-B2F9-A392-D788BF8B4CD0}"/>
              </a:ext>
            </a:extLst>
          </p:cNvPr>
          <p:cNvSpPr txBox="1"/>
          <p:nvPr/>
        </p:nvSpPr>
        <p:spPr>
          <a:xfrm>
            <a:off x="4646117" y="3876679"/>
            <a:ext cx="1682599" cy="400110"/>
          </a:xfrm>
          <a:prstGeom prst="rect">
            <a:avLst/>
          </a:prstGeom>
          <a:noFill/>
        </p:spPr>
        <p:txBody>
          <a:bodyPr wrap="square" rtlCol="0">
            <a:spAutoFit/>
          </a:bodyPr>
          <a:lstStyle/>
          <a:p>
            <a:pPr algn="ctr"/>
            <a:r>
              <a:rPr lang="en-US" sz="2000" b="1">
                <a:solidFill>
                  <a:srgbClr val="1B1464"/>
                </a:solidFill>
              </a:rPr>
              <a:t>Hispanic</a:t>
            </a:r>
          </a:p>
        </p:txBody>
      </p:sp>
      <p:sp>
        <p:nvSpPr>
          <p:cNvPr id="28" name="TextBox 27">
            <a:extLst>
              <a:ext uri="{FF2B5EF4-FFF2-40B4-BE49-F238E27FC236}">
                <a16:creationId xmlns:a16="http://schemas.microsoft.com/office/drawing/2014/main" id="{02CB952A-40F6-CC98-3531-8787FB743ADE}"/>
              </a:ext>
            </a:extLst>
          </p:cNvPr>
          <p:cNvSpPr txBox="1"/>
          <p:nvPr/>
        </p:nvSpPr>
        <p:spPr>
          <a:xfrm>
            <a:off x="6352775" y="3845902"/>
            <a:ext cx="1529635" cy="461665"/>
          </a:xfrm>
          <a:prstGeom prst="rect">
            <a:avLst/>
          </a:prstGeom>
          <a:noFill/>
        </p:spPr>
        <p:txBody>
          <a:bodyPr wrap="square" rtlCol="0">
            <a:spAutoFit/>
          </a:bodyPr>
          <a:lstStyle/>
          <a:p>
            <a:pPr algn="ctr"/>
            <a:r>
              <a:rPr lang="en-US" sz="2400" b="1">
                <a:solidFill>
                  <a:srgbClr val="1B1464"/>
                </a:solidFill>
              </a:rPr>
              <a:t>44%</a:t>
            </a:r>
          </a:p>
        </p:txBody>
      </p:sp>
      <p:sp>
        <p:nvSpPr>
          <p:cNvPr id="32" name="TextBox 31">
            <a:extLst>
              <a:ext uri="{FF2B5EF4-FFF2-40B4-BE49-F238E27FC236}">
                <a16:creationId xmlns:a16="http://schemas.microsoft.com/office/drawing/2014/main" id="{2A1CA293-9FE8-C6C5-1090-3BD694745A98}"/>
              </a:ext>
            </a:extLst>
          </p:cNvPr>
          <p:cNvSpPr txBox="1"/>
          <p:nvPr/>
        </p:nvSpPr>
        <p:spPr>
          <a:xfrm>
            <a:off x="8400630" y="3845902"/>
            <a:ext cx="1031178" cy="461665"/>
          </a:xfrm>
          <a:prstGeom prst="rect">
            <a:avLst/>
          </a:prstGeom>
          <a:noFill/>
        </p:spPr>
        <p:txBody>
          <a:bodyPr wrap="square" rtlCol="0">
            <a:spAutoFit/>
          </a:bodyPr>
          <a:lstStyle/>
          <a:p>
            <a:pPr algn="ctr"/>
            <a:r>
              <a:rPr lang="en-US" sz="2400" b="1">
                <a:solidFill>
                  <a:srgbClr val="1B1464"/>
                </a:solidFill>
              </a:rPr>
              <a:t>17%</a:t>
            </a:r>
          </a:p>
        </p:txBody>
      </p:sp>
      <p:sp>
        <p:nvSpPr>
          <p:cNvPr id="42" name="TextBox 41">
            <a:extLst>
              <a:ext uri="{FF2B5EF4-FFF2-40B4-BE49-F238E27FC236}">
                <a16:creationId xmlns:a16="http://schemas.microsoft.com/office/drawing/2014/main" id="{86848FD6-B2E2-C643-B266-2A1AF0CDB31B}"/>
              </a:ext>
            </a:extLst>
          </p:cNvPr>
          <p:cNvSpPr txBox="1"/>
          <p:nvPr/>
        </p:nvSpPr>
        <p:spPr>
          <a:xfrm>
            <a:off x="9893523" y="3753569"/>
            <a:ext cx="1998028" cy="646331"/>
          </a:xfrm>
          <a:prstGeom prst="rect">
            <a:avLst/>
          </a:prstGeom>
          <a:noFill/>
        </p:spPr>
        <p:txBody>
          <a:bodyPr wrap="square" rtlCol="0">
            <a:spAutoFit/>
          </a:bodyPr>
          <a:lstStyle>
            <a:defPPr>
              <a:defRPr lang="en-US"/>
            </a:defPPr>
            <a:lvl1pPr algn="ctr">
              <a:defRPr sz="4000" b="1">
                <a:ln>
                  <a:solidFill>
                    <a:srgbClr val="1B1464"/>
                  </a:solidFill>
                </a:ln>
                <a:solidFill>
                  <a:srgbClr val="FFE600"/>
                </a:solidFill>
              </a:defRPr>
            </a:lvl1pPr>
          </a:lstStyle>
          <a:p>
            <a:r>
              <a:rPr lang="en-US" sz="3600">
                <a:solidFill>
                  <a:srgbClr val="4EBEA4"/>
                </a:solidFill>
              </a:rPr>
              <a:t>2.6x</a:t>
            </a:r>
          </a:p>
        </p:txBody>
      </p:sp>
      <p:pic>
        <p:nvPicPr>
          <p:cNvPr id="36" name="Picture 35" descr="The image depicts a simple, blue silhouette of a human face with a white circle for a head and a black circle for a nose, creating a minimalistic, stylized avatar.&#10;&#10;AI-generated content may be incorrect.">
            <a:extLst>
              <a:ext uri="{FF2B5EF4-FFF2-40B4-BE49-F238E27FC236}">
                <a16:creationId xmlns:a16="http://schemas.microsoft.com/office/drawing/2014/main" id="{F88159AA-7F93-C43E-9CC9-CC2A2B6F79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43236" y="3090494"/>
            <a:ext cx="572757" cy="572757"/>
          </a:xfrm>
          <a:prstGeom prst="rect">
            <a:avLst/>
          </a:prstGeom>
        </p:spPr>
      </p:pic>
      <p:sp>
        <p:nvSpPr>
          <p:cNvPr id="19" name="TextBox 18">
            <a:extLst>
              <a:ext uri="{FF2B5EF4-FFF2-40B4-BE49-F238E27FC236}">
                <a16:creationId xmlns:a16="http://schemas.microsoft.com/office/drawing/2014/main" id="{3B412ECA-1C17-2241-DD3F-7FFA2CC1E2E2}"/>
              </a:ext>
            </a:extLst>
          </p:cNvPr>
          <p:cNvSpPr txBox="1"/>
          <p:nvPr/>
        </p:nvSpPr>
        <p:spPr>
          <a:xfrm>
            <a:off x="4646117" y="4596523"/>
            <a:ext cx="1682599" cy="400110"/>
          </a:xfrm>
          <a:prstGeom prst="rect">
            <a:avLst/>
          </a:prstGeom>
          <a:noFill/>
        </p:spPr>
        <p:txBody>
          <a:bodyPr wrap="square" rtlCol="0">
            <a:spAutoFit/>
          </a:bodyPr>
          <a:lstStyle/>
          <a:p>
            <a:pPr algn="ctr"/>
            <a:r>
              <a:rPr lang="en-US" sz="2000" b="1">
                <a:solidFill>
                  <a:srgbClr val="1B1464"/>
                </a:solidFill>
              </a:rPr>
              <a:t>Asian</a:t>
            </a:r>
          </a:p>
        </p:txBody>
      </p:sp>
      <p:sp>
        <p:nvSpPr>
          <p:cNvPr id="25" name="TextBox 24">
            <a:extLst>
              <a:ext uri="{FF2B5EF4-FFF2-40B4-BE49-F238E27FC236}">
                <a16:creationId xmlns:a16="http://schemas.microsoft.com/office/drawing/2014/main" id="{3CAC3DD7-D505-ECBD-F344-E98CF6F44008}"/>
              </a:ext>
            </a:extLst>
          </p:cNvPr>
          <p:cNvSpPr txBox="1"/>
          <p:nvPr/>
        </p:nvSpPr>
        <p:spPr>
          <a:xfrm>
            <a:off x="6352774" y="4565746"/>
            <a:ext cx="1529635" cy="461665"/>
          </a:xfrm>
          <a:prstGeom prst="rect">
            <a:avLst/>
          </a:prstGeom>
          <a:noFill/>
        </p:spPr>
        <p:txBody>
          <a:bodyPr wrap="square" rtlCol="0">
            <a:spAutoFit/>
          </a:bodyPr>
          <a:lstStyle/>
          <a:p>
            <a:pPr algn="ctr"/>
            <a:r>
              <a:rPr lang="en-US" sz="2400" b="1">
                <a:solidFill>
                  <a:srgbClr val="1B1464"/>
                </a:solidFill>
              </a:rPr>
              <a:t>48%</a:t>
            </a:r>
          </a:p>
        </p:txBody>
      </p:sp>
      <p:sp>
        <p:nvSpPr>
          <p:cNvPr id="31" name="TextBox 30">
            <a:extLst>
              <a:ext uri="{FF2B5EF4-FFF2-40B4-BE49-F238E27FC236}">
                <a16:creationId xmlns:a16="http://schemas.microsoft.com/office/drawing/2014/main" id="{F2242906-038B-1A2C-CB86-A4F922E5FC88}"/>
              </a:ext>
            </a:extLst>
          </p:cNvPr>
          <p:cNvSpPr txBox="1"/>
          <p:nvPr/>
        </p:nvSpPr>
        <p:spPr>
          <a:xfrm>
            <a:off x="8400630" y="4565746"/>
            <a:ext cx="1031178" cy="461665"/>
          </a:xfrm>
          <a:prstGeom prst="rect">
            <a:avLst/>
          </a:prstGeom>
          <a:noFill/>
        </p:spPr>
        <p:txBody>
          <a:bodyPr wrap="square" rtlCol="0">
            <a:spAutoFit/>
          </a:bodyPr>
          <a:lstStyle/>
          <a:p>
            <a:pPr algn="ctr"/>
            <a:r>
              <a:rPr lang="en-US" sz="2400" b="1">
                <a:solidFill>
                  <a:srgbClr val="1B1464"/>
                </a:solidFill>
              </a:rPr>
              <a:t>13%</a:t>
            </a:r>
          </a:p>
        </p:txBody>
      </p:sp>
      <p:sp>
        <p:nvSpPr>
          <p:cNvPr id="41" name="TextBox 40">
            <a:extLst>
              <a:ext uri="{FF2B5EF4-FFF2-40B4-BE49-F238E27FC236}">
                <a16:creationId xmlns:a16="http://schemas.microsoft.com/office/drawing/2014/main" id="{BF72F5D4-A707-22D1-3A17-F09F8F31A87D}"/>
              </a:ext>
            </a:extLst>
          </p:cNvPr>
          <p:cNvSpPr txBox="1"/>
          <p:nvPr/>
        </p:nvSpPr>
        <p:spPr>
          <a:xfrm>
            <a:off x="9893523" y="4473413"/>
            <a:ext cx="1998028" cy="646331"/>
          </a:xfrm>
          <a:prstGeom prst="rect">
            <a:avLst/>
          </a:prstGeom>
          <a:noFill/>
        </p:spPr>
        <p:txBody>
          <a:bodyPr wrap="square" rtlCol="0">
            <a:spAutoFit/>
          </a:bodyPr>
          <a:lstStyle>
            <a:defPPr>
              <a:defRPr lang="en-US"/>
            </a:defPPr>
            <a:lvl1pPr algn="ctr">
              <a:defRPr sz="4000" b="1">
                <a:ln>
                  <a:solidFill>
                    <a:srgbClr val="1B1464"/>
                  </a:solidFill>
                </a:ln>
                <a:solidFill>
                  <a:srgbClr val="FFE600"/>
                </a:solidFill>
              </a:defRPr>
            </a:lvl1pPr>
          </a:lstStyle>
          <a:p>
            <a:r>
              <a:rPr lang="en-US" sz="3600">
                <a:solidFill>
                  <a:srgbClr val="ED3C8D"/>
                </a:solidFill>
              </a:rPr>
              <a:t>3.6x</a:t>
            </a:r>
          </a:p>
        </p:txBody>
      </p:sp>
      <p:pic>
        <p:nvPicPr>
          <p:cNvPr id="44" name="Picture 43" descr="The image depicts a simple, solid, green, circle-shaped avatar.&#10;&#10;AI-generated content may be incorrect.">
            <a:extLst>
              <a:ext uri="{FF2B5EF4-FFF2-40B4-BE49-F238E27FC236}">
                <a16:creationId xmlns:a16="http://schemas.microsoft.com/office/drawing/2014/main" id="{3F8C5E0F-9CDD-35D7-1FF4-6FDFCBEEE4C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43236" y="3797817"/>
            <a:ext cx="572755" cy="572755"/>
          </a:xfrm>
          <a:prstGeom prst="rect">
            <a:avLst/>
          </a:prstGeom>
        </p:spPr>
      </p:pic>
      <p:sp>
        <p:nvSpPr>
          <p:cNvPr id="14" name="TextBox 13">
            <a:extLst>
              <a:ext uri="{FF2B5EF4-FFF2-40B4-BE49-F238E27FC236}">
                <a16:creationId xmlns:a16="http://schemas.microsoft.com/office/drawing/2014/main" id="{D0C7AEEA-012E-318B-9990-544F8001C25E}"/>
              </a:ext>
            </a:extLst>
          </p:cNvPr>
          <p:cNvSpPr txBox="1"/>
          <p:nvPr/>
        </p:nvSpPr>
        <p:spPr>
          <a:xfrm>
            <a:off x="4646117" y="5327278"/>
            <a:ext cx="1682599" cy="400110"/>
          </a:xfrm>
          <a:prstGeom prst="rect">
            <a:avLst/>
          </a:prstGeom>
          <a:noFill/>
        </p:spPr>
        <p:txBody>
          <a:bodyPr wrap="square" rtlCol="0">
            <a:spAutoFit/>
          </a:bodyPr>
          <a:lstStyle/>
          <a:p>
            <a:pPr algn="ctr"/>
            <a:r>
              <a:rPr lang="en-US" sz="2000" b="1">
                <a:solidFill>
                  <a:srgbClr val="1B1464"/>
                </a:solidFill>
              </a:rPr>
              <a:t>White</a:t>
            </a:r>
          </a:p>
        </p:txBody>
      </p:sp>
      <p:sp>
        <p:nvSpPr>
          <p:cNvPr id="24" name="TextBox 23">
            <a:extLst>
              <a:ext uri="{FF2B5EF4-FFF2-40B4-BE49-F238E27FC236}">
                <a16:creationId xmlns:a16="http://schemas.microsoft.com/office/drawing/2014/main" id="{6BF410B3-0278-DC4B-0E0A-CAFDC96A31C5}"/>
              </a:ext>
            </a:extLst>
          </p:cNvPr>
          <p:cNvSpPr txBox="1"/>
          <p:nvPr/>
        </p:nvSpPr>
        <p:spPr>
          <a:xfrm>
            <a:off x="6352775" y="5296501"/>
            <a:ext cx="1529635" cy="461665"/>
          </a:xfrm>
          <a:prstGeom prst="rect">
            <a:avLst/>
          </a:prstGeom>
          <a:noFill/>
        </p:spPr>
        <p:txBody>
          <a:bodyPr wrap="square" rtlCol="0">
            <a:spAutoFit/>
          </a:bodyPr>
          <a:lstStyle/>
          <a:p>
            <a:pPr algn="ctr"/>
            <a:r>
              <a:rPr lang="en-US" sz="2400" b="1">
                <a:solidFill>
                  <a:srgbClr val="1B1464"/>
                </a:solidFill>
              </a:rPr>
              <a:t>52%</a:t>
            </a:r>
          </a:p>
        </p:txBody>
      </p:sp>
      <p:sp>
        <p:nvSpPr>
          <p:cNvPr id="30" name="TextBox 29">
            <a:extLst>
              <a:ext uri="{FF2B5EF4-FFF2-40B4-BE49-F238E27FC236}">
                <a16:creationId xmlns:a16="http://schemas.microsoft.com/office/drawing/2014/main" id="{42E0AA18-7D3D-852B-3F48-19C283A5C218}"/>
              </a:ext>
            </a:extLst>
          </p:cNvPr>
          <p:cNvSpPr txBox="1"/>
          <p:nvPr/>
        </p:nvSpPr>
        <p:spPr>
          <a:xfrm>
            <a:off x="8400630" y="5296501"/>
            <a:ext cx="1031178" cy="461665"/>
          </a:xfrm>
          <a:prstGeom prst="rect">
            <a:avLst/>
          </a:prstGeom>
          <a:noFill/>
        </p:spPr>
        <p:txBody>
          <a:bodyPr wrap="square" rtlCol="0">
            <a:spAutoFit/>
          </a:bodyPr>
          <a:lstStyle/>
          <a:p>
            <a:pPr algn="ctr"/>
            <a:r>
              <a:rPr lang="en-US" sz="2400" b="1">
                <a:solidFill>
                  <a:srgbClr val="1B1464"/>
                </a:solidFill>
              </a:rPr>
              <a:t>19%</a:t>
            </a:r>
          </a:p>
        </p:txBody>
      </p:sp>
      <p:sp>
        <p:nvSpPr>
          <p:cNvPr id="40" name="TextBox 39">
            <a:extLst>
              <a:ext uri="{FF2B5EF4-FFF2-40B4-BE49-F238E27FC236}">
                <a16:creationId xmlns:a16="http://schemas.microsoft.com/office/drawing/2014/main" id="{43D5E9D7-1FA3-01DB-CA8E-F63966B63E14}"/>
              </a:ext>
            </a:extLst>
          </p:cNvPr>
          <p:cNvSpPr txBox="1"/>
          <p:nvPr/>
        </p:nvSpPr>
        <p:spPr>
          <a:xfrm>
            <a:off x="9893523" y="5204168"/>
            <a:ext cx="1998028" cy="646331"/>
          </a:xfrm>
          <a:prstGeom prst="rect">
            <a:avLst/>
          </a:prstGeom>
          <a:noFill/>
        </p:spPr>
        <p:txBody>
          <a:bodyPr wrap="square" rtlCol="0">
            <a:spAutoFit/>
          </a:bodyPr>
          <a:lstStyle/>
          <a:p>
            <a:pPr algn="ctr"/>
            <a:r>
              <a:rPr lang="en-US" sz="3600" b="1">
                <a:ln>
                  <a:solidFill>
                    <a:srgbClr val="1B1464"/>
                  </a:solidFill>
                </a:ln>
                <a:solidFill>
                  <a:srgbClr val="E2E8F1"/>
                </a:solidFill>
              </a:rPr>
              <a:t>2.7x</a:t>
            </a:r>
          </a:p>
        </p:txBody>
      </p:sp>
      <p:pic>
        <p:nvPicPr>
          <p:cNvPr id="49" name="Picture 48" descr="The image depicts a simple, yellow circle with a black outline, forming a human silhouette.&#10;&#10;AI-generated content may be incorrect.">
            <a:extLst>
              <a:ext uri="{FF2B5EF4-FFF2-40B4-BE49-F238E27FC236}">
                <a16:creationId xmlns:a16="http://schemas.microsoft.com/office/drawing/2014/main" id="{0A7E6D17-940E-8225-B53D-5F7C36A70D7D}"/>
              </a:ext>
            </a:extLst>
          </p:cNvPr>
          <p:cNvPicPr>
            <a:picLocks noChangeAspect="1"/>
          </p:cNvPicPr>
          <p:nvPr/>
        </p:nvPicPr>
        <p:blipFill>
          <a:blip r:embed="rId7" cstate="print">
            <a:grayscl/>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tretch>
            <a:fillRect/>
          </a:stretch>
        </p:blipFill>
        <p:spPr>
          <a:xfrm>
            <a:off x="4243236" y="5240956"/>
            <a:ext cx="572755" cy="572755"/>
          </a:xfrm>
          <a:prstGeom prst="rect">
            <a:avLst/>
          </a:prstGeom>
        </p:spPr>
      </p:pic>
      <p:sp>
        <p:nvSpPr>
          <p:cNvPr id="21" name="TextBox 20">
            <a:extLst>
              <a:ext uri="{FF2B5EF4-FFF2-40B4-BE49-F238E27FC236}">
                <a16:creationId xmlns:a16="http://schemas.microsoft.com/office/drawing/2014/main" id="{57954DB9-7B28-7AFD-E3EB-EFF45FCD8531}"/>
              </a:ext>
            </a:extLst>
          </p:cNvPr>
          <p:cNvSpPr txBox="1"/>
          <p:nvPr/>
        </p:nvSpPr>
        <p:spPr>
          <a:xfrm>
            <a:off x="4646117" y="3176817"/>
            <a:ext cx="1682599" cy="400110"/>
          </a:xfrm>
          <a:prstGeom prst="rect">
            <a:avLst/>
          </a:prstGeom>
          <a:noFill/>
        </p:spPr>
        <p:txBody>
          <a:bodyPr wrap="square" rtlCol="0">
            <a:spAutoFit/>
          </a:bodyPr>
          <a:lstStyle/>
          <a:p>
            <a:pPr algn="ctr"/>
            <a:r>
              <a:rPr lang="en-US" sz="2000" b="1">
                <a:solidFill>
                  <a:srgbClr val="1B1464"/>
                </a:solidFill>
              </a:rPr>
              <a:t>Black</a:t>
            </a:r>
          </a:p>
        </p:txBody>
      </p:sp>
      <p:sp>
        <p:nvSpPr>
          <p:cNvPr id="29" name="TextBox 28">
            <a:extLst>
              <a:ext uri="{FF2B5EF4-FFF2-40B4-BE49-F238E27FC236}">
                <a16:creationId xmlns:a16="http://schemas.microsoft.com/office/drawing/2014/main" id="{FA4F596C-C15F-FF59-A517-DE09359B4890}"/>
              </a:ext>
            </a:extLst>
          </p:cNvPr>
          <p:cNvSpPr txBox="1"/>
          <p:nvPr/>
        </p:nvSpPr>
        <p:spPr>
          <a:xfrm>
            <a:off x="6352774" y="3146040"/>
            <a:ext cx="1529635" cy="461665"/>
          </a:xfrm>
          <a:prstGeom prst="rect">
            <a:avLst/>
          </a:prstGeom>
          <a:noFill/>
        </p:spPr>
        <p:txBody>
          <a:bodyPr wrap="square" rtlCol="0">
            <a:spAutoFit/>
          </a:bodyPr>
          <a:lstStyle/>
          <a:p>
            <a:pPr algn="ctr"/>
            <a:r>
              <a:rPr lang="en-US" sz="2400" b="1">
                <a:solidFill>
                  <a:srgbClr val="1B1464"/>
                </a:solidFill>
              </a:rPr>
              <a:t>38%</a:t>
            </a:r>
          </a:p>
        </p:txBody>
      </p:sp>
      <p:sp>
        <p:nvSpPr>
          <p:cNvPr id="33" name="TextBox 32">
            <a:extLst>
              <a:ext uri="{FF2B5EF4-FFF2-40B4-BE49-F238E27FC236}">
                <a16:creationId xmlns:a16="http://schemas.microsoft.com/office/drawing/2014/main" id="{0400B179-0470-334D-656C-3B332640B20B}"/>
              </a:ext>
            </a:extLst>
          </p:cNvPr>
          <p:cNvSpPr txBox="1"/>
          <p:nvPr/>
        </p:nvSpPr>
        <p:spPr>
          <a:xfrm>
            <a:off x="8400630" y="3146040"/>
            <a:ext cx="1031178" cy="461665"/>
          </a:xfrm>
          <a:prstGeom prst="rect">
            <a:avLst/>
          </a:prstGeom>
          <a:noFill/>
        </p:spPr>
        <p:txBody>
          <a:bodyPr wrap="square" rtlCol="0">
            <a:spAutoFit/>
          </a:bodyPr>
          <a:lstStyle/>
          <a:p>
            <a:pPr algn="ctr"/>
            <a:r>
              <a:rPr lang="en-US" sz="2400" b="1">
                <a:solidFill>
                  <a:srgbClr val="1B1464"/>
                </a:solidFill>
              </a:rPr>
              <a:t>14%</a:t>
            </a:r>
          </a:p>
        </p:txBody>
      </p:sp>
      <p:sp>
        <p:nvSpPr>
          <p:cNvPr id="43" name="TextBox 42">
            <a:extLst>
              <a:ext uri="{FF2B5EF4-FFF2-40B4-BE49-F238E27FC236}">
                <a16:creationId xmlns:a16="http://schemas.microsoft.com/office/drawing/2014/main" id="{B84B0013-0A61-D300-E3B8-204907E3B3D2}"/>
              </a:ext>
            </a:extLst>
          </p:cNvPr>
          <p:cNvSpPr txBox="1"/>
          <p:nvPr/>
        </p:nvSpPr>
        <p:spPr>
          <a:xfrm>
            <a:off x="9893523" y="3053707"/>
            <a:ext cx="1998028" cy="646331"/>
          </a:xfrm>
          <a:prstGeom prst="rect">
            <a:avLst/>
          </a:prstGeom>
          <a:noFill/>
        </p:spPr>
        <p:txBody>
          <a:bodyPr wrap="square" rtlCol="0">
            <a:spAutoFit/>
          </a:bodyPr>
          <a:lstStyle>
            <a:defPPr>
              <a:defRPr lang="en-US"/>
            </a:defPPr>
            <a:lvl1pPr algn="ctr">
              <a:defRPr sz="4000" b="1">
                <a:ln>
                  <a:solidFill>
                    <a:srgbClr val="1B1464"/>
                  </a:solidFill>
                </a:ln>
                <a:solidFill>
                  <a:srgbClr val="FFE600"/>
                </a:solidFill>
              </a:defRPr>
            </a:lvl1pPr>
          </a:lstStyle>
          <a:p>
            <a:r>
              <a:rPr lang="en-US" sz="3600">
                <a:solidFill>
                  <a:srgbClr val="00BFF2"/>
                </a:solidFill>
              </a:rPr>
              <a:t>2.8x</a:t>
            </a:r>
          </a:p>
        </p:txBody>
      </p:sp>
      <p:pic>
        <p:nvPicPr>
          <p:cNvPr id="51" name="Picture 50" descr="The image depicts a simple, solid, pink circle with a white, rounded, oval face and a black dot for an eye.&#10;&#10;AI-generated content may be incorrect.">
            <a:extLst>
              <a:ext uri="{FF2B5EF4-FFF2-40B4-BE49-F238E27FC236}">
                <a16:creationId xmlns:a16="http://schemas.microsoft.com/office/drawing/2014/main" id="{8D821D6E-EFA6-AF32-F4AF-B9F66C1BF42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243236" y="4510199"/>
            <a:ext cx="572757" cy="572757"/>
          </a:xfrm>
          <a:prstGeom prst="rect">
            <a:avLst/>
          </a:prstGeom>
        </p:spPr>
      </p:pic>
      <p:cxnSp>
        <p:nvCxnSpPr>
          <p:cNvPr id="52" name="Straight Connector 51">
            <a:extLst>
              <a:ext uri="{FF2B5EF4-FFF2-40B4-BE49-F238E27FC236}">
                <a16:creationId xmlns:a16="http://schemas.microsoft.com/office/drawing/2014/main" id="{3C9D7147-FB67-F929-F11D-44A1D98671B4}"/>
              </a:ext>
            </a:extLst>
          </p:cNvPr>
          <p:cNvCxnSpPr>
            <a:cxnSpLocks/>
          </p:cNvCxnSpPr>
          <p:nvPr/>
        </p:nvCxnSpPr>
        <p:spPr>
          <a:xfrm>
            <a:off x="4029283" y="5164406"/>
            <a:ext cx="7976855" cy="0"/>
          </a:xfrm>
          <a:prstGeom prst="line">
            <a:avLst/>
          </a:prstGeom>
          <a:ln w="1270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333B406-AC7D-0E68-39E8-C5015537C06F}"/>
              </a:ext>
            </a:extLst>
          </p:cNvPr>
          <p:cNvSpPr txBox="1"/>
          <p:nvPr/>
        </p:nvSpPr>
        <p:spPr>
          <a:xfrm>
            <a:off x="3843631" y="6085671"/>
            <a:ext cx="8216694" cy="46166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Source: </a:t>
            </a:r>
            <a:r>
              <a:rPr lang="en-US" sz="800" err="1">
                <a:solidFill>
                  <a:srgbClr val="1B1464"/>
                </a:solidFill>
                <a:latin typeface="Arial" panose="020B0604020202020204" pitchFamily="34" charset="0"/>
                <a:cs typeface="Arial" panose="020B0604020202020204" pitchFamily="34" charset="0"/>
              </a:rPr>
              <a:t>Dynata</a:t>
            </a:r>
            <a:r>
              <a:rPr lang="en-US" sz="800">
                <a:solidFill>
                  <a:srgbClr val="1B1464"/>
                </a:solidFill>
                <a:latin typeface="Arial" panose="020B0604020202020204" pitchFamily="34" charset="0"/>
                <a:cs typeface="Arial" panose="020B0604020202020204" pitchFamily="34" charset="0"/>
              </a:rPr>
              <a:t>, Media Consumption and Political Sentiment survey, fielded December 2025 (n=2,319). Survey base: A18+ U.S. respondents. Q30. Which source do you believe is the most likely to provide fake or misleading information. – ‘Social Media’ (e.g. Instagram, TikTok) vs. ‘Traditional TV’ (cable or satellite). Base = Total Respondents. Black respondents (n=318), Hispanic respondents (n=298), Asian respondents (n=160), White respondents (n=1650).</a:t>
            </a:r>
            <a:endParaRPr kumimoji="0" lang="en-US" sz="8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12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85576-C073-4BE6-4E68-B7677E56A56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C16EF5D-1E24-FE0E-55CA-8275332E564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2700"/>
            <a:ext cx="12192000" cy="6870700"/>
          </a:xfrm>
          <a:prstGeom prst="rect">
            <a:avLst/>
          </a:prstGeom>
        </p:spPr>
      </p:pic>
      <p:cxnSp>
        <p:nvCxnSpPr>
          <p:cNvPr id="11" name="Straight Connector 10">
            <a:extLst>
              <a:ext uri="{FF2B5EF4-FFF2-40B4-BE49-F238E27FC236}">
                <a16:creationId xmlns:a16="http://schemas.microsoft.com/office/drawing/2014/main" id="{23CBB350-DC55-F3E7-8D79-D2CC536670C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E979BE8A-DE0D-7CBE-F421-2DDC5E2A7E78}"/>
              </a:ext>
            </a:extLst>
          </p:cNvPr>
          <p:cNvSpPr txBox="1"/>
          <p:nvPr/>
        </p:nvSpPr>
        <p:spPr>
          <a:xfrm>
            <a:off x="296562" y="3434080"/>
            <a:ext cx="747583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mj-lt"/>
                <a:cs typeface="Arial" panose="020B0604020202020204" pitchFamily="34" charset="0"/>
              </a:rPr>
              <a:t>Local TV news strengthens trust among diverse audiences through positive personalities and community-focused content</a:t>
            </a:r>
            <a:endParaRPr kumimoji="0" lang="en-US" sz="2800" b="0" i="0" u="none" strike="noStrike" kern="1200" cap="none" spc="0" normalizeH="0" baseline="0" noProof="0">
              <a:ln>
                <a:noFill/>
              </a:ln>
              <a:solidFill>
                <a:schemeClr val="bg1"/>
              </a:solidFill>
              <a:effectLst/>
              <a:uLnTx/>
              <a:uFillTx/>
              <a:latin typeface="+mj-lt"/>
              <a:cs typeface="Arial" panose="020B0604020202020204" pitchFamily="34" charset="0"/>
            </a:endParaRPr>
          </a:p>
        </p:txBody>
      </p:sp>
    </p:spTree>
    <p:extLst>
      <p:ext uri="{BB962C8B-B14F-4D97-AF65-F5344CB8AC3E}">
        <p14:creationId xmlns:p14="http://schemas.microsoft.com/office/powerpoint/2010/main" val="2443128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3dee9b162007303c59b09462c883cb4e">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7995f6eb616c33638189f90e12f472bf"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SharedWithUsers xmlns="c00419b3-ff22-4e92-8e74-ef4894f6b0e1">
      <UserInfo>
        <DisplayName>Jason Wiese</DisplayName>
        <AccountId>13</AccountId>
        <AccountType/>
      </UserInfo>
      <UserInfo>
        <DisplayName>Leah Montner Dixon</DisplayName>
        <AccountId>10</AccountId>
        <AccountType/>
      </UserInfo>
      <UserInfo>
        <DisplayName>Karolina Guillen</DisplayName>
        <AccountId>14</AccountId>
        <AccountType/>
      </UserInfo>
      <UserInfo>
        <DisplayName>Reed Kiely</DisplayName>
        <AccountId>39</AccountId>
        <AccountType/>
      </UserInfo>
      <UserInfo>
        <DisplayName>Marianne Vita</DisplayName>
        <AccountId>43</AccountId>
        <AccountType/>
      </UserInfo>
      <UserInfo>
        <DisplayName>Kaileen Cain</DisplayName>
        <AccountId>143</AccountId>
        <AccountType/>
      </UserInfo>
      <UserInfo>
        <DisplayName>Danielle Delauro</DisplayName>
        <AccountId>38</AccountId>
        <AccountType/>
      </UserInfo>
      <UserInfo>
        <DisplayName>Dylan Breger</DisplayName>
        <AccountId>93</AccountId>
        <AccountType/>
      </UserInfo>
    </SharedWithUsers>
  </documentManagement>
</p:properties>
</file>

<file path=customXml/itemProps1.xml><?xml version="1.0" encoding="utf-8"?>
<ds:datastoreItem xmlns:ds="http://schemas.openxmlformats.org/officeDocument/2006/customXml" ds:itemID="{FBCDBB60-8E3F-4342-BA47-E41784FBDC80}"/>
</file>

<file path=customXml/itemProps2.xml><?xml version="1.0" encoding="utf-8"?>
<ds:datastoreItem xmlns:ds="http://schemas.openxmlformats.org/officeDocument/2006/customXml" ds:itemID="{1B49E31A-019A-4DE8-9C1C-A5D31AA90133}">
  <ds:schemaRefs>
    <ds:schemaRef ds:uri="http://schemas.microsoft.com/sharepoint/v3/contenttype/forms"/>
  </ds:schemaRefs>
</ds:datastoreItem>
</file>

<file path=customXml/itemProps3.xml><?xml version="1.0" encoding="utf-8"?>
<ds:datastoreItem xmlns:ds="http://schemas.openxmlformats.org/officeDocument/2006/customXml" ds:itemID="{42F35E04-B3E2-48CE-BC5F-C23267EB64F8}">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2566</Words>
  <Application>Microsoft Office PowerPoint</Application>
  <PresentationFormat>Widescreen</PresentationFormat>
  <Paragraphs>195</Paragraphs>
  <Slides>19</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Calibri</vt:lpstr>
      <vt:lpstr>Calibri Light</vt:lpstr>
      <vt:lpstr>Helvetica</vt:lpstr>
      <vt:lpstr>Helvetica Bold</vt:lpstr>
      <vt:lpstr>Helvetica Light</vt:lpstr>
      <vt:lpstr>Helvetica-Light</vt:lpstr>
      <vt:lpstr>Helvetica-Lightoblique</vt:lpstr>
      <vt:lpstr>Office Theme</vt:lpstr>
      <vt:lpstr>1_Office Theme</vt:lpstr>
      <vt:lpstr>4_Office Theme</vt:lpstr>
      <vt:lpstr>2_Office Theme</vt:lpstr>
      <vt:lpstr>Community Connection 10 ways TV news creates trust and impact among diverse audiences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Jason Wiese</cp:lastModifiedBy>
  <cp:revision>1</cp:revision>
  <cp:lastPrinted>2024-02-28T01:22:13Z</cp:lastPrinted>
  <dcterms:created xsi:type="dcterms:W3CDTF">2022-11-04T21:07:35Z</dcterms:created>
  <dcterms:modified xsi:type="dcterms:W3CDTF">2026-05-15T15:25:52Z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