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474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73D10-4146-4B80-876F-7EB9E0FC4086}" v="4" dt="2025-11-04T22:13:44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3" d="100"/>
          <a:sy n="23" d="100"/>
        </p:scale>
        <p:origin x="101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5-11-04T22:13:44.110" v="5"/>
      <pc:docMkLst>
        <pc:docMk/>
      </pc:docMkLst>
      <pc:sldChg chg="new del">
        <pc:chgData name="Dylan Breger" userId="9b3da09f-10fe-42ec-9aa5-9fa2a3e9cc20" providerId="ADAL" clId="{D81AFA50-692E-4678-A384-3793507736DC}" dt="2025-11-04T22:13:06.626" v="2" actId="47"/>
        <pc:sldMkLst>
          <pc:docMk/>
          <pc:sldMk cId="3258929945" sldId="256"/>
        </pc:sldMkLst>
      </pc:sldChg>
      <pc:sldChg chg="addSp modSp add del">
        <pc:chgData name="Dylan Breger" userId="9b3da09f-10fe-42ec-9aa5-9fa2a3e9cc20" providerId="ADAL" clId="{D81AFA50-692E-4678-A384-3793507736DC}" dt="2025-11-04T22:13:40.136" v="4" actId="47"/>
        <pc:sldMkLst>
          <pc:docMk/>
          <pc:sldMk cId="3700262715" sldId="2147474223"/>
        </pc:sldMkLst>
        <pc:spChg chg="add mod">
          <ac:chgData name="Dylan Breger" userId="9b3da09f-10fe-42ec-9aa5-9fa2a3e9cc20" providerId="ADAL" clId="{D81AFA50-692E-4678-A384-3793507736DC}" dt="2025-11-04T22:13:37.507" v="3"/>
          <ac:spMkLst>
            <pc:docMk/>
            <pc:sldMk cId="3700262715" sldId="2147474223"/>
            <ac:spMk id="4" creationId="{EC2227B5-5470-3F51-B413-B395DF01001B}"/>
          </ac:spMkLst>
        </pc:spChg>
      </pc:sldChg>
      <pc:sldChg chg="add">
        <pc:chgData name="Dylan Breger" userId="9b3da09f-10fe-42ec-9aa5-9fa2a3e9cc20" providerId="ADAL" clId="{D81AFA50-692E-4678-A384-3793507736DC}" dt="2025-11-04T22:13:44.110" v="5"/>
        <pc:sldMkLst>
          <pc:docMk/>
          <pc:sldMk cId="1895871642" sldId="2147474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B7406-F0BC-DEEE-166F-D4F4E63100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6E5F2-917A-2298-81F6-284959BE6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D072B-A186-3CA5-3796-36B29C0BE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27B48-4AB1-8FD3-75E0-909A9A88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9D416-C87A-3764-F863-50F357C3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9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F1B20-B485-0DC2-192A-71CD5B432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04BA34-5F84-C9B5-D777-2305C14D4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EA30B-334E-7D50-E5D2-A0288E08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C1A54-8A17-BFCB-72F0-69DCCA0CC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6EBCD-0AC4-63E2-553B-A13B69662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79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A8687-4587-1E9A-3D5D-0DF4517B02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E87EC-C7C5-7D02-00CF-4B852B9A4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7C908-3238-9323-9E62-3B1821F2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12ADE-7189-E432-FF07-F35C4A191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80C97-4F74-3B4F-444C-533242D71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4DFB9-68A8-29B8-2879-50712BC7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50D3D-CEB7-DC23-0F3B-EAE176119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CCA17-9389-0CF1-437F-26CE354F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2C9CA-05A4-C861-5745-CECDFD477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32DE0-BCCD-EDCC-F62A-A53E0155A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47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41C48-48CD-D7CE-FEEB-29068BE9A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C29D5-16F7-80B0-F026-091AEF7EA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4CA27-10F8-EA73-74FE-14162D70D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BBB73-CBA6-6CC3-6E58-A52AED6F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FD718-DC62-05B0-5CC5-A3584A827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2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1A0BD-5385-9B5F-0993-5AFF5FF02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299E1-8EFE-8A74-08FB-0B97BD214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011E1-2476-248F-893E-E9A3EE1A2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82C29-DE2A-3419-E8B9-8F82C0512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83336-ED4E-F5BE-1F96-A8A2B777C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54CBC-ACC1-98CF-7F22-40743B65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3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61BF4-075D-B3BB-4AA2-A596462AA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4F312-6F36-2974-63B7-79AA813C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19A66-D871-499B-3EF6-651A2CA7B5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96E1FE-8F9C-26A1-CD22-0B72E98E5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B882D4-FFAE-A67C-3636-7CBBD1EA2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AC7643-6F44-77B6-530B-E5401E043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BEE144-4B22-87DE-095B-909B8D881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13A6B-90AF-EA6D-0F09-08E1E342E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2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51609-975A-43B6-0433-E44E52CD2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F7B583-790C-5DF6-9903-7F0D11FC8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11484-D887-C166-7F4F-C1CFD6E52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DEC71-028D-7AC7-522C-5F94A3DB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8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37138-C097-FF3F-FFD5-BF6CC227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D259A1-B4D0-C2E2-ED1D-498880508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4885F-3C1C-E4EE-6270-84BD1B6FC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0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01B48-B366-F9C3-26CA-AC4AF057D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A130D-4A32-A6B5-7218-003D707FE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7235C-69B6-772F-E0F6-531278EEB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88D1B-BE37-DECA-1DE9-AA1796BA0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9D47A-4211-C6C8-9B47-B384A72A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9444C-5DD5-237A-1610-702AC7C3E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A8F7F-C99F-B879-9573-D8CD56CA2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2E3EBE-257C-192D-EDE7-351276F71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5BB38-8695-C5B4-1F4E-49DB6B1EB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CA4E1-92A9-31AE-FD32-B781944D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410BE-DCE7-90A7-731F-F3CE26F47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BA6AF-4FEC-5269-8F7A-28CBB7568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50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CAF955-D517-719E-8C6E-8B1977767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53869-1DD9-BA6E-0977-1EC9C43CA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BB854-429A-B37F-F85F-3485E23EB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AFE569-12C5-4BD0-9125-277283DE616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2011A-8B86-6684-BBF9-57EE567BD3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61D7F-738F-1543-4265-7224AA860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929B0-67ED-416B-A6EA-1C92A0E0F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82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thevab.com/signin?utm_source=grab-and-go&amp;utm_medium=vab-insights&amp;utm_campaign=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thevab.com/insight/what-programmatic-tv?utm_source=grab-and-go&amp;utm_medium=vab-insights&amp;utm_campaign=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183ED-BD29-1132-5754-D065431A4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63916CE3-FF17-826B-4F92-BFBB99EE5F43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05B459F4-BB45-86FD-207F-A585A0B1873D}"/>
              </a:ext>
            </a:extLst>
          </p:cNvPr>
          <p:cNvSpPr/>
          <p:nvPr/>
        </p:nvSpPr>
        <p:spPr>
          <a:xfrm>
            <a:off x="8035472" y="2320505"/>
            <a:ext cx="2833609" cy="1798678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93D63195-8F9C-8536-2462-78D520E2CE8F}"/>
              </a:ext>
            </a:extLst>
          </p:cNvPr>
          <p:cNvSpPr/>
          <p:nvPr/>
        </p:nvSpPr>
        <p:spPr>
          <a:xfrm>
            <a:off x="6459884" y="4262405"/>
            <a:ext cx="2833609" cy="1798678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59A829C0-B208-7811-E011-8A86A68CE243}"/>
              </a:ext>
            </a:extLst>
          </p:cNvPr>
          <p:cNvSpPr/>
          <p:nvPr/>
        </p:nvSpPr>
        <p:spPr>
          <a:xfrm>
            <a:off x="4671159" y="2353256"/>
            <a:ext cx="2833609" cy="1798678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02A03C17-36BC-8435-8B07-15DE146E68CA}"/>
              </a:ext>
            </a:extLst>
          </p:cNvPr>
          <p:cNvSpPr/>
          <p:nvPr/>
        </p:nvSpPr>
        <p:spPr>
          <a:xfrm>
            <a:off x="2898507" y="4262405"/>
            <a:ext cx="2833609" cy="1798678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01B840E4-DC0B-37B5-69C8-E0C2FB1DD3EE}"/>
              </a:ext>
            </a:extLst>
          </p:cNvPr>
          <p:cNvSpPr/>
          <p:nvPr/>
        </p:nvSpPr>
        <p:spPr>
          <a:xfrm>
            <a:off x="1322919" y="2320505"/>
            <a:ext cx="2833609" cy="1798678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A678258-D79B-EC9B-734B-9C5C5B9941D5}"/>
              </a:ext>
            </a:extLst>
          </p:cNvPr>
          <p:cNvSpPr/>
          <p:nvPr/>
        </p:nvSpPr>
        <p:spPr>
          <a:xfrm>
            <a:off x="182879" y="440921"/>
            <a:ext cx="1008507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Reach &amp; frequency and conversion rates are the two top metrics that marketers focus on for programmatic campaigns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64D35F9-561B-4C82-A083-92CF672AF4FD}"/>
              </a:ext>
            </a:extLst>
          </p:cNvPr>
          <p:cNvSpPr txBox="1"/>
          <p:nvPr/>
        </p:nvSpPr>
        <p:spPr>
          <a:xfrm>
            <a:off x="267158" y="1696256"/>
            <a:ext cx="1172233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metrics are you focused on for measuring the effectiveness of programmatic campaigns?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600">
                <a:solidFill>
                  <a:srgbClr val="1B1464"/>
                </a:solidFill>
                <a:latin typeface="Helvetica" panose="020B0403020202020204" pitchFamily="34" charset="0"/>
              </a:rPr>
              <a:t>% of marketers that focus on the following metrics</a:t>
            </a:r>
            <a:endParaRPr kumimoji="0" lang="da-DK" sz="14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27E108F-AD4E-D908-FE24-8BDF5427B59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89B5A8-FCB4-A27C-BCB1-7E75C4F13DB7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programmatic insights</a:t>
            </a:r>
          </a:p>
        </p:txBody>
      </p:sp>
      <p:pic>
        <p:nvPicPr>
          <p:cNvPr id="51" name="Picture 2">
            <a:hlinkClick r:id="rId2"/>
            <a:extLst>
              <a:ext uri="{FF2B5EF4-FFF2-40B4-BE49-F238E27FC236}">
                <a16:creationId xmlns:a16="http://schemas.microsoft.com/office/drawing/2014/main" id="{E5FC5C39-8D51-8E02-F512-6395FD2D93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3EF72C5F-AFE6-02B4-6BD0-FB41AF365E48}"/>
              </a:ext>
            </a:extLst>
          </p:cNvPr>
          <p:cNvSpPr/>
          <p:nvPr/>
        </p:nvSpPr>
        <p:spPr>
          <a:xfrm>
            <a:off x="-1" y="-2"/>
            <a:ext cx="2743201" cy="321597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Programmatic: Effectiveness Metrics</a:t>
            </a:r>
          </a:p>
        </p:txBody>
      </p:sp>
      <p:pic>
        <p:nvPicPr>
          <p:cNvPr id="21" name="Picture 20" descr="A blue and white logo&#10;&#10;AI-generated content may be incorrect.">
            <a:extLst>
              <a:ext uri="{FF2B5EF4-FFF2-40B4-BE49-F238E27FC236}">
                <a16:creationId xmlns:a16="http://schemas.microsoft.com/office/drawing/2014/main" id="{B5BDC015-EB3F-4EB8-5348-2242453482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713" y="3061425"/>
            <a:ext cx="752913" cy="75291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978F9CB-59B2-DC0B-062F-AEDE277230E7}"/>
              </a:ext>
            </a:extLst>
          </p:cNvPr>
          <p:cNvSpPr txBox="1"/>
          <p:nvPr/>
        </p:nvSpPr>
        <p:spPr>
          <a:xfrm>
            <a:off x="2311624" y="3038328"/>
            <a:ext cx="16771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70%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F7B218-F1D9-26D9-1998-BC318BE2805E}"/>
              </a:ext>
            </a:extLst>
          </p:cNvPr>
          <p:cNvSpPr txBox="1"/>
          <p:nvPr/>
        </p:nvSpPr>
        <p:spPr>
          <a:xfrm>
            <a:off x="1319260" y="2508207"/>
            <a:ext cx="28336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Reach / Frequency</a:t>
            </a:r>
          </a:p>
        </p:txBody>
      </p:sp>
      <p:pic>
        <p:nvPicPr>
          <p:cNvPr id="25" name="Picture 24" descr="A blue line drawing of a funnel with gears and dollar sign&#10;&#10;AI-generated content may be incorrect.">
            <a:extLst>
              <a:ext uri="{FF2B5EF4-FFF2-40B4-BE49-F238E27FC236}">
                <a16:creationId xmlns:a16="http://schemas.microsoft.com/office/drawing/2014/main" id="{466E9803-9963-760B-CBB4-DC6DCAE7AA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459" y="3070383"/>
            <a:ext cx="770569" cy="770569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D3B9B5D-06F7-593C-AC45-DA9D6F779801}"/>
              </a:ext>
            </a:extLst>
          </p:cNvPr>
          <p:cNvSpPr txBox="1"/>
          <p:nvPr/>
        </p:nvSpPr>
        <p:spPr>
          <a:xfrm>
            <a:off x="5777196" y="3034088"/>
            <a:ext cx="13798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69%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9421B9A-1E99-FB3C-27FA-06FE7E963709}"/>
              </a:ext>
            </a:extLst>
          </p:cNvPr>
          <p:cNvSpPr txBox="1"/>
          <p:nvPr/>
        </p:nvSpPr>
        <p:spPr>
          <a:xfrm>
            <a:off x="4893932" y="2508342"/>
            <a:ext cx="23312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Conversion Rate</a:t>
            </a:r>
          </a:p>
        </p:txBody>
      </p:sp>
      <p:pic>
        <p:nvPicPr>
          <p:cNvPr id="29" name="Picture 28" descr="A pink arrow pointing at a pink arrow&#10;&#10;AI-generated content may be incorrect.">
            <a:extLst>
              <a:ext uri="{FF2B5EF4-FFF2-40B4-BE49-F238E27FC236}">
                <a16:creationId xmlns:a16="http://schemas.microsoft.com/office/drawing/2014/main" id="{E57E8735-C8DF-504E-70A9-A347882B87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741" y="3235097"/>
            <a:ext cx="626676" cy="626676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C5C0298-B1E0-EA00-2B29-FB023294824F}"/>
              </a:ext>
            </a:extLst>
          </p:cNvPr>
          <p:cNvSpPr txBox="1"/>
          <p:nvPr/>
        </p:nvSpPr>
        <p:spPr>
          <a:xfrm>
            <a:off x="9097270" y="3194492"/>
            <a:ext cx="13798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63%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017429A-8B22-F83B-541E-455578279BB8}"/>
              </a:ext>
            </a:extLst>
          </p:cNvPr>
          <p:cNvSpPr txBox="1"/>
          <p:nvPr/>
        </p:nvSpPr>
        <p:spPr>
          <a:xfrm>
            <a:off x="8092205" y="2474658"/>
            <a:ext cx="2829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Click-Through Rate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(CTR)</a:t>
            </a:r>
          </a:p>
        </p:txBody>
      </p:sp>
      <p:pic>
        <p:nvPicPr>
          <p:cNvPr id="33" name="Picture 32" descr="A stack of coins with green dollar signs&#10;&#10;AI-generated content may be incorrect.">
            <a:extLst>
              <a:ext uri="{FF2B5EF4-FFF2-40B4-BE49-F238E27FC236}">
                <a16:creationId xmlns:a16="http://schemas.microsoft.com/office/drawing/2014/main" id="{9EFB90BB-C063-948A-37C9-C4A1982B64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212" y="5155758"/>
            <a:ext cx="663336" cy="66333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6ADCE53B-3A7B-EF07-1F57-A43A51A01778}"/>
              </a:ext>
            </a:extLst>
          </p:cNvPr>
          <p:cNvSpPr txBox="1"/>
          <p:nvPr/>
        </p:nvSpPr>
        <p:spPr>
          <a:xfrm>
            <a:off x="4009541" y="5109112"/>
            <a:ext cx="13798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58%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453BF0-DE39-3D7A-E9B1-0C5E964B60A4}"/>
              </a:ext>
            </a:extLst>
          </p:cNvPr>
          <p:cNvSpPr txBox="1"/>
          <p:nvPr/>
        </p:nvSpPr>
        <p:spPr>
          <a:xfrm>
            <a:off x="2903948" y="4356492"/>
            <a:ext cx="2820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Return on Ad Spend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(ROAS)</a:t>
            </a:r>
          </a:p>
        </p:txBody>
      </p:sp>
      <p:pic>
        <p:nvPicPr>
          <p:cNvPr id="37" name="Picture 36" descr="A purple line drawing of a chat bubble&#10;&#10;AI-generated content may be incorrect.">
            <a:extLst>
              <a:ext uri="{FF2B5EF4-FFF2-40B4-BE49-F238E27FC236}">
                <a16:creationId xmlns:a16="http://schemas.microsoft.com/office/drawing/2014/main" id="{35C36319-4606-A35B-FF2B-BB8340E3B0B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816" y="5132409"/>
            <a:ext cx="788656" cy="788656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5CDEE4C0-E82E-6DA7-BB37-9A132029597E}"/>
              </a:ext>
            </a:extLst>
          </p:cNvPr>
          <p:cNvSpPr txBox="1"/>
          <p:nvPr/>
        </p:nvSpPr>
        <p:spPr>
          <a:xfrm>
            <a:off x="7632713" y="5132262"/>
            <a:ext cx="13798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46%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815586D-5A5A-8BC6-1633-5DAC4CE632DD}"/>
              </a:ext>
            </a:extLst>
          </p:cNvPr>
          <p:cNvSpPr txBox="1"/>
          <p:nvPr/>
        </p:nvSpPr>
        <p:spPr>
          <a:xfrm>
            <a:off x="6452573" y="4387854"/>
            <a:ext cx="2820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Engagement Metrics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e.g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likes, shares)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D9434C7-DB62-33C5-658D-97A87A2A6E94}"/>
              </a:ext>
            </a:extLst>
          </p:cNvPr>
          <p:cNvSpPr txBox="1"/>
          <p:nvPr/>
        </p:nvSpPr>
        <p:spPr>
          <a:xfrm>
            <a:off x="407007" y="6084551"/>
            <a:ext cx="1168727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Proximic by Comscore, </a:t>
            </a:r>
            <a:r>
              <a:rPr lang="en-US" sz="7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State of Programmatic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2025. 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4E242678-E372-31D8-C07F-10F272EBEED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B80D9AE5-08E4-061F-0DE9-B94BB8173A6C}"/>
              </a:ext>
            </a:extLst>
          </p:cNvPr>
          <p:cNvSpPr txBox="1"/>
          <p:nvPr/>
        </p:nvSpPr>
        <p:spPr>
          <a:xfrm>
            <a:off x="2179992" y="6501389"/>
            <a:ext cx="7815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8" name="TextBox 67">
            <a:hlinkClick r:id="rId11"/>
            <a:extLst>
              <a:ext uri="{FF2B5EF4-FFF2-40B4-BE49-F238E27FC236}">
                <a16:creationId xmlns:a16="http://schemas.microsoft.com/office/drawing/2014/main" id="{6230D03B-8C3D-9750-AF0B-3A9D0DACE29F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1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hat is Programmatic TV?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1895871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6CC2F9-3B2C-4B97-92EA-087D92E22E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BCDCC9-0307-4548-A85B-8486B0FBE9B6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6B4B69FA-B780-46A1-8516-845EC74986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2025-11-04T22:13:02Z</dcterms:created>
  <dcterms:modified xsi:type="dcterms:W3CDTF">2025-11-04T22:13:47Z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