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5-19T17:03:49.898" v="0"/>
      <pc:docMkLst>
        <pc:docMk/>
      </pc:docMkLst>
      <pc:sldChg chg="add">
        <pc:chgData name="Dylan Breger" userId="9b3da09f-10fe-42ec-9aa5-9fa2a3e9cc20" providerId="ADAL" clId="{F98534C6-B0C5-430B-9C0B-35D9871B4C23}" dt="2026-05-19T17:03:49.898" v="0"/>
        <pc:sldMkLst>
          <pc:docMk/>
          <pc:sldMk cId="2033089511" sldId="21474744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B7F62-F414-7B01-E0E7-8D40B9940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268B5A-979E-B6A8-1349-33CC5F111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7F365-7D73-506E-77D1-FA853AB44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C010-594A-6B39-9F70-79A1643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A3A00-9809-8A89-0F92-A85D8031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1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9A3B0-B86F-7801-6D46-632B87342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8B8F31-3DA7-64CF-EC39-3D820D0595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1B0B6-AA17-A9B8-DB7F-60A438D8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C46FB-E344-76A6-8898-921BCB7BC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D2D4F-D9E1-F845-7F4E-B78AD74F8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5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F4BF03-9571-CEB7-A643-102022A8FA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6872B-F18B-EC71-1B3A-848C31C15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F8E38-74B1-78D7-D797-68B8C4ED7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38930-9C1A-BD27-1822-E9486AF9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85795-6111-38DD-4CBF-92139428D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3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FB2A6-CE6A-CF53-52B1-6A05B9A3B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B0366-D3B4-7C4A-11F8-812F1B323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122B4-2034-5199-7883-564389E3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B053A-BFA1-DF40-567D-99034CF3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FF9EF-2DF5-BE5A-88E4-B9BD25F8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8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3CB7C-C7D3-6FC4-4E8E-D348B85B0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F3498-0742-289A-8883-7D8C66C69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AAB7A-81AC-4851-4EAD-F7D4DB180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BC540-20CC-6F01-529B-66DB6608D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94B9F-AB82-2857-6465-D0896F94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5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90BB3-786E-6780-3FC7-E184F7BD2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494FE-7495-E740-6FA3-CC4DA4C25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CBE4B3-814F-CD04-5A4D-415AD3AA8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91EC9-6FB2-6156-26D4-1103329C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561DC-E720-39CE-EE3C-9C1959492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A6D530-B1D6-CE67-59D2-05C61B0FD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9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E8A45-F200-397F-79A8-91777B73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32691-B0AC-F8BC-2EC4-7174FF0E7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1D2B6-5A69-A12C-9406-E0B9CE702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EFA55-24D3-2348-4CFE-CBA27C712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D98213-85CB-C50F-B9BE-E8321D6C84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410775-6CD9-6D9A-E211-E908A2367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FFA9C9-1AEF-4285-BAEB-091F61B6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25AE5A-4E92-284A-6B63-9384EB707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7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2B309-45BA-BF13-1775-F92364355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85ADA0-93C1-04C6-2681-D2FA1BFC9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F63D39-55BF-A1BD-F625-574068694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B63932-DE21-ABEC-54A6-2B3DB84F7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7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575E6-D975-6551-CB93-F8B2E6A69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5AA59E-8E74-E17B-8907-44942BBCD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3E9A7-4E50-0652-3900-92DDD0F38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D1E43-38FD-A94B-48F9-0A276BF71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142BE-E846-7FEB-653A-17D3A8471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C6745-A56E-0D19-914C-B048F1771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3CF77-EA8B-6799-6839-E6103034F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32322-6448-140D-61BB-AC55EFE7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6782F-2F90-64E5-3001-9EE77A2A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8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EB0EB-4CAA-3522-59EA-8489F53CC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063BA-7A47-98CA-23E5-CE2152C76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CC674-28CF-1B06-469E-C4E5595ED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F3FCA-1DED-9558-37C0-BA307BA66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E63CE-B5B5-B633-E2A7-55CB3CD4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4D819-21AF-89BF-9DF8-3C6B3C8E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8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2205C-718A-BCC5-30EF-F8DBBF8D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18FA8-288E-8BCA-F856-735293A49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6E6C0-EA32-0B28-4CCF-261EB02A4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BB7707-4511-4D62-9FBF-18BC3677102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4539-09F7-059E-96B0-ABFD38134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D902-E9A8-B89A-1392-50122797F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3400B3-FB8D-4905-827F-46365DCE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8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hyperlink" Target="https://thevab.com/insight/laugh-cry-share-buy?utm_source=grab-and-go&amp;utm_medium=vab-insights&amp;utm_campaign=" TargetMode="External"/><Relationship Id="rId4" Type="http://schemas.openxmlformats.org/officeDocument/2006/relationships/hyperlink" Target="https://thevab.com/signin?utm_source=grab-and-go&amp;utm_medium=vab-insights&amp;utm_campaign=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86F16-9B13-CD47-77A4-C995A0B9D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9DD4BF-4D86-5BF0-0BFF-13E1786D002F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722898-107D-83D8-E3F2-140A1BE3920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8221E3-E023-ACD3-61AF-1EC7BDD805D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44327D-2FD4-760E-67E9-7F2BC79F7BA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4A1627F-5569-DCB4-EE03-9AFB857D44A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9DA4B3E9-7299-8172-1FC6-DAB213AF5B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ED89264-D919-13E2-C8F4-FA10346C1D65}"/>
              </a:ext>
            </a:extLst>
          </p:cNvPr>
          <p:cNvSpPr/>
          <p:nvPr/>
        </p:nvSpPr>
        <p:spPr>
          <a:xfrm>
            <a:off x="1" y="-1"/>
            <a:ext cx="2677186" cy="30213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 Ad Performance 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Social Media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7FB8B3F-6FC9-0A98-3D14-14F2CB0618E0}"/>
              </a:ext>
            </a:extLst>
          </p:cNvPr>
          <p:cNvSpPr/>
          <p:nvPr/>
        </p:nvSpPr>
        <p:spPr>
          <a:xfrm>
            <a:off x="9295397" y="2336681"/>
            <a:ext cx="2702208" cy="3368917"/>
          </a:xfrm>
          <a:prstGeom prst="roundRect">
            <a:avLst>
              <a:gd name="adj" fmla="val 8161"/>
            </a:avLst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31738C-F971-5565-3F49-477B5FF91888}"/>
              </a:ext>
            </a:extLst>
          </p:cNvPr>
          <p:cNvSpPr txBox="1"/>
          <p:nvPr/>
        </p:nvSpPr>
        <p:spPr>
          <a:xfrm>
            <a:off x="9323839" y="3328662"/>
            <a:ext cx="2655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0F8D05-5F91-55D4-B767-FEC1CE0F0328}"/>
              </a:ext>
            </a:extLst>
          </p:cNvPr>
          <p:cNvSpPr txBox="1"/>
          <p:nvPr/>
        </p:nvSpPr>
        <p:spPr>
          <a:xfrm>
            <a:off x="9295397" y="4438386"/>
            <a:ext cx="270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pay more attention to ads on TV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 on their phone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58D977A-C48F-A938-3AF6-D9D3F2DB36C8}"/>
              </a:ext>
            </a:extLst>
          </p:cNvPr>
          <p:cNvSpPr/>
          <p:nvPr/>
        </p:nvSpPr>
        <p:spPr>
          <a:xfrm>
            <a:off x="3222047" y="2336681"/>
            <a:ext cx="2702208" cy="3368917"/>
          </a:xfrm>
          <a:prstGeom prst="roundRect">
            <a:avLst>
              <a:gd name="adj" fmla="val 8161"/>
            </a:avLst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CCBFBF-E616-1A09-8287-9A3A34077DC1}"/>
              </a:ext>
            </a:extLst>
          </p:cNvPr>
          <p:cNvSpPr txBox="1"/>
          <p:nvPr/>
        </p:nvSpPr>
        <p:spPr>
          <a:xfrm>
            <a:off x="3252436" y="3328662"/>
            <a:ext cx="2657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F25A55-9038-7F30-BAFE-9F62045BB334}"/>
              </a:ext>
            </a:extLst>
          </p:cNvPr>
          <p:cNvSpPr txBox="1"/>
          <p:nvPr/>
        </p:nvSpPr>
        <p:spPr>
          <a:xfrm>
            <a:off x="3222047" y="4438386"/>
            <a:ext cx="270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 ads feel more premium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 ads on Instagram, Facebook, TikTok and X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24871AC-E1B7-131C-CEBF-725C6FA90031}"/>
              </a:ext>
            </a:extLst>
          </p:cNvPr>
          <p:cNvSpPr/>
          <p:nvPr/>
        </p:nvSpPr>
        <p:spPr>
          <a:xfrm>
            <a:off x="6258722" y="2336681"/>
            <a:ext cx="2702208" cy="3368917"/>
          </a:xfrm>
          <a:prstGeom prst="roundRect">
            <a:avLst>
              <a:gd name="adj" fmla="val 8161"/>
            </a:avLst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02F2C7-2617-4E1A-3460-444CB0EBA3FE}"/>
              </a:ext>
            </a:extLst>
          </p:cNvPr>
          <p:cNvSpPr txBox="1"/>
          <p:nvPr/>
        </p:nvSpPr>
        <p:spPr>
          <a:xfrm>
            <a:off x="6292950" y="3328662"/>
            <a:ext cx="2655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49%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ADD26A-97F2-5663-090E-D68202C83DC1}"/>
              </a:ext>
            </a:extLst>
          </p:cNvPr>
          <p:cNvSpPr txBox="1"/>
          <p:nvPr/>
        </p:nvSpPr>
        <p:spPr>
          <a:xfrm>
            <a:off x="6258722" y="4438386"/>
            <a:ext cx="270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 ads feel less intrusive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 ads on Instagram, Facebook TikTok and X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E2372D2-07C4-8DD9-32D7-1B403F7A899D}"/>
              </a:ext>
            </a:extLst>
          </p:cNvPr>
          <p:cNvSpPr/>
          <p:nvPr/>
        </p:nvSpPr>
        <p:spPr>
          <a:xfrm>
            <a:off x="185372" y="2336681"/>
            <a:ext cx="2702208" cy="3368917"/>
          </a:xfrm>
          <a:prstGeom prst="roundRect">
            <a:avLst>
              <a:gd name="adj" fmla="val 8161"/>
            </a:avLst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72FCC05-6A31-2E1A-741F-41A6F8BBD16B}"/>
              </a:ext>
            </a:extLst>
          </p:cNvPr>
          <p:cNvSpPr txBox="1"/>
          <p:nvPr/>
        </p:nvSpPr>
        <p:spPr>
          <a:xfrm>
            <a:off x="221547" y="3328662"/>
            <a:ext cx="2657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51%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ACA16F-7115-354E-6A59-D55E8B231B82}"/>
              </a:ext>
            </a:extLst>
          </p:cNvPr>
          <p:cNvSpPr txBox="1"/>
          <p:nvPr/>
        </p:nvSpPr>
        <p:spPr>
          <a:xfrm>
            <a:off x="185372" y="4351875"/>
            <a:ext cx="270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TV ads feel more credible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 ads on Instagram, Facebook, TikTok and X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3" name="Picture 42" descr="The image depicts a computer monitor displaying a bar graph, with the bars showing varying data points, suggesting a visual representation of data or statistics.&#10;&#10;AI-generated content may be incorrect.">
            <a:extLst>
              <a:ext uri="{FF2B5EF4-FFF2-40B4-BE49-F238E27FC236}">
                <a16:creationId xmlns:a16="http://schemas.microsoft.com/office/drawing/2014/main" id="{0976E031-D24D-79E7-DF43-D6BC406DED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816" y="2510944"/>
            <a:ext cx="817718" cy="817718"/>
          </a:xfrm>
          <a:prstGeom prst="rect">
            <a:avLst/>
          </a:prstGeom>
        </p:spPr>
      </p:pic>
      <p:pic>
        <p:nvPicPr>
          <p:cNvPr id="45" name="Picture 44" descr="The image depicts a simple, white star icon set against a light blue background, with a clean and minimalistic design.&#10;&#10;AI-generated content may be incorrect.">
            <a:extLst>
              <a:ext uri="{FF2B5EF4-FFF2-40B4-BE49-F238E27FC236}">
                <a16:creationId xmlns:a16="http://schemas.microsoft.com/office/drawing/2014/main" id="{91CDE434-D4C3-BF8D-F395-6D0553B0F5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848" y="2472844"/>
            <a:ext cx="959631" cy="959631"/>
          </a:xfrm>
          <a:prstGeom prst="rect">
            <a:avLst/>
          </a:prstGeom>
        </p:spPr>
      </p:pic>
      <p:pic>
        <p:nvPicPr>
          <p:cNvPr id="47" name="Picture 46" descr="The image depicts two gears with a magnifying glass focusing on them, symbolizing the interconnectedness of mechanical parts.&#10;&#10;AI-generated content may be incorrect.">
            <a:extLst>
              <a:ext uri="{FF2B5EF4-FFF2-40B4-BE49-F238E27FC236}">
                <a16:creationId xmlns:a16="http://schemas.microsoft.com/office/drawing/2014/main" id="{67DA2F7D-6CD6-80C3-2C3C-AD41806630B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1" y="2472844"/>
            <a:ext cx="966106" cy="966106"/>
          </a:xfrm>
          <a:prstGeom prst="rect">
            <a:avLst/>
          </a:prstGeom>
        </p:spPr>
      </p:pic>
      <p:pic>
        <p:nvPicPr>
          <p:cNvPr id="49" name="Picture 48" descr="A blue circular badge with a ribbon and a star on it.&#10;&#10;AI-generated content may be incorrect.">
            <a:extLst>
              <a:ext uri="{FF2B5EF4-FFF2-40B4-BE49-F238E27FC236}">
                <a16:creationId xmlns:a16="http://schemas.microsoft.com/office/drawing/2014/main" id="{81D0A692-A477-F54E-19E0-B2A75D12E9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45" y="2480475"/>
            <a:ext cx="949462" cy="94946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00BAADD0-0275-AF6F-3DD3-A5B3C627AFB2}"/>
              </a:ext>
            </a:extLst>
          </p:cNvPr>
          <p:cNvSpPr txBox="1"/>
          <p:nvPr/>
        </p:nvSpPr>
        <p:spPr>
          <a:xfrm>
            <a:off x="2677187" y="1767161"/>
            <a:ext cx="683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US Viewer Attention for TV vs. Social Platforms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8EE4F9B-BE24-5909-9378-2E927313671C}"/>
              </a:ext>
            </a:extLst>
          </p:cNvPr>
          <p:cNvSpPr txBox="1"/>
          <p:nvPr/>
        </p:nvSpPr>
        <p:spPr>
          <a:xfrm>
            <a:off x="483207" y="6059350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tvScientific,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 Consumer Trends Report: How TV Shapes Modern Behavior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April 2026.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EDCE27-AFF2-EB26-3794-AC328E4BD872}"/>
              </a:ext>
            </a:extLst>
          </p:cNvPr>
          <p:cNvSpPr/>
          <p:nvPr/>
        </p:nvSpPr>
        <p:spPr>
          <a:xfrm>
            <a:off x="75405" y="440921"/>
            <a:ext cx="1015444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 ads stand out for their higher credibility, more premium feeling and less intrusiveness than social platforms</a:t>
            </a:r>
          </a:p>
        </p:txBody>
      </p:sp>
      <p:sp>
        <p:nvSpPr>
          <p:cNvPr id="5" name="TextBox 4">
            <a:hlinkClick r:id="rId10"/>
            <a:extLst>
              <a:ext uri="{FF2B5EF4-FFF2-40B4-BE49-F238E27FC236}">
                <a16:creationId xmlns:a16="http://schemas.microsoft.com/office/drawing/2014/main" id="{4A63A4C8-FE74-8C68-FFDD-F9AF8F817032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related content from VAB,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Laugh, Cry, Share, Buy: How TV &amp; Streaming Influences Gen Z More Than Leading Social Platforms</a:t>
            </a:r>
            <a:r>
              <a:rPr kumimoji="0" lang="en-US" sz="11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</a:t>
            </a:r>
            <a:endParaRPr kumimoji="0" lang="en-US" sz="1100" b="1" i="1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08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D32250-AA38-4FA8-9C92-1015917EDF8D}"/>
</file>

<file path=customXml/itemProps2.xml><?xml version="1.0" encoding="utf-8"?>
<ds:datastoreItem xmlns:ds="http://schemas.openxmlformats.org/officeDocument/2006/customXml" ds:itemID="{C142B58F-0683-4664-ADDE-4B2FAE5DC2A2}"/>
</file>

<file path=customXml/itemProps3.xml><?xml version="1.0" encoding="utf-8"?>
<ds:datastoreItem xmlns:ds="http://schemas.openxmlformats.org/officeDocument/2006/customXml" ds:itemID="{321724C2-5ABE-482E-8FDE-673D6F87E1A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2026-05-19T17:03:47Z</dcterms:created>
  <dcterms:modified xsi:type="dcterms:W3CDTF">2026-05-19T17:03:58Z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