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slideLayouts/slideLayout4.xml" ContentType="application/vnd.openxmlformats-officedocument.presentationml.slideLayout+xml"/>
  <Override PartName="/docProps/app.xml" ContentType="application/vnd.openxmlformats-officedocument.extended-properties+xml"/>
  <Override PartName="/docProps/core.xml" ContentType="application/vnd.openxmlformats-package.core-properties+xml"/>
  <Override PartName="/ppt/changesInfos/changesInfo1.xml" ContentType="application/vnd.ms-powerpoint.changesinfo+xml"/>
  <Override PartName="/ppt/tableStyles.xml" ContentType="application/vnd.openxmlformats-officedocument.presentationml.tableStyles+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slideLayouts/slideLayout8.xml" ContentType="application/vnd.openxmlformats-officedocument.presentationml.slideLayout+xml"/>
  <Override PartName="/ppt/viewProps.xml" ContentType="application/vnd.openxmlformats-officedocument.presentationml.viewProp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theme/theme2.xml" ContentType="application/vnd.openxmlformats-officedocument.theme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147474404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512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11" Type="http://schemas.openxmlformats.org/officeDocument/2006/relationships/customXml" Target="../customXml/item3.xml"/><Relationship Id="rId5" Type="http://schemas.openxmlformats.org/officeDocument/2006/relationships/viewProps" Target="viewProps.xml"/><Relationship Id="rId10" Type="http://schemas.openxmlformats.org/officeDocument/2006/relationships/customXml" Target="../customXml/item2.xml"/><Relationship Id="rId4" Type="http://schemas.openxmlformats.org/officeDocument/2006/relationships/presProps" Target="presProps.xml"/><Relationship Id="rId9" Type="http://schemas.openxmlformats.org/officeDocument/2006/relationships/customXml" Target="../customXml/item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ylan Breger" userId="9b3da09f-10fe-42ec-9aa5-9fa2a3e9cc20" providerId="ADAL" clId="{F98534C6-B0C5-430B-9C0B-35D9871B4C23}"/>
    <pc:docChg chg="addSld modSld">
      <pc:chgData name="Dylan Breger" userId="9b3da09f-10fe-42ec-9aa5-9fa2a3e9cc20" providerId="ADAL" clId="{F98534C6-B0C5-430B-9C0B-35D9871B4C23}" dt="2026-05-19T17:10:36.856" v="0"/>
      <pc:docMkLst>
        <pc:docMk/>
      </pc:docMkLst>
      <pc:sldChg chg="add">
        <pc:chgData name="Dylan Breger" userId="9b3da09f-10fe-42ec-9aa5-9fa2a3e9cc20" providerId="ADAL" clId="{F98534C6-B0C5-430B-9C0B-35D9871B4C23}" dt="2026-05-19T17:10:36.856" v="0"/>
        <pc:sldMkLst>
          <pc:docMk/>
          <pc:sldMk cId="720917028" sldId="2147474404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7A216E-2965-4545-937A-4F6B34E20D85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4D0A84-43A9-45DD-94C6-D2690D2039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83746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ADAF13-A3B4-B735-3806-3C8A8AB487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E0D18A5-FCE9-16D6-EB04-37C7212F93B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D3C3175-FA33-B636-D46D-54E29E80191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E2D17A6-DC24-A34B-2E76-51A88261C19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01B58AA-711A-48C1-BCBF-E61C33627EB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822620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CC0075-26CC-9B22-3832-E420644D025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9B4DA95-9D58-F08C-EF0B-DB7E9499F1A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38C1F4-2F5A-1E2D-89BF-D02EF0DE8B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F006C-61A9-4A69-A58B-8480DE3A1940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AC4361-D9F4-5C09-A6AD-18BD4D948E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814DF6-A0B3-CD64-6609-D884154DB8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7517D-57CF-4230-93E4-5D0DD3939B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08983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1B1C10-187D-1656-E074-95D5E68D59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0EF68F4-EB61-6E05-9FA7-ACC068BC201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784FB5-D913-F8DE-16E9-FE689F5A3A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F006C-61A9-4A69-A58B-8480DE3A1940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D33575-D3AD-2059-D434-83B7A3A2CD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24434F-40BD-2BDD-25BE-8108676E1A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7517D-57CF-4230-93E4-5D0DD3939B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33613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0CA5EF6-41FD-BC8A-E8E6-19AE944DC77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7840D89-5116-36EB-DA9A-10BC16EA1E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AEBF8A-5802-977B-E646-733FFF6F7C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F006C-61A9-4A69-A58B-8480DE3A1940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B01B3D-2271-3668-0429-4DC281288A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59D434-70F1-DE99-E32F-242F64172B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7517D-57CF-4230-93E4-5D0DD3939B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98816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449CAC-A6BA-DC8F-3C91-5539C9CB42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3A9BB9-F7AF-B0A9-91E1-14E46E011D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12117C-9ACC-4A63-3BEB-EF896BBC97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F006C-61A9-4A69-A58B-8480DE3A1940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A180A0-7AEF-2539-B46A-3750D2AC92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0B6CB5-7733-F872-2BD4-94A126B36E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7517D-57CF-4230-93E4-5D0DD3939B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42104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AE9F25-8EF6-3A49-6473-D22FD8A3CC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4B65E4-CBE4-0D2B-4244-C3330523DE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FBB906-EC1E-C8DC-05D2-01F56693FF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F006C-61A9-4A69-A58B-8480DE3A1940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302906-4ACD-D470-A555-A259D2B61D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FE1810-9E72-4BD9-C0F0-DC2D223301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7517D-57CF-4230-93E4-5D0DD3939B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70079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432BEC-8F3A-825A-AB88-B147398649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D0F423-2910-DFDD-DB21-4F55E0BA2DA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D5D914B-669E-7C88-2FC6-3DE99F9CF58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C5343B6-1AF2-1272-BCAF-EB8E03AB17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F006C-61A9-4A69-A58B-8480DE3A1940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2C32318-F065-4779-E0FF-A27BC0C53E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6D8BC6-FE3A-42FC-43C1-8E1D36B633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7517D-57CF-4230-93E4-5D0DD3939B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6268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E472CE-33AD-94E2-307F-EAB83DCC7F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8B15988-6632-C42F-83F8-08DBF8AFE4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757C3C0-A458-4D8A-92A3-FF083F00277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139F18A-8FF8-9694-DDF3-9140074C3E0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D47E2D5-B87C-7B4D-593D-A79CBC597BC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65F71FD-0585-3BA2-8008-9F1A72421C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F006C-61A9-4A69-A58B-8480DE3A1940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C63D9A5-7305-799E-CFC7-70E836333D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EFF3DE4-D1E6-D7B9-2DE5-1DCF0A1B97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7517D-57CF-4230-93E4-5D0DD3939B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62012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0BDDB3-D16B-10BD-9906-4843E4F4AE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E72ACCC-DDAA-A3E5-A284-44E5521F6A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F006C-61A9-4A69-A58B-8480DE3A1940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E343747-7925-DD1B-8CF3-93293BF2FA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7F4F830-E876-1A88-2B49-35DEBF92BC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7517D-57CF-4230-93E4-5D0DD3939B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39062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E8EC7F9-610E-30EC-BB0B-CA3FFD80DA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F006C-61A9-4A69-A58B-8480DE3A1940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048E549-6066-BB51-022C-3C197E06F5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918B8C3-D146-CFAE-B62A-9498AE7BE3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7517D-57CF-4230-93E4-5D0DD3939B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9274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1C6029-88A0-C17D-EBA9-4C6D53F66D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DCF29C-5C4C-6FE8-E78A-D5917847DC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ABA0976-C0D5-B2DE-03F6-D58586745C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D07AB34-2E4F-7925-B5B6-2B190A6CF6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F006C-61A9-4A69-A58B-8480DE3A1940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30F3379-002C-F3AF-7B1F-3289B3500E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37310D7-0BFB-D258-4D78-3822C6E7E2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7517D-57CF-4230-93E4-5D0DD3939B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71776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32FAFE-2D32-1095-FA0D-672502E425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766CBF6-DB11-92FE-D650-103C76259E6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CB75405-189E-8ABE-7DBE-72536E3D9B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F451034-2985-D8D2-016A-E600CDAEB5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F006C-61A9-4A69-A58B-8480DE3A1940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4AC7A9E-F412-DAC7-795C-BF8551941B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6197046-B8F9-CFF8-D062-65A3CC17E8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7517D-57CF-4230-93E4-5D0DD3939B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09608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619E184-7F3B-13C2-4F91-BE41F858DB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49F936-A7B1-44CC-BEC2-8D52FD5B0C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ACD8CD-8B14-778F-0139-1C00C2E3B8C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48F006C-61A9-4A69-A58B-8480DE3A1940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45C45B-9C5D-CC9E-0ED9-29D061D4427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67C0BD-BF6B-1216-A6F9-C53000C41D7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AF7517D-57CF-4230-93E4-5D0DD3939B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89456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thevab.com/signin?utm_source=grab-and-go&amp;utm_medium=vab-insights&amp;utm_campaign=" TargetMode="External"/><Relationship Id="rId3" Type="http://schemas.openxmlformats.org/officeDocument/2006/relationships/image" Target="../media/image1.png"/><Relationship Id="rId7" Type="http://schemas.openxmlformats.org/officeDocument/2006/relationships/hyperlink" Target="https://thevab.com/insights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5" Type="http://schemas.openxmlformats.org/officeDocument/2006/relationships/hyperlink" Target="https://thevab.com/insight/lights-camera-commerce?utm_source=grab-and-go&amp;utm_medium=vab-insights&amp;utm_campaign=" TargetMode="External"/><Relationship Id="rId4" Type="http://schemas.openxmlformats.org/officeDocument/2006/relationships/image" Target="../media/image2.png"/><Relationship Id="rId9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837E23-0896-A97E-8217-96E5AED7BD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F4F56141-F257-2888-46D7-A785B936F496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-3659" y="1686000"/>
            <a:ext cx="12192000" cy="5172987"/>
          </a:xfrm>
          <a:prstGeom prst="rect">
            <a:avLst/>
          </a:prstGeom>
          <a:solidFill>
            <a:srgbClr val="E2E8F1"/>
          </a:solidFill>
          <a:ln>
            <a:solidFill>
              <a:srgbClr val="E2E8F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43F8D340-6132-4FA0-1774-68ED997DFF2C}"/>
              </a:ext>
            </a:extLst>
          </p:cNvPr>
          <p:cNvSpPr/>
          <p:nvPr/>
        </p:nvSpPr>
        <p:spPr>
          <a:xfrm>
            <a:off x="306211" y="1801446"/>
            <a:ext cx="5883302" cy="4091219"/>
          </a:xfrm>
          <a:prstGeom prst="ellipse">
            <a:avLst/>
          </a:prstGeom>
          <a:solidFill>
            <a:srgbClr val="4EBEA4"/>
          </a:solidFill>
          <a:ln w="38100">
            <a:solidFill>
              <a:srgbClr val="4EBEA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D71FBDAF-9B8B-0AA2-F6AA-9EC4320663BD}"/>
              </a:ext>
            </a:extLst>
          </p:cNvPr>
          <p:cNvSpPr/>
          <p:nvPr/>
        </p:nvSpPr>
        <p:spPr>
          <a:xfrm>
            <a:off x="847014" y="2196836"/>
            <a:ext cx="4801696" cy="3339075"/>
          </a:xfrm>
          <a:prstGeom prst="ellipse">
            <a:avLst/>
          </a:prstGeom>
          <a:solidFill>
            <a:srgbClr val="00BFF2"/>
          </a:solidFill>
          <a:ln w="38100">
            <a:solidFill>
              <a:srgbClr val="00BFF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2833537B-8C78-8F00-A203-974294F5E6E8}"/>
              </a:ext>
            </a:extLst>
          </p:cNvPr>
          <p:cNvSpPr/>
          <p:nvPr/>
        </p:nvSpPr>
        <p:spPr>
          <a:xfrm>
            <a:off x="1384026" y="2589455"/>
            <a:ext cx="3727672" cy="2592204"/>
          </a:xfrm>
          <a:prstGeom prst="ellipse">
            <a:avLst/>
          </a:prstGeom>
          <a:solidFill>
            <a:srgbClr val="1B1464"/>
          </a:solidFill>
          <a:ln w="38100">
            <a:solidFill>
              <a:srgbClr val="1B146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DB557393-9AC2-9416-5BC1-28CEF1D24459}"/>
              </a:ext>
            </a:extLst>
          </p:cNvPr>
          <p:cNvSpPr txBox="1"/>
          <p:nvPr/>
        </p:nvSpPr>
        <p:spPr>
          <a:xfrm>
            <a:off x="503713" y="5950944"/>
            <a:ext cx="1159056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Source: Screenvision &amp; </a:t>
            </a:r>
            <a:r>
              <a:rPr kumimoji="0" lang="en-US" sz="800" b="0" i="0" u="none" strike="noStrike" kern="1200" cap="none" spc="0" normalizeH="0" baseline="0" noProof="0" err="1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Maptitude</a:t>
            </a: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kumimoji="0" lang="en-US" sz="800" b="0" i="1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The Heart of Commerce</a:t>
            </a: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2026. Note: Grocery Stores include Kroger, Aldi, Publix &amp; Walmart. Home Improvement Stores include Home Depot &amp; Lowe’s. ‘Big Box’ Retail includes Walmart, Target &amp; Costco.</a:t>
            </a:r>
            <a:b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*NCM, </a:t>
            </a:r>
            <a:r>
              <a:rPr kumimoji="0" lang="en-US" sz="800" b="0" i="1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Custom Proximity Analysis</a:t>
            </a: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2026. 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DD528E1-7EDC-B550-7414-1249BC34E403}"/>
              </a:ext>
            </a:extLst>
          </p:cNvPr>
          <p:cNvSpPr/>
          <p:nvPr/>
        </p:nvSpPr>
        <p:spPr>
          <a:xfrm>
            <a:off x="182879" y="440921"/>
            <a:ext cx="10085074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Cinemas are typically located in the center of commerce destinations, very close to retail stores of all types</a:t>
            </a: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8B285D43-D1C4-20C9-6DED-A7DB8E779B7B}"/>
              </a:ext>
            </a:extLst>
          </p:cNvPr>
          <p:cNvSpPr/>
          <p:nvPr/>
        </p:nvSpPr>
        <p:spPr>
          <a:xfrm>
            <a:off x="283351" y="1330530"/>
            <a:ext cx="11411311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100,000+ businesses are within a 1-mile radius of cinemas across dining, retail and service categories*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1DB3EC58-33AA-4780-114D-17FDF79B55DB}"/>
              </a:ext>
            </a:extLst>
          </p:cNvPr>
          <p:cNvSpPr/>
          <p:nvPr/>
        </p:nvSpPr>
        <p:spPr>
          <a:xfrm>
            <a:off x="2201382" y="2905653"/>
            <a:ext cx="2092960" cy="2092960"/>
          </a:xfrm>
          <a:prstGeom prst="ellipse">
            <a:avLst/>
          </a:prstGeom>
          <a:solidFill>
            <a:schemeClr val="bg1"/>
          </a:solidFill>
          <a:ln w="38100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BC8D81E-84A2-1494-D8BE-580C7BC99952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626497" y="3330768"/>
            <a:ext cx="1242730" cy="1242730"/>
          </a:xfrm>
          <a:prstGeom prst="rect">
            <a:avLst/>
          </a:prstGeom>
        </p:spPr>
      </p:pic>
      <p:sp>
        <p:nvSpPr>
          <p:cNvPr id="29" name="Rectangle: Rounded Corners 28">
            <a:extLst>
              <a:ext uri="{FF2B5EF4-FFF2-40B4-BE49-F238E27FC236}">
                <a16:creationId xmlns:a16="http://schemas.microsoft.com/office/drawing/2014/main" id="{199933F9-3D55-4E08-A9C4-001BAC31DCD7}"/>
              </a:ext>
            </a:extLst>
          </p:cNvPr>
          <p:cNvSpPr/>
          <p:nvPr/>
        </p:nvSpPr>
        <p:spPr>
          <a:xfrm>
            <a:off x="6039656" y="1976361"/>
            <a:ext cx="5453097" cy="1101478"/>
          </a:xfrm>
          <a:prstGeom prst="roundRect">
            <a:avLst/>
          </a:prstGeom>
          <a:solidFill>
            <a:srgbClr val="1B146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B45969AB-FCD1-DA49-4D7E-F6CEF304BAB9}"/>
              </a:ext>
            </a:extLst>
          </p:cNvPr>
          <p:cNvCxnSpPr>
            <a:cxnSpLocks/>
            <a:stCxn id="12" idx="7"/>
            <a:endCxn id="29" idx="1"/>
          </p:cNvCxnSpPr>
          <p:nvPr/>
        </p:nvCxnSpPr>
        <p:spPr>
          <a:xfrm flipV="1">
            <a:off x="4565793" y="2527100"/>
            <a:ext cx="1473863" cy="441974"/>
          </a:xfrm>
          <a:prstGeom prst="line">
            <a:avLst/>
          </a:prstGeom>
          <a:ln w="28575">
            <a:solidFill>
              <a:srgbClr val="1B146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7D6AB50C-D95B-2E04-220C-4137415578AB}"/>
              </a:ext>
            </a:extLst>
          </p:cNvPr>
          <p:cNvCxnSpPr>
            <a:cxnSpLocks/>
            <a:stCxn id="27" idx="6"/>
          </p:cNvCxnSpPr>
          <p:nvPr/>
        </p:nvCxnSpPr>
        <p:spPr>
          <a:xfrm>
            <a:off x="5648710" y="3866374"/>
            <a:ext cx="1215640" cy="55251"/>
          </a:xfrm>
          <a:prstGeom prst="line">
            <a:avLst/>
          </a:prstGeom>
          <a:ln w="28575">
            <a:solidFill>
              <a:srgbClr val="00BFF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FE395724-AFF2-9F4C-36A6-A36A0EF71CE5}"/>
              </a:ext>
            </a:extLst>
          </p:cNvPr>
          <p:cNvCxnSpPr>
            <a:cxnSpLocks/>
          </p:cNvCxnSpPr>
          <p:nvPr/>
        </p:nvCxnSpPr>
        <p:spPr>
          <a:xfrm>
            <a:off x="5704403" y="4835352"/>
            <a:ext cx="794980" cy="549743"/>
          </a:xfrm>
          <a:prstGeom prst="line">
            <a:avLst/>
          </a:prstGeom>
          <a:ln w="28575">
            <a:solidFill>
              <a:srgbClr val="4EBEA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>
            <a:extLst>
              <a:ext uri="{FF2B5EF4-FFF2-40B4-BE49-F238E27FC236}">
                <a16:creationId xmlns:a16="http://schemas.microsoft.com/office/drawing/2014/main" id="{9B1024B9-69C9-CE98-B7DB-530D2F56BC6B}"/>
              </a:ext>
            </a:extLst>
          </p:cNvPr>
          <p:cNvSpPr txBox="1"/>
          <p:nvPr/>
        </p:nvSpPr>
        <p:spPr>
          <a:xfrm>
            <a:off x="6076803" y="1992285"/>
            <a:ext cx="5415950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700" b="1" i="0" u="sng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% of Cinemas that are within 1 mile of: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A58E913-6117-E1D6-7447-200BE2BC2FB8}"/>
              </a:ext>
            </a:extLst>
          </p:cNvPr>
          <p:cNvSpPr txBox="1"/>
          <p:nvPr/>
        </p:nvSpPr>
        <p:spPr>
          <a:xfrm>
            <a:off x="2762349" y="2560558"/>
            <a:ext cx="9710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 mile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8A36896-CC69-7B7E-2AA9-C4907987418D}"/>
              </a:ext>
            </a:extLst>
          </p:cNvPr>
          <p:cNvSpPr txBox="1"/>
          <p:nvPr/>
        </p:nvSpPr>
        <p:spPr>
          <a:xfrm>
            <a:off x="2762349" y="2173955"/>
            <a:ext cx="9710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5 miles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6294FF1-3630-0400-6D67-41394AD8ABB3}"/>
              </a:ext>
            </a:extLst>
          </p:cNvPr>
          <p:cNvSpPr txBox="1"/>
          <p:nvPr/>
        </p:nvSpPr>
        <p:spPr>
          <a:xfrm>
            <a:off x="2762349" y="1781337"/>
            <a:ext cx="9710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10 miles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1E6FE18-C569-4233-7E5A-8B4E01FE49BB}"/>
              </a:ext>
            </a:extLst>
          </p:cNvPr>
          <p:cNvSpPr txBox="1"/>
          <p:nvPr/>
        </p:nvSpPr>
        <p:spPr>
          <a:xfrm>
            <a:off x="6034790" y="2339486"/>
            <a:ext cx="3014423" cy="6924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3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Convenience Stores: 77%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3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Shopping Malls: 55%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3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Home Improvement Stores: 30%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B0E361D7-57E0-CA46-B219-29574FDFBABC}"/>
              </a:ext>
            </a:extLst>
          </p:cNvPr>
          <p:cNvSpPr txBox="1"/>
          <p:nvPr/>
        </p:nvSpPr>
        <p:spPr>
          <a:xfrm>
            <a:off x="9107088" y="2339486"/>
            <a:ext cx="2385665" cy="6924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3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Clothing Stores: 75%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3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Grocery Stores: 40%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3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‘Big Box’ Retail: 30%</a:t>
            </a:r>
          </a:p>
        </p:txBody>
      </p:sp>
      <p:sp>
        <p:nvSpPr>
          <p:cNvPr id="38" name="Rectangle: Rounded Corners 37">
            <a:extLst>
              <a:ext uri="{FF2B5EF4-FFF2-40B4-BE49-F238E27FC236}">
                <a16:creationId xmlns:a16="http://schemas.microsoft.com/office/drawing/2014/main" id="{C90050E5-91F8-BFEF-C459-6E6B30C765AF}"/>
              </a:ext>
            </a:extLst>
          </p:cNvPr>
          <p:cNvSpPr/>
          <p:nvPr/>
        </p:nvSpPr>
        <p:spPr>
          <a:xfrm>
            <a:off x="6600954" y="3324725"/>
            <a:ext cx="5453097" cy="1101478"/>
          </a:xfrm>
          <a:prstGeom prst="roundRect">
            <a:avLst/>
          </a:prstGeom>
          <a:solidFill>
            <a:srgbClr val="00BFF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33E30A09-FFE0-803F-1685-3DCB4AAE7AB8}"/>
              </a:ext>
            </a:extLst>
          </p:cNvPr>
          <p:cNvSpPr txBox="1"/>
          <p:nvPr/>
        </p:nvSpPr>
        <p:spPr>
          <a:xfrm>
            <a:off x="6638101" y="3340649"/>
            <a:ext cx="5415950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700" b="1" i="0" u="sng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% of Cinemas that are within 5 miles of: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DC6CD666-B9B6-62F7-9EC1-EA978D9D5BFE}"/>
              </a:ext>
            </a:extLst>
          </p:cNvPr>
          <p:cNvSpPr txBox="1"/>
          <p:nvPr/>
        </p:nvSpPr>
        <p:spPr>
          <a:xfrm>
            <a:off x="6584137" y="3687850"/>
            <a:ext cx="3087796" cy="6924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3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Convenience Stores: 97%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3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Grocery Stores: 80%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3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Home Improvement Stores: 73%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9472D86E-1DE9-1D4D-06EE-F3513CB06EF4}"/>
              </a:ext>
            </a:extLst>
          </p:cNvPr>
          <p:cNvSpPr txBox="1"/>
          <p:nvPr/>
        </p:nvSpPr>
        <p:spPr>
          <a:xfrm>
            <a:off x="9709080" y="3687850"/>
            <a:ext cx="2339871" cy="6924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3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Clothing Stores: 85%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3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Shopping Malls: 76%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3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‘Big Box’ Retail: 65%</a:t>
            </a:r>
          </a:p>
        </p:txBody>
      </p:sp>
      <p:sp>
        <p:nvSpPr>
          <p:cNvPr id="46" name="Rectangle: Rounded Corners 45">
            <a:extLst>
              <a:ext uri="{FF2B5EF4-FFF2-40B4-BE49-F238E27FC236}">
                <a16:creationId xmlns:a16="http://schemas.microsoft.com/office/drawing/2014/main" id="{EE76BF12-E326-045E-6B97-3DE1553CB9C0}"/>
              </a:ext>
            </a:extLst>
          </p:cNvPr>
          <p:cNvSpPr/>
          <p:nvPr/>
        </p:nvSpPr>
        <p:spPr>
          <a:xfrm>
            <a:off x="6355303" y="4734664"/>
            <a:ext cx="5453097" cy="1101478"/>
          </a:xfrm>
          <a:prstGeom prst="roundRect">
            <a:avLst/>
          </a:prstGeom>
          <a:solidFill>
            <a:srgbClr val="4EBEA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F1261669-BE17-106F-342D-17C35406C97A}"/>
              </a:ext>
            </a:extLst>
          </p:cNvPr>
          <p:cNvSpPr txBox="1"/>
          <p:nvPr/>
        </p:nvSpPr>
        <p:spPr>
          <a:xfrm>
            <a:off x="6392450" y="4750588"/>
            <a:ext cx="5415950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700" b="1" i="0" u="sng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% of Cinemas that are within 10 miles of: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62C53F68-EB7E-360E-0180-CBBBAB5DDE5F}"/>
              </a:ext>
            </a:extLst>
          </p:cNvPr>
          <p:cNvSpPr txBox="1"/>
          <p:nvPr/>
        </p:nvSpPr>
        <p:spPr>
          <a:xfrm>
            <a:off x="6338486" y="5097789"/>
            <a:ext cx="3075654" cy="6924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3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Convenience Stores: 99%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3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Grocery Stores: 86%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3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Home Improvement Stores: 80%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BC0F166C-46CC-D85A-7CD8-5F7093C2B4D9}"/>
              </a:ext>
            </a:extLst>
          </p:cNvPr>
          <p:cNvSpPr txBox="1"/>
          <p:nvPr/>
        </p:nvSpPr>
        <p:spPr>
          <a:xfrm>
            <a:off x="9417799" y="5097789"/>
            <a:ext cx="2378650" cy="6924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3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Clothing Stores: 90%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3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Shopping Malls: 80%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3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‘Big Box’ Retail: 70%</a:t>
            </a:r>
          </a:p>
        </p:txBody>
      </p:sp>
      <p:sp>
        <p:nvSpPr>
          <p:cNvPr id="13" name="TextBox 12">
            <a:hlinkClick r:id="rId5"/>
            <a:extLst>
              <a:ext uri="{FF2B5EF4-FFF2-40B4-BE49-F238E27FC236}">
                <a16:creationId xmlns:a16="http://schemas.microsoft.com/office/drawing/2014/main" id="{9DB2271A-9479-A5B3-5B36-73B37C533F2E}"/>
              </a:ext>
            </a:extLst>
          </p:cNvPr>
          <p:cNvSpPr txBox="1">
            <a:spLocks/>
          </p:cNvSpPr>
          <p:nvPr/>
        </p:nvSpPr>
        <p:spPr>
          <a:xfrm>
            <a:off x="-3" y="6274794"/>
            <a:ext cx="12202272" cy="261610"/>
          </a:xfrm>
          <a:prstGeom prst="rect">
            <a:avLst/>
          </a:prstGeom>
          <a:solidFill>
            <a:srgbClr val="ED3C8D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1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Click here to download the full report, </a:t>
            </a:r>
            <a:r>
              <a:rPr kumimoji="0" lang="en-US" sz="1100" b="1" i="1" u="none" strike="noStrike" kern="120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‘</a:t>
            </a:r>
            <a:r>
              <a:rPr kumimoji="0" lang="en-US" sz="1100" b="1" i="1" u="sng" strike="noStrike" kern="120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Lights, Camera, Commerce: How Cinema Drives Consumers to Action</a:t>
            </a:r>
            <a:r>
              <a:rPr kumimoji="0" lang="en-US" sz="1100" b="1" i="1" u="none" strike="noStrike" kern="120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’ </a:t>
            </a:r>
            <a:r>
              <a:rPr kumimoji="0" lang="en-US" sz="1100" b="1" i="1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to learn more</a:t>
            </a: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133E03BF-004F-7B5C-734F-5319C4675C94}"/>
              </a:ext>
            </a:extLst>
          </p:cNvPr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3416F559-3B65-1889-5DB5-0AB601862F93}"/>
              </a:ext>
            </a:extLst>
          </p:cNvPr>
          <p:cNvSpPr/>
          <p:nvPr/>
        </p:nvSpPr>
        <p:spPr>
          <a:xfrm>
            <a:off x="483207" y="6533170"/>
            <a:ext cx="116872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sng" strike="noStrike" kern="1200" cap="none" spc="15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theVAB.com/insights</a:t>
            </a:r>
            <a:endParaRPr kumimoji="0" lang="en-US" sz="1800" b="1" i="0" u="sng" strike="noStrike" kern="1200" cap="none" spc="150" normalizeH="0" baseline="0" noProof="0">
              <a:ln>
                <a:noFill/>
              </a:ln>
              <a:solidFill>
                <a:srgbClr val="00BFF2"/>
              </a:solidFill>
              <a:effectLst/>
              <a:uLnTx/>
              <a:uFillTx/>
              <a:latin typeface="Arial" panose="020B0604020202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3AE14627-B755-E6CF-84B2-395840D5F6C2}"/>
              </a:ext>
            </a:extLst>
          </p:cNvPr>
          <p:cNvSpPr/>
          <p:nvPr/>
        </p:nvSpPr>
        <p:spPr>
          <a:xfrm>
            <a:off x="10267952" y="0"/>
            <a:ext cx="1924048" cy="1671565"/>
          </a:xfrm>
          <a:prstGeom prst="rect">
            <a:avLst/>
          </a:prstGeom>
          <a:noFill/>
          <a:ln w="28575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6554B007-4C4C-16AF-61E1-BC13FEB745A3}"/>
              </a:ext>
            </a:extLst>
          </p:cNvPr>
          <p:cNvSpPr txBox="1"/>
          <p:nvPr/>
        </p:nvSpPr>
        <p:spPr>
          <a:xfrm>
            <a:off x="10233660" y="26057"/>
            <a:ext cx="1996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Scan or click to access more cinema insights</a:t>
            </a:r>
          </a:p>
        </p:txBody>
      </p:sp>
      <p:pic>
        <p:nvPicPr>
          <p:cNvPr id="23" name="Picture 2">
            <a:hlinkClick r:id="rId8"/>
            <a:extLst>
              <a:ext uri="{FF2B5EF4-FFF2-40B4-BE49-F238E27FC236}">
                <a16:creationId xmlns:a16="http://schemas.microsoft.com/office/drawing/2014/main" id="{547F9C07-3107-3D67-B6CD-D5FAD1EF33B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9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627" t="8925" r="8225" b="7734"/>
          <a:stretch/>
        </p:blipFill>
        <p:spPr bwMode="auto">
          <a:xfrm>
            <a:off x="10676741" y="521763"/>
            <a:ext cx="1106470" cy="1109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" name="Rectangle 23">
            <a:extLst>
              <a:ext uri="{FF2B5EF4-FFF2-40B4-BE49-F238E27FC236}">
                <a16:creationId xmlns:a16="http://schemas.microsoft.com/office/drawing/2014/main" id="{65ACF9EE-1842-E117-C80F-0EE74F036715}"/>
              </a:ext>
            </a:extLst>
          </p:cNvPr>
          <p:cNvSpPr/>
          <p:nvPr/>
        </p:nvSpPr>
        <p:spPr>
          <a:xfrm>
            <a:off x="1" y="0"/>
            <a:ext cx="2887578" cy="287228"/>
          </a:xfrm>
          <a:prstGeom prst="rect">
            <a:avLst/>
          </a:prstGeom>
          <a:solidFill>
            <a:srgbClr val="1B1464"/>
          </a:solidFill>
          <a:ln>
            <a:solidFill>
              <a:srgbClr val="1B146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Cinemas’ Proximity to Retail Locations</a:t>
            </a:r>
          </a:p>
        </p:txBody>
      </p:sp>
    </p:spTree>
    <p:extLst>
      <p:ext uri="{BB962C8B-B14F-4D97-AF65-F5344CB8AC3E}">
        <p14:creationId xmlns:p14="http://schemas.microsoft.com/office/powerpoint/2010/main" val="7209170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4291D3CFFFB3468A8BEBC160241642" ma:contentTypeVersion="19" ma:contentTypeDescription="Create a new document." ma:contentTypeScope="" ma:versionID="ca9a50b37f8fd7aa2bb61aaf8ef7694c">
  <xsd:schema xmlns:xsd="http://www.w3.org/2001/XMLSchema" xmlns:xs="http://www.w3.org/2001/XMLSchema" xmlns:p="http://schemas.microsoft.com/office/2006/metadata/properties" xmlns:ns2="97cdb7a3-d8d8-4d5a-8559-ae518cf29f49" xmlns:ns3="8ffbcc2d-a520-42b9-8ca7-e090664160a6" targetNamespace="http://schemas.microsoft.com/office/2006/metadata/properties" ma:root="true" ma:fieldsID="157455a0c779238415b359be0495f7ed" ns2:_="" ns3:_="">
    <xsd:import namespace="97cdb7a3-d8d8-4d5a-8559-ae518cf29f49"/>
    <xsd:import namespace="8ffbcc2d-a520-42b9-8ca7-e090664160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cdb7a3-d8d8-4d5a-8559-ae518cf29f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c637ead-fd64-45b4-abde-ec2d09ec10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fbcc2d-a520-42b9-8ca7-e090664160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92ae5e6-0bf7-4809-94d2-b453c12df252}" ma:internalName="TaxCatchAll" ma:showField="CatchAllData" ma:web="8ffbcc2d-a520-42b9-8ca7-e090664160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ffbcc2d-a520-42b9-8ca7-e090664160a6" xsi:nil="true"/>
    <lcf76f155ced4ddcb4097134ff3c332f xmlns="97cdb7a3-d8d8-4d5a-8559-ae518cf29f4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A7FBC44D-014B-4DF8-87B4-D8B352F911D8}"/>
</file>

<file path=customXml/itemProps2.xml><?xml version="1.0" encoding="utf-8"?>
<ds:datastoreItem xmlns:ds="http://schemas.openxmlformats.org/officeDocument/2006/customXml" ds:itemID="{07FCEF1E-42B3-456A-8D6E-792C1D1937A0}"/>
</file>

<file path=customXml/itemProps3.xml><?xml version="1.0" encoding="utf-8"?>
<ds:datastoreItem xmlns:ds="http://schemas.openxmlformats.org/officeDocument/2006/customXml" ds:itemID="{BDA6682E-61E0-4507-8438-FAF3F16E239A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277</Words>
  <Application>Microsoft Office PowerPoint</Application>
  <PresentationFormat>Widescreen</PresentationFormat>
  <Paragraphs>32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Dylan Breger</dc:creator>
  <cp:lastModifiedBy>Dylan Breger</cp:lastModifiedBy>
  <cp:revision>1</cp:revision>
  <dcterms:created xsi:type="dcterms:W3CDTF">2026-05-19T17:10:32Z</dcterms:created>
  <dcterms:modified xsi:type="dcterms:W3CDTF">2026-05-19T17:10:42Z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0x010100C24291D3CFFFB3468A8BEBC160241642</vt:lpwstr>
  </property>
</Properties>
</file>