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4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5-19T16:49:18.915" v="0"/>
      <pc:docMkLst>
        <pc:docMk/>
      </pc:docMkLst>
      <pc:sldChg chg="add">
        <pc:chgData name="Dylan Breger" userId="9b3da09f-10fe-42ec-9aa5-9fa2a3e9cc20" providerId="ADAL" clId="{F98534C6-B0C5-430B-9C0B-35D9871B4C23}" dt="2026-05-19T16:49:18.915" v="0"/>
        <pc:sldMkLst>
          <pc:docMk/>
          <pc:sldMk cId="3727225507" sldId="21474744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63630-F69F-DF6C-F435-01BDE107B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C9BB63-07F5-C7AC-BBBF-633D7A091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65728-72F1-4F4B-D9F6-FE49E9DF5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3A2C6-2F43-78C2-6633-20D8C4F32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E50F8-5318-FEF1-8261-D144C4617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4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81EB-9CB8-968B-9D61-1C05B3F0E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EB8529-AAEA-DE7A-28A2-B0FA33533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EBA15-4A57-FB1A-A4CF-1874A8CBF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2142D-2819-230D-9E49-39152545B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F13F7-EF20-0F7A-C1D4-3639631BA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77D412-B349-D2E6-3129-1B804732BA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458086-D2AC-768B-A5CE-1CFF5FD6F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0A823-C231-56F4-2706-145727DE0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AC7DA-3238-3835-A3F9-B62D37544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F9F3E-FB0A-BF9E-F5B6-124B974D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10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C291E-3AE1-AA7A-CE15-12E1C9FB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1B9EC-628F-AC0A-1A8B-387442CBC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16D51-6E38-E4CF-1F74-81740DD1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FB4F3-852B-61FF-142D-2552629D1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E82CD-04E8-AAE8-1ABE-90D20C395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7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ED6FB-E604-2FB1-5515-91A06BEC5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FA445-0D17-9DBA-B5DD-A383939AB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1E7EF-24ED-4241-86FE-603852FA2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67F00-F6F7-1D04-0FBF-D2A7686FC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7D7F7-7441-43AF-6475-6EC0D8FD5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8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60EE8-C912-37FB-34CD-964184665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F03CC-6280-EDE0-E7D8-432FAFACCE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3CA792-5EFB-0FD7-7A0E-E17147B74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A1478-688E-E957-2AEC-C0EFD4809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56075-37B2-01E8-8DDA-AA958B940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CFA43-A867-DBA2-19C6-2C7F1244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0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FC5C0-2061-FEAF-3C72-FFCCFEC10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4F72F-3E69-483D-66F9-252FF2461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B6681B-B7BB-D515-A18F-85E9B00BE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82D959-6DC3-F0CB-0D5A-0BDD57A63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2CDED7-F741-5633-202F-8200DA650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5322EC-73FD-6CFD-1323-28709C485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82D131-68F1-FAE6-4004-DCEAC0558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7B0E8A-BB5C-65DF-B138-82A60A198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8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64958-4F21-6D9D-DE89-846D3B5BD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CAC128-DA28-193F-6034-CC7C199D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114E06-DCE7-DF6E-31E6-6C603842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8E58D1-FA37-F37C-8A17-64730DC8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24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0881BD-D19C-14D2-082E-1A5F7B546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7E5161-9956-F49D-7C00-2B4CF7D60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83159-5EF8-B4E3-D1AF-1991A0A1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8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53FA0-C3FD-364C-7350-980B1B49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09039-0DC8-C911-7988-C5B2DA64C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7357B-8278-E4E1-AEBB-C10764B9D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6E533-7E4D-F297-E72C-31F7A69F3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CECE0-C77F-F39C-892C-710BB9CA0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1B7EB-A0B0-640B-C480-96DB7C21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9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90B68-CEB8-865B-791A-D1973A1D9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A3B871-7518-3ED6-0F8E-EEFD798F69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A2297F-74E6-617C-D524-9264C9DEE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B46D9-BD47-BB8B-90F4-64D48E3CB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D6EBC-A3F1-1BBA-69C1-C26DA8580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CD810-9143-647D-966D-D2A631814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6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F63FAB-A341-FEF9-49C4-AB5EE417A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F8F65F-0093-CBB7-3598-3AA92584C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13AF5-4EF1-81E5-6B3E-B44B0A8205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F67344-2AD8-4FA8-BB27-AEF66499BD8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990F9-71C6-1EFA-2E0E-8F619657B5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1BF06-F87D-152F-D431-66FEB3482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9A4B1F-B251-4BFB-96E2-44B931CF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2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E1724-75F3-32EE-0F4A-C5EF7937F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3BFFDEC-985D-F39F-CBCE-F3CFC0DAA8BC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DF55DC42-37BC-9B11-D3FB-5059AFAEE59C}"/>
              </a:ext>
            </a:extLst>
          </p:cNvPr>
          <p:cNvSpPr/>
          <p:nvPr/>
        </p:nvSpPr>
        <p:spPr>
          <a:xfrm>
            <a:off x="383402" y="2184946"/>
            <a:ext cx="2500269" cy="3972014"/>
          </a:xfrm>
          <a:prstGeom prst="roundRect">
            <a:avLst>
              <a:gd name="adj" fmla="val 14534"/>
            </a:avLst>
          </a:prstGeom>
          <a:solidFill>
            <a:schemeClr val="bg1"/>
          </a:solidFill>
          <a:ln w="19050">
            <a:solidFill>
              <a:srgbClr val="00BFF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5DD0C6EF-FCCC-531B-E9F5-FDB0C6440F23}"/>
              </a:ext>
            </a:extLst>
          </p:cNvPr>
          <p:cNvSpPr/>
          <p:nvPr/>
        </p:nvSpPr>
        <p:spPr>
          <a:xfrm>
            <a:off x="3289263" y="2199073"/>
            <a:ext cx="2500269" cy="3972014"/>
          </a:xfrm>
          <a:prstGeom prst="roundRect">
            <a:avLst>
              <a:gd name="adj" fmla="val 14534"/>
            </a:avLst>
          </a:prstGeom>
          <a:solidFill>
            <a:schemeClr val="bg1"/>
          </a:solidFill>
          <a:ln w="19050">
            <a:solidFill>
              <a:srgbClr val="00BFF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7841656-8E15-EB3B-0E0B-322CF29F413F}"/>
              </a:ext>
            </a:extLst>
          </p:cNvPr>
          <p:cNvSpPr/>
          <p:nvPr/>
        </p:nvSpPr>
        <p:spPr>
          <a:xfrm>
            <a:off x="6287700" y="2199073"/>
            <a:ext cx="2500269" cy="3972014"/>
          </a:xfrm>
          <a:prstGeom prst="roundRect">
            <a:avLst>
              <a:gd name="adj" fmla="val 14534"/>
            </a:avLst>
          </a:prstGeom>
          <a:solidFill>
            <a:schemeClr val="bg1"/>
          </a:solidFill>
          <a:ln w="19050">
            <a:solidFill>
              <a:srgbClr val="00BFF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A8077F8-4E19-23EC-FEA3-65D317CEEDA8}"/>
              </a:ext>
            </a:extLst>
          </p:cNvPr>
          <p:cNvSpPr/>
          <p:nvPr/>
        </p:nvSpPr>
        <p:spPr>
          <a:xfrm>
            <a:off x="9260191" y="2213200"/>
            <a:ext cx="2500269" cy="3972014"/>
          </a:xfrm>
          <a:prstGeom prst="roundRect">
            <a:avLst>
              <a:gd name="adj" fmla="val 14534"/>
            </a:avLst>
          </a:prstGeom>
          <a:solidFill>
            <a:schemeClr val="bg1"/>
          </a:solidFill>
          <a:ln w="19050">
            <a:solidFill>
              <a:srgbClr val="00BFF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404459F-B0D0-D0EF-942E-290BB81452F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DCB0F0C-BE27-22BA-E4F4-714E3F4DD6F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507E63-FEBE-C700-8A0C-0D1B37899537}"/>
              </a:ext>
            </a:extLst>
          </p:cNvPr>
          <p:cNvSpPr txBox="1"/>
          <p:nvPr/>
        </p:nvSpPr>
        <p:spPr>
          <a:xfrm>
            <a:off x="-10270" y="1775282"/>
            <a:ext cx="1220226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Top Actions After Seeing a TV Ad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3E1C6A-3B9F-B547-C383-2D44FA7388A1}"/>
              </a:ext>
            </a:extLst>
          </p:cNvPr>
          <p:cNvSpPr/>
          <p:nvPr/>
        </p:nvSpPr>
        <p:spPr>
          <a:xfrm>
            <a:off x="-10270" y="0"/>
            <a:ext cx="2629645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TV Ads Drive Full-Funnel Outcomes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2FB061-F2F6-3541-34C2-0ED8CB6B2600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TV is the commerce engine of the modern purchase funnel, with consumers taking action from discovery through conversion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1BE77E-E8D9-69E5-40ED-8CDC2DEE1364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E716CE-31BB-DF7B-C9C2-D3B4DE80F11D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outcomes 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07DD2BCB-6C81-D6DB-B39B-41E25FFB98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B264867-9666-AF32-EE5F-30677BF09B78}"/>
              </a:ext>
            </a:extLst>
          </p:cNvPr>
          <p:cNvSpPr txBox="1"/>
          <p:nvPr/>
        </p:nvSpPr>
        <p:spPr>
          <a:xfrm>
            <a:off x="483207" y="6324208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tvScientific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2026 Consumer Trends Report: How TV Shapes Modern Behavior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April 2026.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D085F0-28DD-FCFB-B774-40FFA6AD65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949" y="2458528"/>
            <a:ext cx="1718107" cy="171810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86AD2E2-3EE5-982B-A2E1-F04074A13F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724" y="2458528"/>
            <a:ext cx="1718107" cy="171810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C79CAFB-E286-7AE0-E76D-C4638780D3B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499" y="2458528"/>
            <a:ext cx="1718107" cy="171810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BFE1913-D5B4-298D-8337-C2ED70EA096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1274" y="2458528"/>
            <a:ext cx="1718107" cy="1718107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B56A3FF-6599-FA85-EAE5-F331E8B769E5}"/>
              </a:ext>
            </a:extLst>
          </p:cNvPr>
          <p:cNvSpPr txBox="1"/>
          <p:nvPr/>
        </p:nvSpPr>
        <p:spPr>
          <a:xfrm>
            <a:off x="597577" y="4247007"/>
            <a:ext cx="1946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65%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713CAC7-AFD8-574D-92BA-85DF5EF4D1BA}"/>
              </a:ext>
            </a:extLst>
          </p:cNvPr>
          <p:cNvSpPr txBox="1"/>
          <p:nvPr/>
        </p:nvSpPr>
        <p:spPr>
          <a:xfrm>
            <a:off x="3577352" y="4247007"/>
            <a:ext cx="1946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60%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24A4AD-5BE5-FA50-D61C-2B3B73FCBBA9}"/>
              </a:ext>
            </a:extLst>
          </p:cNvPr>
          <p:cNvSpPr txBox="1"/>
          <p:nvPr/>
        </p:nvSpPr>
        <p:spPr>
          <a:xfrm>
            <a:off x="6557127" y="4247007"/>
            <a:ext cx="1946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47%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55FEF5-A5F3-B56D-7CDC-02B8C82790FD}"/>
              </a:ext>
            </a:extLst>
          </p:cNvPr>
          <p:cNvSpPr txBox="1"/>
          <p:nvPr/>
        </p:nvSpPr>
        <p:spPr>
          <a:xfrm>
            <a:off x="9536902" y="4247007"/>
            <a:ext cx="1946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42%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E388B2-B127-D4A7-BC50-E8497BB54351}"/>
              </a:ext>
            </a:extLst>
          </p:cNvPr>
          <p:cNvSpPr txBox="1"/>
          <p:nvPr/>
        </p:nvSpPr>
        <p:spPr>
          <a:xfrm>
            <a:off x="383402" y="5170337"/>
            <a:ext cx="2510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consumers have </a:t>
            </a: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made a purchase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822515B-E886-DF6D-5B08-16B3FBCB661D}"/>
              </a:ext>
            </a:extLst>
          </p:cNvPr>
          <p:cNvSpPr txBox="1"/>
          <p:nvPr/>
        </p:nvSpPr>
        <p:spPr>
          <a:xfrm>
            <a:off x="3295506" y="5170337"/>
            <a:ext cx="25105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consumers have </a:t>
            </a: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searched for</a:t>
            </a:r>
            <a:b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brand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453CF32-0362-F2EA-AF57-3B4ED155AEFF}"/>
              </a:ext>
            </a:extLst>
          </p:cNvPr>
          <p:cNvSpPr txBox="1"/>
          <p:nvPr/>
        </p:nvSpPr>
        <p:spPr>
          <a:xfrm>
            <a:off x="6269592" y="5170337"/>
            <a:ext cx="2510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consumers have </a:t>
            </a: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visited the website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5D3D51D-7F06-7183-1DDB-AB06BA240EDB}"/>
              </a:ext>
            </a:extLst>
          </p:cNvPr>
          <p:cNvSpPr txBox="1"/>
          <p:nvPr/>
        </p:nvSpPr>
        <p:spPr>
          <a:xfrm>
            <a:off x="9260190" y="5170337"/>
            <a:ext cx="2510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consumers have </a:t>
            </a: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looked up reviews</a:t>
            </a:r>
          </a:p>
        </p:txBody>
      </p:sp>
    </p:spTree>
    <p:extLst>
      <p:ext uri="{BB962C8B-B14F-4D97-AF65-F5344CB8AC3E}">
        <p14:creationId xmlns:p14="http://schemas.microsoft.com/office/powerpoint/2010/main" val="372722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90FA83-058B-4D10-957E-7D2FD327AD3E}"/>
</file>

<file path=customXml/itemProps2.xml><?xml version="1.0" encoding="utf-8"?>
<ds:datastoreItem xmlns:ds="http://schemas.openxmlformats.org/officeDocument/2006/customXml" ds:itemID="{9448E84A-7C28-4BA2-AE52-4D4077EA24F5}"/>
</file>

<file path=customXml/itemProps3.xml><?xml version="1.0" encoding="utf-8"?>
<ds:datastoreItem xmlns:ds="http://schemas.openxmlformats.org/officeDocument/2006/customXml" ds:itemID="{ADDCF981-7A28-4BB2-92D6-E4D38C5B2E2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2026-05-19T16:49:06Z</dcterms:created>
  <dcterms:modified xsi:type="dcterms:W3CDTF">2026-05-19T16:49:28Z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