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32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5-19T16:50:44.590" v="0"/>
      <pc:docMkLst>
        <pc:docMk/>
      </pc:docMkLst>
      <pc:sldChg chg="add">
        <pc:chgData name="Dylan Breger" userId="9b3da09f-10fe-42ec-9aa5-9fa2a3e9cc20" providerId="ADAL" clId="{F98534C6-B0C5-430B-9C0B-35D9871B4C23}" dt="2026-05-19T16:50:44.590" v="0"/>
        <pc:sldMkLst>
          <pc:docMk/>
          <pc:sldMk cId="3622927501" sldId="214747325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D561B-A9F1-4659-9ADB-60E13AAF055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87FBA-5C43-4220-8D61-11B3B2CDF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3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DDD57-4438-D406-6175-D2A18210E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73A8B4-8FBC-A806-6EE6-DDB74D08DD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1869A8-1760-66F1-4603-2D8FCD71BF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BBAB26-CBC1-8A70-C193-6654C288D9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500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F0965-79E4-0611-FC7A-4BD7CF1E7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4513D1-D746-850E-870E-51026DDF73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206B8-DA25-8244-C7A2-FE13EC344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C486E-2207-18E2-895D-4A4011A17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2E52E-FA91-E4C8-431C-0A4519E2F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1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7A929-2F24-2848-E3D2-C7A7F1CC6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78D996-DA51-C466-7BE5-3F42F2B96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E1465-7FE1-33EF-8BB3-F2032E282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8219A-1152-B23A-9DFD-B3F046A03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524D7-FCFF-8C8E-6D6A-1E27D832D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8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E1EC31-26E0-E33E-FD3C-4CA48FB222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85427C-087A-3F23-4994-3BB43F454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C8999-0121-9EF5-2E45-60D32E09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96BAB-2B43-7D3C-F73C-1A4D1EF6C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DCFCA-DCFB-A363-D8CB-B7C4F9F6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9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2C14-6740-4323-5829-B42150DDB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27D40-1B2B-1312-C030-75D7BD487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1447F-6D14-A462-A88A-C7ECC12D0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F60BB-7830-6DC5-E00A-5BE96280E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58E24-9FFF-03DE-CA75-5116CD4CC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2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C2C55-E099-3CD9-7F60-E30FDC461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CD5653-F9E3-BBFD-C3BE-A7B59120A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FB3E1-8D7B-0064-B27F-AA3F5AF9B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6084C-501F-6DFE-216B-701F3E3E4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8FDD9-112D-68F7-47EC-19DD53F8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1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E4791-B104-4855-DBA9-D4C2CB8BD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B0734-E1FD-7ECB-ED63-75DBA9568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99981-919C-3041-2882-82E63233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38C5B-05DC-AAE1-2B1B-F8BB52C7B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703DA-EBC4-5296-0743-8C335EEBF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4081C-B8DE-4CDD-89BE-40A157D8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5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D5AC6-1C99-516F-8194-07F94E153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ECAB4-DA7C-B979-F12E-ABC728F16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9E642-3BA4-B1F3-3ABD-670718FB6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3D3-F1EC-67DC-95CA-5714E83260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62BA7A-B3F9-F64E-01C1-C6A3732F6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BC3864-76E1-1D64-24FE-DA50452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87C877-658A-0107-B1E0-66C7543F3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93836D-18AE-ABE7-A3E0-CCCCE2C1C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52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BF4D5-F9C9-6582-8E97-1E7364E44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AA1E3B-C1EB-80A3-8131-DD61F65E5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64EF01-9A26-39F4-E2F3-C158142B9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CA1EE-1F3A-9DDF-7391-C05BA6C29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20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F16F7B-B73E-C6AA-EDF3-BB57C541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D733DC-3C58-F4EC-52CB-2344F4A62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8F654-A56D-793F-2391-C625A123D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6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F25BA-7121-FD40-2EA5-16E8B5109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157B6-00A8-A24C-A783-F4A2F7C17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A1953-E9D3-BAEB-8979-0C932005F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97119-9FE7-52D1-79E7-B8B621DEA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B02251-D955-A48F-B5EA-AFB855200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51D99-FFAE-CD08-267B-C598419FA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1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09AE6-6F1D-3346-B8D9-DE81D65AD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1B4DD-C8E4-D41C-91C5-79399D7409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C99156-D5D3-F586-D774-18D640390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35DF99-E178-0DEF-93FE-0FE13003A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48D66B-34F2-0CD5-4112-56A54BBC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9F466D-BA29-1D30-1363-DF61A7078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3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62EB4-7CCA-C564-F2C5-493192625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4CB1C-E44D-1439-2B7B-198D14D3DD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A0BD0-EB93-DA8C-BFC8-878121C6EB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A2EAE2-3B9E-40B1-B632-FE9B439A197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CAABC-CF30-6D01-E5B0-3FE1EA6673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61E7-8412-302F-20EB-C6783C4D5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BA0933-2B68-4C0E-9362-877A7C4C8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6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s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thevab.com/insight/lights-camera-commerce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2CD3A-460E-2A9A-8010-5570FEEE0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05B7B3-5A07-4057-2C77-C22BA524266B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92C56F-4C21-FD52-6DC1-A8178C89C131}"/>
              </a:ext>
            </a:extLst>
          </p:cNvPr>
          <p:cNvSpPr txBox="1"/>
          <p:nvPr/>
        </p:nvSpPr>
        <p:spPr>
          <a:xfrm>
            <a:off x="503713" y="6072107"/>
            <a:ext cx="11590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Screenvision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&amp; In-Market,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Heart of Commerce.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*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Screenvision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&amp; Foursquare,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Heart of Commerce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store visit lifts based on July – September 2025 time period.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9F7968-BF6B-9BE0-D692-DB7BFE6FCFDE}"/>
              </a:ext>
            </a:extLst>
          </p:cNvPr>
          <p:cNvSpPr/>
          <p:nvPr/>
        </p:nvSpPr>
        <p:spPr>
          <a:xfrm>
            <a:off x="182879" y="440921"/>
            <a:ext cx="1021118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Cinema positions brands at the center of attention and inspires action within close proximity to conversion at retail and dining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FE9DAC-2C70-A06D-72E0-3D3AF3FC1CEA}"/>
              </a:ext>
            </a:extLst>
          </p:cNvPr>
          <p:cNvSpPr txBox="1"/>
          <p:nvPr/>
        </p:nvSpPr>
        <p:spPr>
          <a:xfrm>
            <a:off x="-7318" y="1683927"/>
            <a:ext cx="121993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Cinema Advertising Drives Significant 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Incremental Visits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to Restaurants &amp; Store Locations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(Based on Screenvision foot traffic studies of moviegoers between July – September 2025)</a:t>
            </a:r>
            <a:endParaRPr kumimoji="0" lang="da-DK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66E455-9BA1-621B-93FF-264ABA624DE7}"/>
              </a:ext>
            </a:extLst>
          </p:cNvPr>
          <p:cNvSpPr txBox="1"/>
          <p:nvPr/>
        </p:nvSpPr>
        <p:spPr>
          <a:xfrm>
            <a:off x="68314" y="3913873"/>
            <a:ext cx="39565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 w="28575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+66%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394F3-3EEC-140F-B66E-8004B68A86BA}"/>
              </a:ext>
            </a:extLst>
          </p:cNvPr>
          <p:cNvSpPr txBox="1"/>
          <p:nvPr/>
        </p:nvSpPr>
        <p:spPr>
          <a:xfrm>
            <a:off x="579225" y="5221965"/>
            <a:ext cx="2934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Casual Dining Restaurants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F6E8B1-FC89-45C3-775E-55625877D112}"/>
              </a:ext>
            </a:extLst>
          </p:cNvPr>
          <p:cNvSpPr txBox="1"/>
          <p:nvPr/>
        </p:nvSpPr>
        <p:spPr>
          <a:xfrm>
            <a:off x="4117733" y="3913873"/>
            <a:ext cx="39565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 w="28575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+30%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1B8E5B-74BF-C11D-9B83-B9005DA71D80}"/>
              </a:ext>
            </a:extLst>
          </p:cNvPr>
          <p:cNvSpPr txBox="1"/>
          <p:nvPr/>
        </p:nvSpPr>
        <p:spPr>
          <a:xfrm>
            <a:off x="4407345" y="5221965"/>
            <a:ext cx="3441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 Improvement Stores*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C4174D-B552-9CE2-342F-6DCB89F2C7E8}"/>
              </a:ext>
            </a:extLst>
          </p:cNvPr>
          <p:cNvSpPr txBox="1"/>
          <p:nvPr/>
        </p:nvSpPr>
        <p:spPr>
          <a:xfrm>
            <a:off x="8151207" y="3913873"/>
            <a:ext cx="39565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 w="28575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+23%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F7DF78-6CDC-19AF-0C2E-7541DDD0FD41}"/>
              </a:ext>
            </a:extLst>
          </p:cNvPr>
          <p:cNvSpPr txBox="1"/>
          <p:nvPr/>
        </p:nvSpPr>
        <p:spPr>
          <a:xfrm>
            <a:off x="8440819" y="5221965"/>
            <a:ext cx="3441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Quick-Service Restaurants*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069681-3C2F-B071-CCBB-4CE56E53A8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8505" y="2420097"/>
            <a:ext cx="1426591" cy="14265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469FF7-4FD7-BCD8-BC00-2F7D66EB5A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5031" y="2420097"/>
            <a:ext cx="1426591" cy="142659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014F3D0-E70F-ECA7-DAF4-1C0C20C89F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3285" y="2420097"/>
            <a:ext cx="1426591" cy="1426591"/>
          </a:xfrm>
          <a:prstGeom prst="rect">
            <a:avLst/>
          </a:prstGeom>
        </p:spPr>
      </p:pic>
      <p:pic>
        <p:nvPicPr>
          <p:cNvPr id="2050" name="Picture 2" descr="SV Portal">
            <a:extLst>
              <a:ext uri="{FF2B5EF4-FFF2-40B4-BE49-F238E27FC236}">
                <a16:creationId xmlns:a16="http://schemas.microsoft.com/office/drawing/2014/main" id="{9E4A4792-916B-DE28-FB1C-7E08E090F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57600" y="5787037"/>
            <a:ext cx="897641" cy="486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C94A959-3AB8-6E58-409F-A5C7F2B9079A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AD44AB8D-9477-6E8E-6E14-96B50A4497D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TextBox 28">
            <a:hlinkClick r:id="rId9"/>
            <a:extLst>
              <a:ext uri="{FF2B5EF4-FFF2-40B4-BE49-F238E27FC236}">
                <a16:creationId xmlns:a16="http://schemas.microsoft.com/office/drawing/2014/main" id="{C621E93F-ABF1-E4EE-3162-26898C4A59CE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Lights, Camera, Commerce: How Cinema Drives Consumers to Action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learn more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258AFF5-47F2-4EE3-DC91-BDDFFF662904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09D21C-05A4-BB81-5771-79F7C08A0803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cinema insights</a:t>
            </a:r>
          </a:p>
        </p:txBody>
      </p:sp>
      <p:pic>
        <p:nvPicPr>
          <p:cNvPr id="32" name="Picture 2">
            <a:hlinkClick r:id="rId10"/>
            <a:extLst>
              <a:ext uri="{FF2B5EF4-FFF2-40B4-BE49-F238E27FC236}">
                <a16:creationId xmlns:a16="http://schemas.microsoft.com/office/drawing/2014/main" id="{E8824D32-011B-26EC-E9D0-891F98ACDE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52D676F4-1168-73F9-962B-F2A8B7B3DA62}"/>
              </a:ext>
            </a:extLst>
          </p:cNvPr>
          <p:cNvSpPr/>
          <p:nvPr/>
        </p:nvSpPr>
        <p:spPr>
          <a:xfrm>
            <a:off x="0" y="-1"/>
            <a:ext cx="3303037" cy="30469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Cinema Ads Drive </a:t>
            </a:r>
            <a:r>
              <a:rPr lang="en-US" sz="1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Incremental In-Store Visits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927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A48E2D-6DF4-47CC-93AD-9330B3EA512D}"/>
</file>

<file path=customXml/itemProps2.xml><?xml version="1.0" encoding="utf-8"?>
<ds:datastoreItem xmlns:ds="http://schemas.openxmlformats.org/officeDocument/2006/customXml" ds:itemID="{F10145DB-C99D-48E8-9509-CF3BCA31AD36}"/>
</file>

<file path=customXml/itemProps3.xml><?xml version="1.0" encoding="utf-8"?>
<ds:datastoreItem xmlns:ds="http://schemas.openxmlformats.org/officeDocument/2006/customXml" ds:itemID="{5762E84A-66F6-454A-B85E-52D44A38EE1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2026-05-19T16:50:31Z</dcterms:created>
  <dcterms:modified xsi:type="dcterms:W3CDTF">2026-05-19T16:50:54Z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