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5-19T16:51:40.753" v="0"/>
      <pc:docMkLst>
        <pc:docMk/>
      </pc:docMkLst>
      <pc:sldChg chg="add">
        <pc:chgData name="Dylan Breger" userId="9b3da09f-10fe-42ec-9aa5-9fa2a3e9cc20" providerId="ADAL" clId="{F98534C6-B0C5-430B-9C0B-35D9871B4C23}" dt="2026-05-19T16:51:40.753" v="0"/>
        <pc:sldMkLst>
          <pc:docMk/>
          <pc:sldMk cId="548447105" sldId="2147474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A04A5-3881-4812-8BEE-622C27EA4017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059F7-F242-4A8B-B7B0-155A015FF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89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30832-91E8-B1E9-CDC6-73FB38217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6AD283-7B07-CC7D-C6AF-489899DF23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43CDD8-E884-7B1C-D006-71052FCE9E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9B001-DB59-7729-515B-3C2AC52A8E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971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6747D-2CD3-76FF-168E-35CEC3472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56F084-1D2A-2DA2-6BDE-1F871AB18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0D8EA-6115-3525-7715-007853D15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2D7CD-AB48-818B-EB35-4092C4B30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C1139-3CC0-DE80-558A-5E2D48AC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041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5D0F9-9753-67A9-F63B-558DD0852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F3BBA2-6A22-5873-1FB9-42A97CF38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DFF4C-ED30-1D77-DEF3-F299CE45B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5E853-51A4-E55B-79B2-F9390FE20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DB90D-8358-E54C-332E-E35C719DD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93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1123FE-4C05-8756-0877-45FD60BC6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1B75A-BFDA-89DF-A312-F69253801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39FD7-E627-DA18-1BDA-F5DB67F8D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9B0A5-276C-2749-740A-FEB1A471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CB9FD-DEB7-046B-8831-C15F4BF56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11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2884A-8500-67BC-0152-54BBB7CA1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3DF79-2A41-D416-71CB-430D0471B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0F92E-7302-AD4F-3B6B-ADFBF2B27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04207-BE6F-A77D-5631-7FFE2D3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21C1C-8882-7E53-7586-807C15806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35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2CC31-2622-5718-56CA-5ACB652BA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A2C9D-5C34-C355-AB61-11008DC06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6BEA-BCE1-8DE4-5018-5869AAFFE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ED1DC-9BA3-B77B-E28F-2D3A36DA7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86B12-B82A-1339-D84E-AE9AED5FD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2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AE7A1-70B6-4812-AB17-0AF298276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976EE-42AD-8CD6-B77B-46A05F87B1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94A63F-1F5E-C208-B90F-7DFA445CD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53B19-51EB-DF17-5DCF-5064D3B5A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266E05-0774-7613-C860-CD82EF1C2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327173-07F8-F53E-895D-2C5338B4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4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D4908-0912-9968-8899-119CE7DDB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F1D4A-4A99-51D9-855F-4BE8B878D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CCD159-77BB-8B56-140D-BFECDFC6CC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C6CACF-DCB4-D99C-68C2-36573E0246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45AA90-C14E-72CD-3541-6C34A76E8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19D7DC-7006-3235-2687-BFFAF0D0F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570EC9-D31B-9414-AB13-56B5E3472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52C386-980B-CA11-7D0D-BF709601A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2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6713A-2369-BF5F-E329-D3F1655D4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EF787-8C87-A2F0-303B-7C3B41DF2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AF0D4F-DA00-381E-C654-AD215FD1B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ACDF46-73B1-0EF9-9F43-9C23430B1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2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8DE1B0-F4C2-D62A-C96E-95031F8A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95E167-31BA-5ABE-DDA2-B0E8CE3F7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57BCCC-40C6-B879-C60C-1A4AC1DE9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26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F7B40-DAE9-7E63-10E1-BCA0452EE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6DD7C-5914-4DB0-39B4-131C42BE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AD4D9-13EF-5C61-ADC2-DF56FB1E1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66BDB9-38DE-91F5-7353-8A1A1A305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BD386-C6AD-790E-A6D2-ED9926011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46F39-D138-ECD2-1393-AC81FF3D3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9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FCECB-23ED-07FD-062F-C1FCD7951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C10C22-F504-250A-0A99-5B133A6BBF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CCA2F2-C1E2-0839-BDDF-1C77F53AB4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90703-6FF1-CF2D-43ED-CC639BF9D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749DA-40CB-4E8F-BA59-C7DDB15D8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7B0E8-2B19-BB68-D170-8A8154D43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7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F85D74-A08C-4767-4CC5-F25182EF1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003EE6-F6C3-F72E-FF30-E356E19D1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E7842-4B03-BF21-259B-8157AE7A6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A31771-2400-454A-A8BF-4579C1DA055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F0B01-CBEE-4520-950E-D5F43DBCBF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EF4D4-1BE5-DBBF-DC87-FF86FCCFDE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886210-9560-400A-BE5A-B5298B07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4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omcastadvertising.com/advertising/audience-focus/?utm_medium=cpc&amp;utm_source=google&amp;utm_campaign=brand_comcast_advertising&amp;utm_content=comcast&amp;utm_term=comcast%20advertising&amp;gad_source=1&amp;gad_campaignid=22504644644&amp;gbraid=0AAAAA_YQBHQxFQxEeB3z6bJbFS7cZLJL7&amp;gclid=CjwKCAjw-8vPBhBbEiwAoA39WrQYVDikVAdlyjIG8nOSQwrQo21ZsXFGMadNPPRQQPAs0ovBXjDmNRoCPegQAvD_BwE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comcastadvertising.com/insights/research-report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hyperlink" Target="https://thevab.com/signin?utm_source=grab-and-go&amp;utm_medium=vab-insights&amp;utm_campaign=" TargetMode="External"/><Relationship Id="rId10" Type="http://schemas.openxmlformats.org/officeDocument/2006/relationships/image" Target="../media/image4.png"/><Relationship Id="rId4" Type="http://schemas.openxmlformats.org/officeDocument/2006/relationships/hyperlink" Target="https://thevab.com/insights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135F5-F185-28F8-256D-750122789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1B184F-2F27-8CB9-9B1A-C6EC57D47B29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6262C3F-C6D5-1A8A-6FEA-CD68357485D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30E941A5-764E-211D-F019-73F6ABF0F71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AA33DA-4886-A37D-857E-FEFA173FDB1C}"/>
              </a:ext>
            </a:extLst>
          </p:cNvPr>
          <p:cNvSpPr txBox="1"/>
          <p:nvPr/>
        </p:nvSpPr>
        <p:spPr>
          <a:xfrm>
            <a:off x="407007" y="6038831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Source: Comcast</a:t>
            </a:r>
            <a:r>
              <a:rPr kumimoji="0" lang="en-US" sz="800" b="0" i="0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Advertising, </a:t>
            </a:r>
            <a:r>
              <a:rPr kumimoji="0" lang="en-US" sz="800" b="0" i="1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TV Makes Memories: Why TV Is The Catalyst for Brand Impact and Consumer Action, </a:t>
            </a:r>
            <a:r>
              <a:rPr kumimoji="0" lang="en-US" sz="800" b="0" i="0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March</a:t>
            </a:r>
            <a:r>
              <a:rPr kumimoji="0" lang="en-US" sz="800" b="0" i="1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800" b="0" i="0" u="none" strike="noStrike" kern="1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2026.</a:t>
            </a:r>
            <a:endParaRPr kumimoji="0" lang="en-US" sz="1050" b="0" i="0" u="none" strike="noStrike" kern="1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C785C88-53D9-C311-C142-AA0D4E10C647}"/>
              </a:ext>
            </a:extLst>
          </p:cNvPr>
          <p:cNvSpPr/>
          <p:nvPr/>
        </p:nvSpPr>
        <p:spPr>
          <a:xfrm>
            <a:off x="182879" y="440921"/>
            <a:ext cx="100469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Regardless of the media where the viewer is exposed, </a:t>
            </a:r>
            <a:b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ads on the TV screen have the greatest impact on memory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4DB08B-A285-49C5-1FBF-C1E472B8D7D4}"/>
              </a:ext>
            </a:extLst>
          </p:cNvPr>
          <p:cNvSpPr txBox="1"/>
          <p:nvPr/>
        </p:nvSpPr>
        <p:spPr>
          <a:xfrm>
            <a:off x="126462" y="1755222"/>
            <a:ext cx="117223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TV Exposure Leads To…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7D00F45-F039-C82D-86FD-877046C074B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F1E1415-9169-5162-A1FF-CBF143064F18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outcomes insights</a:t>
            </a:r>
          </a:p>
        </p:txBody>
      </p:sp>
      <p:pic>
        <p:nvPicPr>
          <p:cNvPr id="29" name="Picture 2">
            <a:hlinkClick r:id="rId5"/>
            <a:extLst>
              <a:ext uri="{FF2B5EF4-FFF2-40B4-BE49-F238E27FC236}">
                <a16:creationId xmlns:a16="http://schemas.microsoft.com/office/drawing/2014/main" id="{572D4DE9-2793-7712-8DBA-3C114086D3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96009F73-9701-B771-8F04-ABF8B519CAAD}"/>
              </a:ext>
            </a:extLst>
          </p:cNvPr>
          <p:cNvSpPr/>
          <p:nvPr/>
        </p:nvSpPr>
        <p:spPr>
          <a:xfrm>
            <a:off x="-1" y="-1"/>
            <a:ext cx="2578101" cy="32122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Recall: TV vs Other Media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3BA2C82-F078-F2F0-D1F3-0E66ECB75B55}"/>
              </a:ext>
            </a:extLst>
          </p:cNvPr>
          <p:cNvSpPr txBox="1"/>
          <p:nvPr/>
        </p:nvSpPr>
        <p:spPr>
          <a:xfrm>
            <a:off x="472937" y="6317849"/>
            <a:ext cx="114779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Harris Poll, Sept 10, 2024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TextBox 34">
            <a:hlinkClick r:id="rId7"/>
            <a:extLst>
              <a:ext uri="{FF2B5EF4-FFF2-40B4-BE49-F238E27FC236}">
                <a16:creationId xmlns:a16="http://schemas.microsoft.com/office/drawing/2014/main" id="{F867BEA3-4541-A842-13C6-3063ABD0C89B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Comcast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Advertising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5475246-D3C7-4035-B781-86F647627B20}"/>
              </a:ext>
            </a:extLst>
          </p:cNvPr>
          <p:cNvSpPr/>
          <p:nvPr/>
        </p:nvSpPr>
        <p:spPr>
          <a:xfrm>
            <a:off x="4621096" y="3495628"/>
            <a:ext cx="2691587" cy="2306802"/>
          </a:xfrm>
          <a:prstGeom prst="ellipse">
            <a:avLst/>
          </a:prstGeom>
          <a:solidFill>
            <a:srgbClr val="00BFF2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5E85EA6-B5B0-2966-E9D1-7D8C32C0EA61}"/>
              </a:ext>
            </a:extLst>
          </p:cNvPr>
          <p:cNvSpPr/>
          <p:nvPr/>
        </p:nvSpPr>
        <p:spPr>
          <a:xfrm>
            <a:off x="8091855" y="3495628"/>
            <a:ext cx="2691587" cy="2306802"/>
          </a:xfrm>
          <a:prstGeom prst="ellipse">
            <a:avLst/>
          </a:prstGeom>
          <a:solidFill>
            <a:srgbClr val="00BFF2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E24BDA9-3420-D317-353C-D04327BA5B78}"/>
              </a:ext>
            </a:extLst>
          </p:cNvPr>
          <p:cNvSpPr/>
          <p:nvPr/>
        </p:nvSpPr>
        <p:spPr>
          <a:xfrm>
            <a:off x="1181715" y="3495628"/>
            <a:ext cx="2691587" cy="2306802"/>
          </a:xfrm>
          <a:prstGeom prst="ellipse">
            <a:avLst/>
          </a:prstGeom>
          <a:solidFill>
            <a:srgbClr val="00BFF2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398AB9-E038-EDD0-3836-F9740C60A421}"/>
              </a:ext>
            </a:extLst>
          </p:cNvPr>
          <p:cNvSpPr txBox="1"/>
          <p:nvPr/>
        </p:nvSpPr>
        <p:spPr>
          <a:xfrm>
            <a:off x="4839402" y="4698278"/>
            <a:ext cx="2254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higher brand recall than 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social media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exposures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C4B074E-3B7A-0222-1E36-93F2216EC9F7}"/>
              </a:ext>
            </a:extLst>
          </p:cNvPr>
          <p:cNvSpPr txBox="1"/>
          <p:nvPr/>
        </p:nvSpPr>
        <p:spPr>
          <a:xfrm>
            <a:off x="4785861" y="3894959"/>
            <a:ext cx="2362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2.2x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A909CED-9C48-18A3-6B65-331FB2661449}"/>
              </a:ext>
            </a:extLst>
          </p:cNvPr>
          <p:cNvSpPr txBox="1"/>
          <p:nvPr/>
        </p:nvSpPr>
        <p:spPr>
          <a:xfrm>
            <a:off x="8296920" y="4698278"/>
            <a:ext cx="2281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higher brand recall than 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audio streaming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exposures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6BA7CE9-92A5-EA6C-0AB3-3DC8B917F8EE}"/>
              </a:ext>
            </a:extLst>
          </p:cNvPr>
          <p:cNvSpPr txBox="1"/>
          <p:nvPr/>
        </p:nvSpPr>
        <p:spPr>
          <a:xfrm>
            <a:off x="8256620" y="3894959"/>
            <a:ext cx="2362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4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2.1x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5616715-C7E2-E4EB-4F89-304460569311}"/>
              </a:ext>
            </a:extLst>
          </p:cNvPr>
          <p:cNvSpPr txBox="1"/>
          <p:nvPr/>
        </p:nvSpPr>
        <p:spPr>
          <a:xfrm>
            <a:off x="1386782" y="4698278"/>
            <a:ext cx="22814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higher brand recall than 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search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exposures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37A7E99-FD13-B998-7887-79BA64EC09D7}"/>
              </a:ext>
            </a:extLst>
          </p:cNvPr>
          <p:cNvSpPr txBox="1"/>
          <p:nvPr/>
        </p:nvSpPr>
        <p:spPr>
          <a:xfrm>
            <a:off x="1239945" y="3894959"/>
            <a:ext cx="25751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4400" b="1">
                <a:ln w="19050">
                  <a:solidFill>
                    <a:srgbClr val="1B1464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 w="19050">
                  <a:solidFill>
                    <a:srgbClr val="1B1464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12.4x</a:t>
            </a: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CD665144-8BD1-0C7C-59C8-DA9321A5384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7684" y="2360955"/>
            <a:ext cx="958410" cy="95841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599F4748-60DF-8088-0C31-D66D12C9179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443" y="2360955"/>
            <a:ext cx="958410" cy="95841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97F5D510-3611-7EA1-634A-4A5468502B3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486" y="2233138"/>
            <a:ext cx="1214044" cy="1214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447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11E5D4A-2EC2-4EE1-A267-D404022CBA4C}"/>
</file>

<file path=customXml/itemProps2.xml><?xml version="1.0" encoding="utf-8"?>
<ds:datastoreItem xmlns:ds="http://schemas.openxmlformats.org/officeDocument/2006/customXml" ds:itemID="{633B4CC4-3247-4FB6-A6B8-689CFEB9B740}"/>
</file>

<file path=customXml/itemProps3.xml><?xml version="1.0" encoding="utf-8"?>
<ds:datastoreItem xmlns:ds="http://schemas.openxmlformats.org/officeDocument/2006/customXml" ds:itemID="{28CCA867-511F-4027-96B0-2580C44B13A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2026-05-19T16:51:19Z</dcterms:created>
  <dcterms:modified xsi:type="dcterms:W3CDTF">2026-05-19T16:51:51Z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