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14737665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A5C48789-DAFD-4389-7A87-B92CBB8A351A}" name="Reed Kiely" initials="RK" userId="S::reedk@thevab.com::768be38e-2fb5-40ce-925d-bd8e9d9e3c3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4E61DF-F52B-4D3F-B811-DAA0D68BE9E8}" v="1" dt="2026-03-11T16:52:31.6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78" y="30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ylan Breger" userId="9b3da09f-10fe-42ec-9aa5-9fa2a3e9cc20" providerId="ADAL" clId="{D81AFA50-692E-4678-A384-3793507736DC}"/>
    <pc:docChg chg="addSld modSld">
      <pc:chgData name="Dylan Breger" userId="9b3da09f-10fe-42ec-9aa5-9fa2a3e9cc20" providerId="ADAL" clId="{D81AFA50-692E-4678-A384-3793507736DC}" dt="2026-03-11T16:52:31.656" v="0"/>
      <pc:docMkLst>
        <pc:docMk/>
      </pc:docMkLst>
      <pc:sldChg chg="add">
        <pc:chgData name="Dylan Breger" userId="9b3da09f-10fe-42ec-9aa5-9fa2a3e9cc20" providerId="ADAL" clId="{D81AFA50-692E-4678-A384-3793507736DC}" dt="2026-03-11T16:52:31.656" v="0"/>
        <pc:sldMkLst>
          <pc:docMk/>
          <pc:sldMk cId="2921270560" sldId="214737665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680148-02C4-4B46-BBF5-ACAF44E0F173}" type="datetimeFigureOut">
              <a:rPr lang="en-US" smtClean="0"/>
              <a:t>3/11/2026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5A1A6D-1ACC-4379-B80C-C97BC9D1CD04}" type="slidenum">
              <a:rPr lang="en-US" smtClean="0"/>
              <a:t>‹#›</a:t>
            </a:fld>
            <a:endParaRPr lang="en-US"/>
          </a:p>
        </p:txBody>
      </p:sp>
    </p:spTree>
    <p:extLst>
      <p:ext uri="{BB962C8B-B14F-4D97-AF65-F5344CB8AC3E}">
        <p14:creationId xmlns:p14="http://schemas.microsoft.com/office/powerpoint/2010/main" val="3819137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4439942-5D7B-48EA-9172-B28F5B60466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83446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7CFAB-8D71-AF63-46DA-314D266BAD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E1BF73-69B0-BACB-ABEF-B3144F4CA1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A68FE63-A135-DD7A-3423-15988946A3F8}"/>
              </a:ext>
            </a:extLst>
          </p:cNvPr>
          <p:cNvSpPr>
            <a:spLocks noGrp="1"/>
          </p:cNvSpPr>
          <p:nvPr>
            <p:ph type="dt" sz="half" idx="10"/>
          </p:nvPr>
        </p:nvSpPr>
        <p:spPr/>
        <p:txBody>
          <a:bodyPr/>
          <a:lstStyle/>
          <a:p>
            <a:fld id="{7B519CAA-52ED-4D63-A59F-D5CAFB55C88C}" type="datetimeFigureOut">
              <a:rPr lang="en-US" smtClean="0"/>
              <a:t>3/11/2026</a:t>
            </a:fld>
            <a:endParaRPr lang="en-US"/>
          </a:p>
        </p:txBody>
      </p:sp>
      <p:sp>
        <p:nvSpPr>
          <p:cNvPr id="5" name="Footer Placeholder 4">
            <a:extLst>
              <a:ext uri="{FF2B5EF4-FFF2-40B4-BE49-F238E27FC236}">
                <a16:creationId xmlns:a16="http://schemas.microsoft.com/office/drawing/2014/main" id="{363F4603-47CD-C80F-CA3E-824378318A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F0A8DB-8D0E-A113-15AA-808356825526}"/>
              </a:ext>
            </a:extLst>
          </p:cNvPr>
          <p:cNvSpPr>
            <a:spLocks noGrp="1"/>
          </p:cNvSpPr>
          <p:nvPr>
            <p:ph type="sldNum" sz="quarter" idx="12"/>
          </p:nvPr>
        </p:nvSpPr>
        <p:spPr/>
        <p:txBody>
          <a:bodyPr/>
          <a:lstStyle/>
          <a:p>
            <a:fld id="{BAF19FF4-2805-4EBF-A8EA-628C19868EAD}" type="slidenum">
              <a:rPr lang="en-US" smtClean="0"/>
              <a:t>‹#›</a:t>
            </a:fld>
            <a:endParaRPr lang="en-US"/>
          </a:p>
        </p:txBody>
      </p:sp>
    </p:spTree>
    <p:extLst>
      <p:ext uri="{BB962C8B-B14F-4D97-AF65-F5344CB8AC3E}">
        <p14:creationId xmlns:p14="http://schemas.microsoft.com/office/powerpoint/2010/main" val="25991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491C5-315A-34FB-B7DB-4A1C8AD281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6DE8BF5-7C0A-3A02-FB80-526C3D6A9B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795370-3180-24FE-4984-11226D80E55C}"/>
              </a:ext>
            </a:extLst>
          </p:cNvPr>
          <p:cNvSpPr>
            <a:spLocks noGrp="1"/>
          </p:cNvSpPr>
          <p:nvPr>
            <p:ph type="dt" sz="half" idx="10"/>
          </p:nvPr>
        </p:nvSpPr>
        <p:spPr/>
        <p:txBody>
          <a:bodyPr/>
          <a:lstStyle/>
          <a:p>
            <a:fld id="{7B519CAA-52ED-4D63-A59F-D5CAFB55C88C}" type="datetimeFigureOut">
              <a:rPr lang="en-US" smtClean="0"/>
              <a:t>3/11/2026</a:t>
            </a:fld>
            <a:endParaRPr lang="en-US"/>
          </a:p>
        </p:txBody>
      </p:sp>
      <p:sp>
        <p:nvSpPr>
          <p:cNvPr id="5" name="Footer Placeholder 4">
            <a:extLst>
              <a:ext uri="{FF2B5EF4-FFF2-40B4-BE49-F238E27FC236}">
                <a16:creationId xmlns:a16="http://schemas.microsoft.com/office/drawing/2014/main" id="{D6453C68-50B2-8742-7B94-0511D8D386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55D3E5-0171-D96F-B37C-AE08732AA280}"/>
              </a:ext>
            </a:extLst>
          </p:cNvPr>
          <p:cNvSpPr>
            <a:spLocks noGrp="1"/>
          </p:cNvSpPr>
          <p:nvPr>
            <p:ph type="sldNum" sz="quarter" idx="12"/>
          </p:nvPr>
        </p:nvSpPr>
        <p:spPr/>
        <p:txBody>
          <a:bodyPr/>
          <a:lstStyle/>
          <a:p>
            <a:fld id="{BAF19FF4-2805-4EBF-A8EA-628C19868EAD}" type="slidenum">
              <a:rPr lang="en-US" smtClean="0"/>
              <a:t>‹#›</a:t>
            </a:fld>
            <a:endParaRPr lang="en-US"/>
          </a:p>
        </p:txBody>
      </p:sp>
    </p:spTree>
    <p:extLst>
      <p:ext uri="{BB962C8B-B14F-4D97-AF65-F5344CB8AC3E}">
        <p14:creationId xmlns:p14="http://schemas.microsoft.com/office/powerpoint/2010/main" val="225193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814716-3101-2714-D87A-8641912ED3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A27CB90-1360-6D94-EBCB-9E013C7D8D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630D79-0312-90D8-8E95-89ECD69839D0}"/>
              </a:ext>
            </a:extLst>
          </p:cNvPr>
          <p:cNvSpPr>
            <a:spLocks noGrp="1"/>
          </p:cNvSpPr>
          <p:nvPr>
            <p:ph type="dt" sz="half" idx="10"/>
          </p:nvPr>
        </p:nvSpPr>
        <p:spPr/>
        <p:txBody>
          <a:bodyPr/>
          <a:lstStyle/>
          <a:p>
            <a:fld id="{7B519CAA-52ED-4D63-A59F-D5CAFB55C88C}" type="datetimeFigureOut">
              <a:rPr lang="en-US" smtClean="0"/>
              <a:t>3/11/2026</a:t>
            </a:fld>
            <a:endParaRPr lang="en-US"/>
          </a:p>
        </p:txBody>
      </p:sp>
      <p:sp>
        <p:nvSpPr>
          <p:cNvPr id="5" name="Footer Placeholder 4">
            <a:extLst>
              <a:ext uri="{FF2B5EF4-FFF2-40B4-BE49-F238E27FC236}">
                <a16:creationId xmlns:a16="http://schemas.microsoft.com/office/drawing/2014/main" id="{15512025-C245-E231-6577-DE355F0B32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F2AA53-F7B3-7B45-CC68-A2BE5FD83DA3}"/>
              </a:ext>
            </a:extLst>
          </p:cNvPr>
          <p:cNvSpPr>
            <a:spLocks noGrp="1"/>
          </p:cNvSpPr>
          <p:nvPr>
            <p:ph type="sldNum" sz="quarter" idx="12"/>
          </p:nvPr>
        </p:nvSpPr>
        <p:spPr/>
        <p:txBody>
          <a:bodyPr/>
          <a:lstStyle/>
          <a:p>
            <a:fld id="{BAF19FF4-2805-4EBF-A8EA-628C19868EAD}" type="slidenum">
              <a:rPr lang="en-US" smtClean="0"/>
              <a:t>‹#›</a:t>
            </a:fld>
            <a:endParaRPr lang="en-US"/>
          </a:p>
        </p:txBody>
      </p:sp>
    </p:spTree>
    <p:extLst>
      <p:ext uri="{BB962C8B-B14F-4D97-AF65-F5344CB8AC3E}">
        <p14:creationId xmlns:p14="http://schemas.microsoft.com/office/powerpoint/2010/main" val="1238852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7902F-3ED0-FE3D-4BD0-D901D39F55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12D78A-B427-9485-E41E-49B7963638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51F00B-9363-993E-558D-FB578EBC67CE}"/>
              </a:ext>
            </a:extLst>
          </p:cNvPr>
          <p:cNvSpPr>
            <a:spLocks noGrp="1"/>
          </p:cNvSpPr>
          <p:nvPr>
            <p:ph type="dt" sz="half" idx="10"/>
          </p:nvPr>
        </p:nvSpPr>
        <p:spPr/>
        <p:txBody>
          <a:bodyPr/>
          <a:lstStyle/>
          <a:p>
            <a:fld id="{7B519CAA-52ED-4D63-A59F-D5CAFB55C88C}" type="datetimeFigureOut">
              <a:rPr lang="en-US" smtClean="0"/>
              <a:t>3/11/2026</a:t>
            </a:fld>
            <a:endParaRPr lang="en-US"/>
          </a:p>
        </p:txBody>
      </p:sp>
      <p:sp>
        <p:nvSpPr>
          <p:cNvPr id="5" name="Footer Placeholder 4">
            <a:extLst>
              <a:ext uri="{FF2B5EF4-FFF2-40B4-BE49-F238E27FC236}">
                <a16:creationId xmlns:a16="http://schemas.microsoft.com/office/drawing/2014/main" id="{1B07148A-C87C-CBDD-B62C-A745B7D0B5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A48FFC-78AB-106A-B7D9-87B5C2F34F2C}"/>
              </a:ext>
            </a:extLst>
          </p:cNvPr>
          <p:cNvSpPr>
            <a:spLocks noGrp="1"/>
          </p:cNvSpPr>
          <p:nvPr>
            <p:ph type="sldNum" sz="quarter" idx="12"/>
          </p:nvPr>
        </p:nvSpPr>
        <p:spPr/>
        <p:txBody>
          <a:bodyPr/>
          <a:lstStyle/>
          <a:p>
            <a:fld id="{BAF19FF4-2805-4EBF-A8EA-628C19868EAD}" type="slidenum">
              <a:rPr lang="en-US" smtClean="0"/>
              <a:t>‹#›</a:t>
            </a:fld>
            <a:endParaRPr lang="en-US"/>
          </a:p>
        </p:txBody>
      </p:sp>
    </p:spTree>
    <p:extLst>
      <p:ext uri="{BB962C8B-B14F-4D97-AF65-F5344CB8AC3E}">
        <p14:creationId xmlns:p14="http://schemas.microsoft.com/office/powerpoint/2010/main" val="929058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27025-3016-90F2-686F-277090DEC2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4E446C0-CEFB-7CE7-D660-9D583703A5E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61CE9F-7380-7BF1-4441-A4BB9EF92A86}"/>
              </a:ext>
            </a:extLst>
          </p:cNvPr>
          <p:cNvSpPr>
            <a:spLocks noGrp="1"/>
          </p:cNvSpPr>
          <p:nvPr>
            <p:ph type="dt" sz="half" idx="10"/>
          </p:nvPr>
        </p:nvSpPr>
        <p:spPr/>
        <p:txBody>
          <a:bodyPr/>
          <a:lstStyle/>
          <a:p>
            <a:fld id="{7B519CAA-52ED-4D63-A59F-D5CAFB55C88C}" type="datetimeFigureOut">
              <a:rPr lang="en-US" smtClean="0"/>
              <a:t>3/11/2026</a:t>
            </a:fld>
            <a:endParaRPr lang="en-US"/>
          </a:p>
        </p:txBody>
      </p:sp>
      <p:sp>
        <p:nvSpPr>
          <p:cNvPr id="5" name="Footer Placeholder 4">
            <a:extLst>
              <a:ext uri="{FF2B5EF4-FFF2-40B4-BE49-F238E27FC236}">
                <a16:creationId xmlns:a16="http://schemas.microsoft.com/office/drawing/2014/main" id="{F6DB53F8-9A12-3F2A-595C-0F95957BA7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3CFE51-C978-660B-AF09-CC175E4A8809}"/>
              </a:ext>
            </a:extLst>
          </p:cNvPr>
          <p:cNvSpPr>
            <a:spLocks noGrp="1"/>
          </p:cNvSpPr>
          <p:nvPr>
            <p:ph type="sldNum" sz="quarter" idx="12"/>
          </p:nvPr>
        </p:nvSpPr>
        <p:spPr/>
        <p:txBody>
          <a:bodyPr/>
          <a:lstStyle/>
          <a:p>
            <a:fld id="{BAF19FF4-2805-4EBF-A8EA-628C19868EAD}" type="slidenum">
              <a:rPr lang="en-US" smtClean="0"/>
              <a:t>‹#›</a:t>
            </a:fld>
            <a:endParaRPr lang="en-US"/>
          </a:p>
        </p:txBody>
      </p:sp>
    </p:spTree>
    <p:extLst>
      <p:ext uri="{BB962C8B-B14F-4D97-AF65-F5344CB8AC3E}">
        <p14:creationId xmlns:p14="http://schemas.microsoft.com/office/powerpoint/2010/main" val="3172249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C52BA-A90E-5AEE-A4C1-73687B37CC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944EC8-CC47-14A2-3D1B-BA07C45AAFC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547BF7-1A4D-9F72-0058-B1607110C6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38F7812-1A5A-37F9-4262-27E8A6E299C1}"/>
              </a:ext>
            </a:extLst>
          </p:cNvPr>
          <p:cNvSpPr>
            <a:spLocks noGrp="1"/>
          </p:cNvSpPr>
          <p:nvPr>
            <p:ph type="dt" sz="half" idx="10"/>
          </p:nvPr>
        </p:nvSpPr>
        <p:spPr/>
        <p:txBody>
          <a:bodyPr/>
          <a:lstStyle/>
          <a:p>
            <a:fld id="{7B519CAA-52ED-4D63-A59F-D5CAFB55C88C}" type="datetimeFigureOut">
              <a:rPr lang="en-US" smtClean="0"/>
              <a:t>3/11/2026</a:t>
            </a:fld>
            <a:endParaRPr lang="en-US"/>
          </a:p>
        </p:txBody>
      </p:sp>
      <p:sp>
        <p:nvSpPr>
          <p:cNvPr id="6" name="Footer Placeholder 5">
            <a:extLst>
              <a:ext uri="{FF2B5EF4-FFF2-40B4-BE49-F238E27FC236}">
                <a16:creationId xmlns:a16="http://schemas.microsoft.com/office/drawing/2014/main" id="{46AC6CD6-1159-2F93-EAA9-0079BAA963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5B0FB5-9F10-64DC-A8E3-BD2593D52BEA}"/>
              </a:ext>
            </a:extLst>
          </p:cNvPr>
          <p:cNvSpPr>
            <a:spLocks noGrp="1"/>
          </p:cNvSpPr>
          <p:nvPr>
            <p:ph type="sldNum" sz="quarter" idx="12"/>
          </p:nvPr>
        </p:nvSpPr>
        <p:spPr/>
        <p:txBody>
          <a:bodyPr/>
          <a:lstStyle/>
          <a:p>
            <a:fld id="{BAF19FF4-2805-4EBF-A8EA-628C19868EAD}" type="slidenum">
              <a:rPr lang="en-US" smtClean="0"/>
              <a:t>‹#›</a:t>
            </a:fld>
            <a:endParaRPr lang="en-US"/>
          </a:p>
        </p:txBody>
      </p:sp>
    </p:spTree>
    <p:extLst>
      <p:ext uri="{BB962C8B-B14F-4D97-AF65-F5344CB8AC3E}">
        <p14:creationId xmlns:p14="http://schemas.microsoft.com/office/powerpoint/2010/main" val="2658901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B6127-D77F-6D36-C692-58A9ABD0F1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7E3B13F-84CB-9BEE-3E6A-D789AE083B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867A0B-9193-9C62-A014-33B1D0C006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F85D43D-E8B2-E7EE-D834-7AACDED600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10412B-5462-3C80-C0A5-5FE837197A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C8B494-97BA-DEE2-D680-FA1F8B565F0A}"/>
              </a:ext>
            </a:extLst>
          </p:cNvPr>
          <p:cNvSpPr>
            <a:spLocks noGrp="1"/>
          </p:cNvSpPr>
          <p:nvPr>
            <p:ph type="dt" sz="half" idx="10"/>
          </p:nvPr>
        </p:nvSpPr>
        <p:spPr/>
        <p:txBody>
          <a:bodyPr/>
          <a:lstStyle/>
          <a:p>
            <a:fld id="{7B519CAA-52ED-4D63-A59F-D5CAFB55C88C}" type="datetimeFigureOut">
              <a:rPr lang="en-US" smtClean="0"/>
              <a:t>3/11/2026</a:t>
            </a:fld>
            <a:endParaRPr lang="en-US"/>
          </a:p>
        </p:txBody>
      </p:sp>
      <p:sp>
        <p:nvSpPr>
          <p:cNvPr id="8" name="Footer Placeholder 7">
            <a:extLst>
              <a:ext uri="{FF2B5EF4-FFF2-40B4-BE49-F238E27FC236}">
                <a16:creationId xmlns:a16="http://schemas.microsoft.com/office/drawing/2014/main" id="{D9305CD4-05A5-4E48-85CB-48EC6F5AD0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85EAE6C-AF9C-2CEC-4C4B-73F98884BB09}"/>
              </a:ext>
            </a:extLst>
          </p:cNvPr>
          <p:cNvSpPr>
            <a:spLocks noGrp="1"/>
          </p:cNvSpPr>
          <p:nvPr>
            <p:ph type="sldNum" sz="quarter" idx="12"/>
          </p:nvPr>
        </p:nvSpPr>
        <p:spPr/>
        <p:txBody>
          <a:bodyPr/>
          <a:lstStyle/>
          <a:p>
            <a:fld id="{BAF19FF4-2805-4EBF-A8EA-628C19868EAD}" type="slidenum">
              <a:rPr lang="en-US" smtClean="0"/>
              <a:t>‹#›</a:t>
            </a:fld>
            <a:endParaRPr lang="en-US"/>
          </a:p>
        </p:txBody>
      </p:sp>
    </p:spTree>
    <p:extLst>
      <p:ext uri="{BB962C8B-B14F-4D97-AF65-F5344CB8AC3E}">
        <p14:creationId xmlns:p14="http://schemas.microsoft.com/office/powerpoint/2010/main" val="1192665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0F858-474F-DE6B-E220-B9C944B977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3B519E8-332F-7C92-A0B8-A85A95B8B11B}"/>
              </a:ext>
            </a:extLst>
          </p:cNvPr>
          <p:cNvSpPr>
            <a:spLocks noGrp="1"/>
          </p:cNvSpPr>
          <p:nvPr>
            <p:ph type="dt" sz="half" idx="10"/>
          </p:nvPr>
        </p:nvSpPr>
        <p:spPr/>
        <p:txBody>
          <a:bodyPr/>
          <a:lstStyle/>
          <a:p>
            <a:fld id="{7B519CAA-52ED-4D63-A59F-D5CAFB55C88C}" type="datetimeFigureOut">
              <a:rPr lang="en-US" smtClean="0"/>
              <a:t>3/11/2026</a:t>
            </a:fld>
            <a:endParaRPr lang="en-US"/>
          </a:p>
        </p:txBody>
      </p:sp>
      <p:sp>
        <p:nvSpPr>
          <p:cNvPr id="4" name="Footer Placeholder 3">
            <a:extLst>
              <a:ext uri="{FF2B5EF4-FFF2-40B4-BE49-F238E27FC236}">
                <a16:creationId xmlns:a16="http://schemas.microsoft.com/office/drawing/2014/main" id="{65F04062-C9E1-282F-0EA0-EBE6D50491F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0077B41-9D66-C7CD-EC08-65F2CBC6C301}"/>
              </a:ext>
            </a:extLst>
          </p:cNvPr>
          <p:cNvSpPr>
            <a:spLocks noGrp="1"/>
          </p:cNvSpPr>
          <p:nvPr>
            <p:ph type="sldNum" sz="quarter" idx="12"/>
          </p:nvPr>
        </p:nvSpPr>
        <p:spPr/>
        <p:txBody>
          <a:bodyPr/>
          <a:lstStyle/>
          <a:p>
            <a:fld id="{BAF19FF4-2805-4EBF-A8EA-628C19868EAD}" type="slidenum">
              <a:rPr lang="en-US" smtClean="0"/>
              <a:t>‹#›</a:t>
            </a:fld>
            <a:endParaRPr lang="en-US"/>
          </a:p>
        </p:txBody>
      </p:sp>
    </p:spTree>
    <p:extLst>
      <p:ext uri="{BB962C8B-B14F-4D97-AF65-F5344CB8AC3E}">
        <p14:creationId xmlns:p14="http://schemas.microsoft.com/office/powerpoint/2010/main" val="807132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2BDFC7-955D-6EEB-4C2F-7D558265A353}"/>
              </a:ext>
            </a:extLst>
          </p:cNvPr>
          <p:cNvSpPr>
            <a:spLocks noGrp="1"/>
          </p:cNvSpPr>
          <p:nvPr>
            <p:ph type="dt" sz="half" idx="10"/>
          </p:nvPr>
        </p:nvSpPr>
        <p:spPr/>
        <p:txBody>
          <a:bodyPr/>
          <a:lstStyle/>
          <a:p>
            <a:fld id="{7B519CAA-52ED-4D63-A59F-D5CAFB55C88C}" type="datetimeFigureOut">
              <a:rPr lang="en-US" smtClean="0"/>
              <a:t>3/11/2026</a:t>
            </a:fld>
            <a:endParaRPr lang="en-US"/>
          </a:p>
        </p:txBody>
      </p:sp>
      <p:sp>
        <p:nvSpPr>
          <p:cNvPr id="3" name="Footer Placeholder 2">
            <a:extLst>
              <a:ext uri="{FF2B5EF4-FFF2-40B4-BE49-F238E27FC236}">
                <a16:creationId xmlns:a16="http://schemas.microsoft.com/office/drawing/2014/main" id="{B2C35ADC-1488-E78D-C8AA-36B332385D4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09E041-C199-FC36-FB68-906381C20700}"/>
              </a:ext>
            </a:extLst>
          </p:cNvPr>
          <p:cNvSpPr>
            <a:spLocks noGrp="1"/>
          </p:cNvSpPr>
          <p:nvPr>
            <p:ph type="sldNum" sz="quarter" idx="12"/>
          </p:nvPr>
        </p:nvSpPr>
        <p:spPr/>
        <p:txBody>
          <a:bodyPr/>
          <a:lstStyle/>
          <a:p>
            <a:fld id="{BAF19FF4-2805-4EBF-A8EA-628C19868EAD}" type="slidenum">
              <a:rPr lang="en-US" smtClean="0"/>
              <a:t>‹#›</a:t>
            </a:fld>
            <a:endParaRPr lang="en-US"/>
          </a:p>
        </p:txBody>
      </p:sp>
    </p:spTree>
    <p:extLst>
      <p:ext uri="{BB962C8B-B14F-4D97-AF65-F5344CB8AC3E}">
        <p14:creationId xmlns:p14="http://schemas.microsoft.com/office/powerpoint/2010/main" val="748105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C5233-1DC1-8C05-BC54-67AD015AE9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BA1A97-7DCB-AD7D-678D-DA86209E5D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804A132-001C-1961-7CF8-65996783C2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D63F2D-42D8-9525-5FFE-5D0572E35068}"/>
              </a:ext>
            </a:extLst>
          </p:cNvPr>
          <p:cNvSpPr>
            <a:spLocks noGrp="1"/>
          </p:cNvSpPr>
          <p:nvPr>
            <p:ph type="dt" sz="half" idx="10"/>
          </p:nvPr>
        </p:nvSpPr>
        <p:spPr/>
        <p:txBody>
          <a:bodyPr/>
          <a:lstStyle/>
          <a:p>
            <a:fld id="{7B519CAA-52ED-4D63-A59F-D5CAFB55C88C}" type="datetimeFigureOut">
              <a:rPr lang="en-US" smtClean="0"/>
              <a:t>3/11/2026</a:t>
            </a:fld>
            <a:endParaRPr lang="en-US"/>
          </a:p>
        </p:txBody>
      </p:sp>
      <p:sp>
        <p:nvSpPr>
          <p:cNvPr id="6" name="Footer Placeholder 5">
            <a:extLst>
              <a:ext uri="{FF2B5EF4-FFF2-40B4-BE49-F238E27FC236}">
                <a16:creationId xmlns:a16="http://schemas.microsoft.com/office/drawing/2014/main" id="{5291D143-755C-AB63-4F6D-940691B548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1C14D-B03A-F52B-2E6B-CA8B3C31627E}"/>
              </a:ext>
            </a:extLst>
          </p:cNvPr>
          <p:cNvSpPr>
            <a:spLocks noGrp="1"/>
          </p:cNvSpPr>
          <p:nvPr>
            <p:ph type="sldNum" sz="quarter" idx="12"/>
          </p:nvPr>
        </p:nvSpPr>
        <p:spPr/>
        <p:txBody>
          <a:bodyPr/>
          <a:lstStyle/>
          <a:p>
            <a:fld id="{BAF19FF4-2805-4EBF-A8EA-628C19868EAD}" type="slidenum">
              <a:rPr lang="en-US" smtClean="0"/>
              <a:t>‹#›</a:t>
            </a:fld>
            <a:endParaRPr lang="en-US"/>
          </a:p>
        </p:txBody>
      </p:sp>
    </p:spTree>
    <p:extLst>
      <p:ext uri="{BB962C8B-B14F-4D97-AF65-F5344CB8AC3E}">
        <p14:creationId xmlns:p14="http://schemas.microsoft.com/office/powerpoint/2010/main" val="2747673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944EE-0FED-3E81-2117-486EF46069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9EF17F-9F3A-EB84-8300-9F8051225E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BA9A97-FD44-654B-8125-28ABA3C5C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F790EC-24F7-B35D-D6E8-DBC3303E957B}"/>
              </a:ext>
            </a:extLst>
          </p:cNvPr>
          <p:cNvSpPr>
            <a:spLocks noGrp="1"/>
          </p:cNvSpPr>
          <p:nvPr>
            <p:ph type="dt" sz="half" idx="10"/>
          </p:nvPr>
        </p:nvSpPr>
        <p:spPr/>
        <p:txBody>
          <a:bodyPr/>
          <a:lstStyle/>
          <a:p>
            <a:fld id="{7B519CAA-52ED-4D63-A59F-D5CAFB55C88C}" type="datetimeFigureOut">
              <a:rPr lang="en-US" smtClean="0"/>
              <a:t>3/11/2026</a:t>
            </a:fld>
            <a:endParaRPr lang="en-US"/>
          </a:p>
        </p:txBody>
      </p:sp>
      <p:sp>
        <p:nvSpPr>
          <p:cNvPr id="6" name="Footer Placeholder 5">
            <a:extLst>
              <a:ext uri="{FF2B5EF4-FFF2-40B4-BE49-F238E27FC236}">
                <a16:creationId xmlns:a16="http://schemas.microsoft.com/office/drawing/2014/main" id="{06FD8061-BDA4-1AFC-2B5C-81F2C36DF4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CD9C08-F17E-5A05-A44F-F2F7C5CB6AFB}"/>
              </a:ext>
            </a:extLst>
          </p:cNvPr>
          <p:cNvSpPr>
            <a:spLocks noGrp="1"/>
          </p:cNvSpPr>
          <p:nvPr>
            <p:ph type="sldNum" sz="quarter" idx="12"/>
          </p:nvPr>
        </p:nvSpPr>
        <p:spPr/>
        <p:txBody>
          <a:bodyPr/>
          <a:lstStyle/>
          <a:p>
            <a:fld id="{BAF19FF4-2805-4EBF-A8EA-628C19868EAD}" type="slidenum">
              <a:rPr lang="en-US" smtClean="0"/>
              <a:t>‹#›</a:t>
            </a:fld>
            <a:endParaRPr lang="en-US"/>
          </a:p>
        </p:txBody>
      </p:sp>
    </p:spTree>
    <p:extLst>
      <p:ext uri="{BB962C8B-B14F-4D97-AF65-F5344CB8AC3E}">
        <p14:creationId xmlns:p14="http://schemas.microsoft.com/office/powerpoint/2010/main" val="1658941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79CAB4-21E1-9560-EE2E-7F8FB2387A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D2E8C8-B55F-C679-4D54-B1C0F9751B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DAA6A7-145D-02AD-9F58-B2DBBF3070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B519CAA-52ED-4D63-A59F-D5CAFB55C88C}" type="datetimeFigureOut">
              <a:rPr lang="en-US" smtClean="0"/>
              <a:t>3/11/2026</a:t>
            </a:fld>
            <a:endParaRPr lang="en-US"/>
          </a:p>
        </p:txBody>
      </p:sp>
      <p:sp>
        <p:nvSpPr>
          <p:cNvPr id="5" name="Footer Placeholder 4">
            <a:extLst>
              <a:ext uri="{FF2B5EF4-FFF2-40B4-BE49-F238E27FC236}">
                <a16:creationId xmlns:a16="http://schemas.microsoft.com/office/drawing/2014/main" id="{D2B2B2BC-540A-E8BC-6060-550BA4489C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73B6D4D-A87E-94C7-A68E-8DEE26E694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AF19FF4-2805-4EBF-A8EA-628C19868EAD}" type="slidenum">
              <a:rPr lang="en-US" smtClean="0"/>
              <a:t>‹#›</a:t>
            </a:fld>
            <a:endParaRPr lang="en-US"/>
          </a:p>
        </p:txBody>
      </p:sp>
    </p:spTree>
    <p:extLst>
      <p:ext uri="{BB962C8B-B14F-4D97-AF65-F5344CB8AC3E}">
        <p14:creationId xmlns:p14="http://schemas.microsoft.com/office/powerpoint/2010/main" val="4036372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thevab.com/signin?utm_source=grab-and-go&amp;utm_medium=vab-insights&amp;utm_campaign=" TargetMode="External"/><Relationship Id="rId7" Type="http://schemas.openxmlformats.org/officeDocument/2006/relationships/image" Target="../media/image4.png"/><Relationship Id="rId12" Type="http://schemas.openxmlformats.org/officeDocument/2006/relationships/hyperlink" Target="https://adalytics.io/blog/search-partners-transparency"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hyperlink" Target="https://thevab.com/insight/google-yearly-advertising-revenue-analysis?utm_source=grab-and-go&amp;utm_medium=vab-insights&amp;utm_campaign=" TargetMode="External"/><Relationship Id="rId5" Type="http://schemas.openxmlformats.org/officeDocument/2006/relationships/image" Target="../media/image2.png"/><Relationship Id="rId10" Type="http://schemas.openxmlformats.org/officeDocument/2006/relationships/hyperlink" Target="https://thevab.com/insights" TargetMode="External"/><Relationship Id="rId4" Type="http://schemas.openxmlformats.org/officeDocument/2006/relationships/image" Target="../media/image1.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EFB32D-CF49-B1F7-EE80-BFD74C6EB6C2}"/>
            </a:ext>
          </a:extLst>
        </p:cNvPr>
        <p:cNvGrpSpPr/>
        <p:nvPr/>
      </p:nvGrpSpPr>
      <p:grpSpPr>
        <a:xfrm>
          <a:off x="0" y="0"/>
          <a:ext cx="0" cy="0"/>
          <a:chOff x="0" y="0"/>
          <a:chExt cx="0" cy="0"/>
        </a:xfrm>
      </p:grpSpPr>
      <p:sp>
        <p:nvSpPr>
          <p:cNvPr id="70" name="Rectangle 69">
            <a:extLst>
              <a:ext uri="{FF2B5EF4-FFF2-40B4-BE49-F238E27FC236}">
                <a16:creationId xmlns:a16="http://schemas.microsoft.com/office/drawing/2014/main" id="{8DAB188D-BC27-59EE-FB3B-B63E8BECBA30}"/>
              </a:ext>
            </a:extLst>
          </p:cNvPr>
          <p:cNvSpPr>
            <a:spLocks/>
          </p:cNvSpPr>
          <p:nvPr/>
        </p:nvSpPr>
        <p:spPr>
          <a:xfrm>
            <a:off x="1" y="1696164"/>
            <a:ext cx="12192000" cy="5172986"/>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1BC399C8-FBB4-3F06-5CDA-2D3E4A820BF1}"/>
              </a:ext>
            </a:extLst>
          </p:cNvPr>
          <p:cNvSpPr/>
          <p:nvPr/>
        </p:nvSpPr>
        <p:spPr>
          <a:xfrm>
            <a:off x="323849" y="427650"/>
            <a:ext cx="9944103" cy="954107"/>
          </a:xfrm>
          <a:prstGeom prst="rect">
            <a:avLst/>
          </a:prstGeom>
        </p:spPr>
        <p:txBody>
          <a:bodyPr wrap="square">
            <a:spAutoFit/>
          </a:bodyPr>
          <a:lstStyle/>
          <a:p>
            <a:pPr marL="0" marR="0" lvl="0" indent="0" algn="l" defTabSz="912205" rtl="0" eaLnBrk="1" fontAlgn="auto" latinLnBrk="0" hangingPunct="1">
              <a:lnSpc>
                <a:spcPct val="100000"/>
              </a:lnSpc>
              <a:spcBef>
                <a:spcPts val="0"/>
              </a:spcBef>
              <a:spcAft>
                <a:spcPts val="0"/>
              </a:spcAft>
              <a:buClrTx/>
              <a:buSzPts val="1000"/>
              <a:buFontTx/>
              <a:buNone/>
              <a:tabLst>
                <a:tab pos="456103" algn="l"/>
              </a:tabLst>
              <a:defRPr/>
            </a:pPr>
            <a:r>
              <a:rPr kumimoji="0" lang="en-US" sz="2800" b="1" i="0" u="none" strike="noStrike" kern="1200" cap="none" spc="0" normalizeH="0" baseline="0" noProof="0">
                <a:ln>
                  <a:noFill/>
                </a:ln>
                <a:solidFill>
                  <a:srgbClr val="002060"/>
                </a:solidFill>
                <a:effectLst/>
                <a:uLnTx/>
                <a:uFillTx/>
                <a:latin typeface="Arial" panose="020B0604020202020204" pitchFamily="34" charset="0"/>
                <a:ea typeface="+mn-ea"/>
                <a:cs typeface="+mn-cs"/>
              </a:rPr>
              <a:t>Google’s ad revenue from undefined platforms is </a:t>
            </a:r>
            <a:r>
              <a:rPr kumimoji="0" lang="en-US" sz="2800" b="1" i="0" u="none" strike="noStrike" kern="1200" cap="none" spc="0" normalizeH="0" baseline="0" noProof="0">
                <a:ln>
                  <a:noFill/>
                </a:ln>
                <a:solidFill>
                  <a:srgbClr val="1B1464"/>
                </a:solidFill>
                <a:effectLst/>
                <a:uLnTx/>
                <a:uFillTx/>
                <a:latin typeface="Arial" panose="020B0604020202020204" pitchFamily="34" charset="0"/>
                <a:ea typeface="+mn-ea"/>
                <a:cs typeface="+mn-cs"/>
              </a:rPr>
              <a:t>more than the global media spend on print, outdoor or radio</a:t>
            </a:r>
          </a:p>
        </p:txBody>
      </p:sp>
      <p:sp>
        <p:nvSpPr>
          <p:cNvPr id="8" name="Rectangle 7">
            <a:extLst>
              <a:ext uri="{FF2B5EF4-FFF2-40B4-BE49-F238E27FC236}">
                <a16:creationId xmlns:a16="http://schemas.microsoft.com/office/drawing/2014/main" id="{CC2D8732-B40A-6B34-A88A-D5099ADE3122}"/>
              </a:ext>
            </a:extLst>
          </p:cNvPr>
          <p:cNvSpPr/>
          <p:nvPr/>
        </p:nvSpPr>
        <p:spPr>
          <a:xfrm>
            <a:off x="-1" y="0"/>
            <a:ext cx="4056435" cy="311370"/>
          </a:xfrm>
          <a:prstGeom prst="rect">
            <a:avLst/>
          </a:prstGeom>
          <a:solidFill>
            <a:srgbClr val="1B14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Helvetica" panose="020B0604020202020204" pitchFamily="34" charset="0"/>
                <a:ea typeface="+mn-ea"/>
                <a:cs typeface="Helvetica" panose="020B0604020202020204" pitchFamily="34" charset="0"/>
              </a:rPr>
              <a:t>Google’s ‘Undefined Platforms’ Revenue vs. </a:t>
            </a:r>
            <a:r>
              <a:rPr lang="en-US" sz="1200" dirty="0">
                <a:solidFill>
                  <a:prstClr val="white"/>
                </a:solidFill>
                <a:latin typeface="Helvetica" panose="020B0604020202020204" pitchFamily="34" charset="0"/>
                <a:cs typeface="Helvetica" panose="020B0604020202020204" pitchFamily="34" charset="0"/>
              </a:rPr>
              <a:t>Other Media</a:t>
            </a:r>
            <a:endParaRPr kumimoji="0" lang="en-US" sz="1200" b="0" i="0" u="none" strike="noStrike" kern="1200" cap="none" spc="0" normalizeH="0" baseline="0" noProof="0" dirty="0">
              <a:ln>
                <a:noFill/>
              </a:ln>
              <a:solidFill>
                <a:prstClr val="white"/>
              </a:solidFill>
              <a:effectLst/>
              <a:uLnTx/>
              <a:uFillTx/>
              <a:latin typeface="Helvetica" panose="020B0604020202020204" pitchFamily="34" charset="0"/>
              <a:ea typeface="+mn-ea"/>
              <a:cs typeface="Helvetica" panose="020B0604020202020204" pitchFamily="34" charset="0"/>
            </a:endParaRPr>
          </a:p>
        </p:txBody>
      </p:sp>
      <p:sp>
        <p:nvSpPr>
          <p:cNvPr id="13" name="TextBox 12">
            <a:extLst>
              <a:ext uri="{FF2B5EF4-FFF2-40B4-BE49-F238E27FC236}">
                <a16:creationId xmlns:a16="http://schemas.microsoft.com/office/drawing/2014/main" id="{3FBB1125-9F32-408E-E361-96A635BF5E43}"/>
              </a:ext>
            </a:extLst>
          </p:cNvPr>
          <p:cNvSpPr txBox="1"/>
          <p:nvPr/>
        </p:nvSpPr>
        <p:spPr>
          <a:xfrm>
            <a:off x="10220325" y="26057"/>
            <a:ext cx="200025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rPr>
              <a:t>Scan or click to access more transparency insights</a:t>
            </a:r>
          </a:p>
        </p:txBody>
      </p:sp>
      <p:sp>
        <p:nvSpPr>
          <p:cNvPr id="18" name="Rectangle 17">
            <a:extLst>
              <a:ext uri="{FF2B5EF4-FFF2-40B4-BE49-F238E27FC236}">
                <a16:creationId xmlns:a16="http://schemas.microsoft.com/office/drawing/2014/main" id="{385D68F4-5A14-71BB-7557-7C1EDD0269CB}"/>
              </a:ext>
            </a:extLst>
          </p:cNvPr>
          <p:cNvSpPr/>
          <p:nvPr/>
        </p:nvSpPr>
        <p:spPr>
          <a:xfrm>
            <a:off x="10267952" y="0"/>
            <a:ext cx="1924048" cy="1671565"/>
          </a:xfrm>
          <a:prstGeom prst="rect">
            <a:avLst/>
          </a:prstGeom>
          <a:noFill/>
          <a:ln w="28575">
            <a:solidFill>
              <a:srgbClr val="ED3C8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21" name="Picture 20">
            <a:hlinkClick r:id="rId3"/>
            <a:extLst>
              <a:ext uri="{FF2B5EF4-FFF2-40B4-BE49-F238E27FC236}">
                <a16:creationId xmlns:a16="http://schemas.microsoft.com/office/drawing/2014/main" id="{E1AD6733-DF1E-A29E-0A3E-CA510A76B161}"/>
              </a:ext>
            </a:extLst>
          </p:cNvPr>
          <p:cNvPicPr>
            <a:picLocks noChangeAspect="1" noChangeArrowheads="1"/>
          </p:cNvPicPr>
          <p:nvPr/>
        </p:nvPicPr>
        <p:blipFill rotWithShape="1">
          <a:blip r:embed="rId4" cstate="hqprint">
            <a:extLst>
              <a:ext uri="{28A0092B-C50C-407E-A947-70E740481C1C}">
                <a14:useLocalDpi xmlns:a14="http://schemas.microsoft.com/office/drawing/2010/main"/>
              </a:ext>
            </a:extLst>
          </a:blip>
          <a:srcRect l="8627" t="8925" r="8225" b="7734"/>
          <a:stretch/>
        </p:blipFill>
        <p:spPr bwMode="auto">
          <a:xfrm>
            <a:off x="10676741" y="521763"/>
            <a:ext cx="1106470" cy="1109038"/>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8C92A0BD-2DF0-27F5-C64B-D67A546EB6E1}"/>
              </a:ext>
            </a:extLst>
          </p:cNvPr>
          <p:cNvSpPr txBox="1"/>
          <p:nvPr/>
        </p:nvSpPr>
        <p:spPr>
          <a:xfrm>
            <a:off x="1" y="1764513"/>
            <a:ext cx="12205096" cy="615553"/>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t>Estimated Global Advertising Revenues by Media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1F1A62"/>
                </a:solidFill>
                <a:effectLst/>
                <a:uLnTx/>
                <a:uFillTx/>
                <a:latin typeface="Helvetica" pitchFamily="2" charset="0"/>
                <a:ea typeface="+mn-ea"/>
                <a:cs typeface="+mn-cs"/>
              </a:rPr>
              <a:t>2025</a:t>
            </a:r>
          </a:p>
        </p:txBody>
      </p:sp>
      <p:pic>
        <p:nvPicPr>
          <p:cNvPr id="32" name="Picture 31" descr="A blue and pink billboard&#10;&#10;AI-generated content may be incorrect.">
            <a:extLst>
              <a:ext uri="{FF2B5EF4-FFF2-40B4-BE49-F238E27FC236}">
                <a16:creationId xmlns:a16="http://schemas.microsoft.com/office/drawing/2014/main" id="{B410AA77-C15D-D9AE-B1AB-AE9DAD89B22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47996" y="2407385"/>
            <a:ext cx="1543992" cy="1543992"/>
          </a:xfrm>
          <a:prstGeom prst="rect">
            <a:avLst/>
          </a:prstGeom>
        </p:spPr>
      </p:pic>
      <p:pic>
        <p:nvPicPr>
          <p:cNvPr id="33" name="Picture 32" descr="A blue and pink radio&#10;&#10;AI-generated content may be incorrect.">
            <a:extLst>
              <a:ext uri="{FF2B5EF4-FFF2-40B4-BE49-F238E27FC236}">
                <a16:creationId xmlns:a16="http://schemas.microsoft.com/office/drawing/2014/main" id="{90D511C8-1BA1-8ACE-840A-BCA84174332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12120" y="2407385"/>
            <a:ext cx="1543992" cy="1543992"/>
          </a:xfrm>
          <a:prstGeom prst="rect">
            <a:avLst/>
          </a:prstGeom>
        </p:spPr>
      </p:pic>
      <p:sp>
        <p:nvSpPr>
          <p:cNvPr id="34" name="TextBox 33">
            <a:extLst>
              <a:ext uri="{FF2B5EF4-FFF2-40B4-BE49-F238E27FC236}">
                <a16:creationId xmlns:a16="http://schemas.microsoft.com/office/drawing/2014/main" id="{5A494CBF-4B39-F992-6B09-4C07A703C03F}"/>
              </a:ext>
            </a:extLst>
          </p:cNvPr>
          <p:cNvSpPr txBox="1"/>
          <p:nvPr/>
        </p:nvSpPr>
        <p:spPr>
          <a:xfrm>
            <a:off x="6205518" y="3977349"/>
            <a:ext cx="3028949"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a:ln>
                  <a:noFill/>
                </a:ln>
                <a:solidFill>
                  <a:srgbClr val="1F1A62"/>
                </a:solidFill>
                <a:effectLst/>
                <a:uLnTx/>
                <a:uFillTx/>
                <a:latin typeface="Helvetica" pitchFamily="2" charset="0"/>
                <a:ea typeface="+mn-ea"/>
                <a:cs typeface="+mn-cs"/>
              </a:rPr>
              <a:t>Outdoor</a:t>
            </a:r>
          </a:p>
        </p:txBody>
      </p:sp>
      <p:sp>
        <p:nvSpPr>
          <p:cNvPr id="35" name="TextBox 34">
            <a:extLst>
              <a:ext uri="{FF2B5EF4-FFF2-40B4-BE49-F238E27FC236}">
                <a16:creationId xmlns:a16="http://schemas.microsoft.com/office/drawing/2014/main" id="{AE897544-F90A-8FFC-D35D-FE9469E1926B}"/>
              </a:ext>
            </a:extLst>
          </p:cNvPr>
          <p:cNvSpPr txBox="1"/>
          <p:nvPr/>
        </p:nvSpPr>
        <p:spPr>
          <a:xfrm>
            <a:off x="6205517" y="4376075"/>
            <a:ext cx="3028950"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w="12700">
                  <a:solidFill>
                    <a:srgbClr val="1F1A62"/>
                  </a:solidFill>
                </a:ln>
                <a:solidFill>
                  <a:srgbClr val="00BFF2"/>
                </a:solidFill>
                <a:effectLst>
                  <a:outerShdw blurRad="50800" dist="38100" dir="2700000" algn="tl" rotWithShape="0">
                    <a:srgbClr val="1F1A62">
                      <a:alpha val="40000"/>
                    </a:srgbClr>
                  </a:outerShdw>
                </a:effectLst>
                <a:uLnTx/>
                <a:uFillTx/>
                <a:latin typeface="Helvetica" pitchFamily="2" charset="0"/>
                <a:ea typeface="+mn-ea"/>
                <a:cs typeface="Heebo" pitchFamily="2" charset="-79"/>
              </a:rPr>
              <a:t>$35.9</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w="12700">
                  <a:solidFill>
                    <a:srgbClr val="1F1A62"/>
                  </a:solidFill>
                </a:ln>
                <a:solidFill>
                  <a:srgbClr val="00BFF2"/>
                </a:solidFill>
                <a:effectLst>
                  <a:outerShdw blurRad="50800" dist="38100" dir="2700000" algn="tl" rotWithShape="0">
                    <a:srgbClr val="1F1A62">
                      <a:alpha val="40000"/>
                    </a:srgbClr>
                  </a:outerShdw>
                </a:effectLst>
                <a:uLnTx/>
                <a:uFillTx/>
                <a:latin typeface="Helvetica" pitchFamily="2" charset="0"/>
                <a:ea typeface="+mn-ea"/>
                <a:cs typeface="Heebo" pitchFamily="2" charset="-79"/>
              </a:rPr>
              <a:t>Billion</a:t>
            </a:r>
            <a:endParaRPr kumimoji="0" lang="en-US" sz="4800" b="1" i="0" u="none" strike="noStrike" kern="1200" cap="none" spc="0" normalizeH="0" baseline="0" noProof="0">
              <a:ln w="12700">
                <a:solidFill>
                  <a:srgbClr val="1F1A62"/>
                </a:solidFill>
              </a:ln>
              <a:solidFill>
                <a:srgbClr val="00BFF2"/>
              </a:solidFill>
              <a:effectLst>
                <a:outerShdw blurRad="50800" dist="38100" dir="2700000" algn="tl" rotWithShape="0">
                  <a:srgbClr val="1F1A62">
                    <a:alpha val="40000"/>
                  </a:srgbClr>
                </a:outerShdw>
              </a:effectLst>
              <a:uLnTx/>
              <a:uFillTx/>
              <a:latin typeface="Helvetica" pitchFamily="2" charset="0"/>
              <a:ea typeface="+mn-ea"/>
              <a:cs typeface="Heebo" pitchFamily="2" charset="-79"/>
            </a:endParaRPr>
          </a:p>
        </p:txBody>
      </p:sp>
      <p:sp>
        <p:nvSpPr>
          <p:cNvPr id="36" name="TextBox 35">
            <a:extLst>
              <a:ext uri="{FF2B5EF4-FFF2-40B4-BE49-F238E27FC236}">
                <a16:creationId xmlns:a16="http://schemas.microsoft.com/office/drawing/2014/main" id="{B406F3B7-839B-B571-6756-249FF96D5983}"/>
              </a:ext>
            </a:extLst>
          </p:cNvPr>
          <p:cNvSpPr txBox="1"/>
          <p:nvPr/>
        </p:nvSpPr>
        <p:spPr>
          <a:xfrm>
            <a:off x="9069642" y="3977349"/>
            <a:ext cx="3028949"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a:ln>
                  <a:noFill/>
                </a:ln>
                <a:solidFill>
                  <a:srgbClr val="1F1A62"/>
                </a:solidFill>
                <a:effectLst/>
                <a:uLnTx/>
                <a:uFillTx/>
                <a:latin typeface="Helvetica" pitchFamily="2" charset="0"/>
                <a:ea typeface="+mn-ea"/>
                <a:cs typeface="+mn-cs"/>
              </a:rPr>
              <a:t>Radio</a:t>
            </a:r>
          </a:p>
        </p:txBody>
      </p:sp>
      <p:sp>
        <p:nvSpPr>
          <p:cNvPr id="37" name="TextBox 36">
            <a:extLst>
              <a:ext uri="{FF2B5EF4-FFF2-40B4-BE49-F238E27FC236}">
                <a16:creationId xmlns:a16="http://schemas.microsoft.com/office/drawing/2014/main" id="{528AA8ED-626E-64FB-22AE-30C53734323D}"/>
              </a:ext>
            </a:extLst>
          </p:cNvPr>
          <p:cNvSpPr txBox="1"/>
          <p:nvPr/>
        </p:nvSpPr>
        <p:spPr>
          <a:xfrm>
            <a:off x="9069641" y="4376075"/>
            <a:ext cx="3028950"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w="12700">
                  <a:solidFill>
                    <a:srgbClr val="1F1A62"/>
                  </a:solidFill>
                </a:ln>
                <a:solidFill>
                  <a:srgbClr val="4EBEA4"/>
                </a:solidFill>
                <a:effectLst>
                  <a:outerShdw blurRad="50800" dist="38100" dir="2700000" algn="tl" rotWithShape="0">
                    <a:srgbClr val="1F1A62">
                      <a:alpha val="40000"/>
                    </a:srgbClr>
                  </a:outerShdw>
                </a:effectLst>
                <a:uLnTx/>
                <a:uFillTx/>
                <a:latin typeface="Helvetica" pitchFamily="2" charset="0"/>
                <a:ea typeface="+mn-ea"/>
                <a:cs typeface="Heebo" pitchFamily="2" charset="-79"/>
              </a:rPr>
              <a:t>$28.7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w="12700">
                  <a:solidFill>
                    <a:srgbClr val="1F1A62"/>
                  </a:solidFill>
                </a:ln>
                <a:solidFill>
                  <a:srgbClr val="4EBEA4"/>
                </a:solidFill>
                <a:effectLst>
                  <a:outerShdw blurRad="50800" dist="38100" dir="2700000" algn="tl" rotWithShape="0">
                    <a:srgbClr val="1F1A62">
                      <a:alpha val="40000"/>
                    </a:srgbClr>
                  </a:outerShdw>
                </a:effectLst>
                <a:uLnTx/>
                <a:uFillTx/>
                <a:latin typeface="Helvetica" pitchFamily="2" charset="0"/>
                <a:ea typeface="+mn-ea"/>
                <a:cs typeface="Heebo" pitchFamily="2" charset="-79"/>
              </a:rPr>
              <a:t>Billion</a:t>
            </a:r>
            <a:endParaRPr kumimoji="0" lang="en-US" sz="4800" b="1" i="0" u="none" strike="noStrike" kern="1200" cap="none" spc="0" normalizeH="0" baseline="0" noProof="0">
              <a:ln w="12700">
                <a:solidFill>
                  <a:srgbClr val="1F1A62"/>
                </a:solidFill>
              </a:ln>
              <a:solidFill>
                <a:srgbClr val="4EBEA4"/>
              </a:solidFill>
              <a:effectLst>
                <a:outerShdw blurRad="50800" dist="38100" dir="2700000" algn="tl" rotWithShape="0">
                  <a:srgbClr val="1F1A62">
                    <a:alpha val="40000"/>
                  </a:srgbClr>
                </a:outerShdw>
              </a:effectLst>
              <a:uLnTx/>
              <a:uFillTx/>
              <a:latin typeface="Helvetica" pitchFamily="2" charset="0"/>
              <a:ea typeface="+mn-ea"/>
              <a:cs typeface="Heebo" pitchFamily="2" charset="-79"/>
            </a:endParaRPr>
          </a:p>
        </p:txBody>
      </p:sp>
      <p:sp>
        <p:nvSpPr>
          <p:cNvPr id="41" name="TextBox 40">
            <a:extLst>
              <a:ext uri="{FF2B5EF4-FFF2-40B4-BE49-F238E27FC236}">
                <a16:creationId xmlns:a16="http://schemas.microsoft.com/office/drawing/2014/main" id="{0D6C11FA-7E24-3D2C-0D5A-4B0FCD8A2D6B}"/>
              </a:ext>
            </a:extLst>
          </p:cNvPr>
          <p:cNvSpPr txBox="1"/>
          <p:nvPr/>
        </p:nvSpPr>
        <p:spPr>
          <a:xfrm>
            <a:off x="3164065" y="4376075"/>
            <a:ext cx="3028950"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w="12700">
                  <a:solidFill>
                    <a:srgbClr val="1F1A62"/>
                  </a:solidFill>
                </a:ln>
                <a:solidFill>
                  <a:srgbClr val="ED3C8D"/>
                </a:solidFill>
                <a:effectLst>
                  <a:outerShdw blurRad="50800" dist="38100" dir="2700000" algn="tl" rotWithShape="0">
                    <a:srgbClr val="1F1A62">
                      <a:alpha val="40000"/>
                    </a:srgbClr>
                  </a:outerShdw>
                </a:effectLst>
                <a:uLnTx/>
                <a:uFillTx/>
                <a:latin typeface="Helvetica" pitchFamily="2" charset="0"/>
                <a:ea typeface="+mn-ea"/>
                <a:cs typeface="Heebo" pitchFamily="2" charset="-79"/>
              </a:rPr>
              <a:t>$43.0</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w="12700">
                  <a:solidFill>
                    <a:srgbClr val="1F1A62"/>
                  </a:solidFill>
                </a:ln>
                <a:solidFill>
                  <a:srgbClr val="ED3C8D"/>
                </a:solidFill>
                <a:effectLst>
                  <a:outerShdw blurRad="50800" dist="38100" dir="2700000" algn="tl" rotWithShape="0">
                    <a:srgbClr val="1F1A62">
                      <a:alpha val="40000"/>
                    </a:srgbClr>
                  </a:outerShdw>
                </a:effectLst>
                <a:uLnTx/>
                <a:uFillTx/>
                <a:latin typeface="Helvetica" pitchFamily="2" charset="0"/>
                <a:ea typeface="+mn-ea"/>
                <a:cs typeface="Heebo" pitchFamily="2" charset="-79"/>
              </a:rPr>
              <a:t>Billion</a:t>
            </a:r>
            <a:endParaRPr kumimoji="0" lang="en-US" sz="4800" b="1" i="0" u="none" strike="noStrike" kern="1200" cap="none" spc="0" normalizeH="0" baseline="0" noProof="0">
              <a:ln w="12700">
                <a:solidFill>
                  <a:srgbClr val="1F1A62"/>
                </a:solidFill>
              </a:ln>
              <a:solidFill>
                <a:srgbClr val="ED3C8D"/>
              </a:solidFill>
              <a:effectLst>
                <a:outerShdw blurRad="50800" dist="38100" dir="2700000" algn="tl" rotWithShape="0">
                  <a:srgbClr val="1F1A62">
                    <a:alpha val="40000"/>
                  </a:srgbClr>
                </a:outerShdw>
              </a:effectLst>
              <a:uLnTx/>
              <a:uFillTx/>
              <a:latin typeface="Helvetica" pitchFamily="2" charset="0"/>
              <a:ea typeface="+mn-ea"/>
              <a:cs typeface="Heebo" pitchFamily="2" charset="-79"/>
            </a:endParaRPr>
          </a:p>
        </p:txBody>
      </p:sp>
      <p:pic>
        <p:nvPicPr>
          <p:cNvPr id="42" name="Picture 41" descr="A pink and blue book&#10;&#10;AI-generated content may be incorrect.">
            <a:extLst>
              <a:ext uri="{FF2B5EF4-FFF2-40B4-BE49-F238E27FC236}">
                <a16:creationId xmlns:a16="http://schemas.microsoft.com/office/drawing/2014/main" id="{7FF8A010-F0D9-9CB6-B43A-AA107D058DA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76500" y="2407385"/>
            <a:ext cx="1543992" cy="1543992"/>
          </a:xfrm>
          <a:prstGeom prst="rect">
            <a:avLst/>
          </a:prstGeom>
        </p:spPr>
      </p:pic>
      <p:sp>
        <p:nvSpPr>
          <p:cNvPr id="43" name="TextBox 42">
            <a:extLst>
              <a:ext uri="{FF2B5EF4-FFF2-40B4-BE49-F238E27FC236}">
                <a16:creationId xmlns:a16="http://schemas.microsoft.com/office/drawing/2014/main" id="{E46EC18A-DA51-1715-8E51-B14D5A315811}"/>
              </a:ext>
            </a:extLst>
          </p:cNvPr>
          <p:cNvSpPr txBox="1"/>
          <p:nvPr/>
        </p:nvSpPr>
        <p:spPr>
          <a:xfrm>
            <a:off x="3147284" y="3977349"/>
            <a:ext cx="3028949"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a:ln>
                  <a:noFill/>
                </a:ln>
                <a:solidFill>
                  <a:srgbClr val="1F1A62"/>
                </a:solidFill>
                <a:effectLst/>
                <a:uLnTx/>
                <a:uFillTx/>
                <a:latin typeface="Helvetica" pitchFamily="2" charset="0"/>
                <a:ea typeface="+mn-ea"/>
                <a:cs typeface="+mn-cs"/>
              </a:rPr>
              <a:t>Print</a:t>
            </a:r>
          </a:p>
        </p:txBody>
      </p:sp>
      <p:sp>
        <p:nvSpPr>
          <p:cNvPr id="44" name="Rectangle: Rounded Corners 19">
            <a:extLst>
              <a:ext uri="{FF2B5EF4-FFF2-40B4-BE49-F238E27FC236}">
                <a16:creationId xmlns:a16="http://schemas.microsoft.com/office/drawing/2014/main" id="{A2DF44B4-1FB3-D390-49AC-FD5F0DEBC208}"/>
              </a:ext>
            </a:extLst>
          </p:cNvPr>
          <p:cNvSpPr/>
          <p:nvPr/>
        </p:nvSpPr>
        <p:spPr>
          <a:xfrm>
            <a:off x="199491" y="2300567"/>
            <a:ext cx="3064040" cy="3482348"/>
          </a:xfrm>
          <a:prstGeom prst="roundRect">
            <a:avLst/>
          </a:prstGeom>
          <a:solidFill>
            <a:schemeClr val="bg1"/>
          </a:solidFill>
          <a:ln w="28575">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TextBox 44">
            <a:extLst>
              <a:ext uri="{FF2B5EF4-FFF2-40B4-BE49-F238E27FC236}">
                <a16:creationId xmlns:a16="http://schemas.microsoft.com/office/drawing/2014/main" id="{98F822DF-EDD0-606D-EC0C-3B51DBBE88B6}"/>
              </a:ext>
            </a:extLst>
          </p:cNvPr>
          <p:cNvSpPr txBox="1"/>
          <p:nvPr/>
        </p:nvSpPr>
        <p:spPr>
          <a:xfrm>
            <a:off x="222080" y="3977349"/>
            <a:ext cx="3028949"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a:ln>
                  <a:noFill/>
                </a:ln>
                <a:solidFill>
                  <a:srgbClr val="1F1A62"/>
                </a:solidFill>
                <a:effectLst/>
                <a:uLnTx/>
                <a:uFillTx/>
                <a:latin typeface="Helvetica" pitchFamily="2" charset="0"/>
                <a:ea typeface="+mn-ea"/>
                <a:cs typeface="+mn-cs"/>
              </a:rPr>
              <a:t>Google Network &amp; ‘Other’</a:t>
            </a:r>
          </a:p>
        </p:txBody>
      </p:sp>
      <p:sp>
        <p:nvSpPr>
          <p:cNvPr id="46" name="TextBox 45">
            <a:extLst>
              <a:ext uri="{FF2B5EF4-FFF2-40B4-BE49-F238E27FC236}">
                <a16:creationId xmlns:a16="http://schemas.microsoft.com/office/drawing/2014/main" id="{A118F4A7-F487-C5F3-E361-A0710C709F1E}"/>
              </a:ext>
            </a:extLst>
          </p:cNvPr>
          <p:cNvSpPr txBox="1"/>
          <p:nvPr/>
        </p:nvSpPr>
        <p:spPr>
          <a:xfrm>
            <a:off x="222079" y="4376075"/>
            <a:ext cx="3028950"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w="12700">
                  <a:solidFill>
                    <a:srgbClr val="1F1A62"/>
                  </a:solidFill>
                </a:ln>
                <a:solidFill>
                  <a:srgbClr val="FFE600"/>
                </a:solidFill>
                <a:effectLst>
                  <a:outerShdw blurRad="50800" dist="38100" dir="2700000" algn="tl" rotWithShape="0">
                    <a:srgbClr val="1F1A62">
                      <a:alpha val="40000"/>
                    </a:srgbClr>
                  </a:outerShdw>
                </a:effectLst>
                <a:uLnTx/>
                <a:uFillTx/>
                <a:latin typeface="Helvetica" pitchFamily="2" charset="0"/>
                <a:ea typeface="+mn-ea"/>
                <a:cs typeface="Heebo" pitchFamily="2" charset="-79"/>
              </a:rPr>
              <a:t>$44.8</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w="12700">
                  <a:solidFill>
                    <a:srgbClr val="1F1A62"/>
                  </a:solidFill>
                </a:ln>
                <a:solidFill>
                  <a:srgbClr val="FFE600"/>
                </a:solidFill>
                <a:effectLst>
                  <a:outerShdw blurRad="50800" dist="38100" dir="2700000" algn="tl" rotWithShape="0">
                    <a:srgbClr val="1F1A62">
                      <a:alpha val="40000"/>
                    </a:srgbClr>
                  </a:outerShdw>
                </a:effectLst>
                <a:uLnTx/>
                <a:uFillTx/>
                <a:latin typeface="Helvetica" pitchFamily="2" charset="0"/>
                <a:ea typeface="+mn-ea"/>
                <a:cs typeface="Heebo" pitchFamily="2" charset="-79"/>
              </a:rPr>
              <a:t>Billion</a:t>
            </a:r>
            <a:endParaRPr kumimoji="0" lang="en-US" sz="4800" b="1" i="0" u="none" strike="noStrike" kern="1200" cap="none" spc="0" normalizeH="0" baseline="0" noProof="0">
              <a:ln w="12700">
                <a:solidFill>
                  <a:srgbClr val="1F1A62"/>
                </a:solidFill>
              </a:ln>
              <a:solidFill>
                <a:srgbClr val="FFE600"/>
              </a:solidFill>
              <a:effectLst>
                <a:outerShdw blurRad="50800" dist="38100" dir="2700000" algn="tl" rotWithShape="0">
                  <a:srgbClr val="1F1A62">
                    <a:alpha val="40000"/>
                  </a:srgbClr>
                </a:outerShdw>
              </a:effectLst>
              <a:uLnTx/>
              <a:uFillTx/>
              <a:latin typeface="Helvetica" pitchFamily="2" charset="0"/>
              <a:ea typeface="+mn-ea"/>
              <a:cs typeface="Heebo" pitchFamily="2" charset="-79"/>
            </a:endParaRPr>
          </a:p>
        </p:txBody>
      </p:sp>
      <p:pic>
        <p:nvPicPr>
          <p:cNvPr id="47" name="Picture 46" descr="A cartoon of a person with hands up&#10;&#10;AI-generated content may be incorrect.">
            <a:extLst>
              <a:ext uri="{FF2B5EF4-FFF2-40B4-BE49-F238E27FC236}">
                <a16:creationId xmlns:a16="http://schemas.microsoft.com/office/drawing/2014/main" id="{3D779CF1-5936-0C4B-ABC7-18C37D371D6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64558" y="2407385"/>
            <a:ext cx="1543992" cy="1543992"/>
          </a:xfrm>
          <a:prstGeom prst="rect">
            <a:avLst/>
          </a:prstGeom>
        </p:spPr>
      </p:pic>
      <p:pic>
        <p:nvPicPr>
          <p:cNvPr id="48" name="Picture 47">
            <a:extLst>
              <a:ext uri="{FF2B5EF4-FFF2-40B4-BE49-F238E27FC236}">
                <a16:creationId xmlns:a16="http://schemas.microsoft.com/office/drawing/2014/main" id="{0E6EDF12-5246-A9BB-201F-BF21C2774FA9}"/>
              </a:ext>
            </a:extLst>
          </p:cNvPr>
          <p:cNvPicPr>
            <a:picLocks noChangeAspect="1"/>
          </p:cNvPicPr>
          <p:nvPr/>
        </p:nvPicPr>
        <p:blipFill rotWithShape="1">
          <a:blip r:embed="rId9" cstate="hqprint">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sp>
        <p:nvSpPr>
          <p:cNvPr id="49" name="Rectangle 48">
            <a:extLst>
              <a:ext uri="{FF2B5EF4-FFF2-40B4-BE49-F238E27FC236}">
                <a16:creationId xmlns:a16="http://schemas.microsoft.com/office/drawing/2014/main" id="{08E4CB8B-8003-1241-335C-11FC24B1F981}"/>
              </a:ext>
            </a:extLst>
          </p:cNvPr>
          <p:cNvSpPr/>
          <p:nvPr/>
        </p:nvSpPr>
        <p:spPr>
          <a:xfrm>
            <a:off x="483207" y="6533170"/>
            <a:ext cx="11687274" cy="36933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hlinkClick r:id="rId10">
                  <a:extLst>
                    <a:ext uri="{A12FA001-AC4F-418D-AE19-62706E023703}">
                      <ahyp:hlinkClr xmlns:ahyp="http://schemas.microsoft.com/office/drawing/2018/hyperlinkcolor" val="tx"/>
                    </a:ext>
                  </a:extLst>
                </a:hlinkClick>
              </a:rPr>
              <a:t>theVAB.com/insights</a:t>
            </a:r>
            <a:endPar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endParaRPr>
          </a:p>
        </p:txBody>
      </p:sp>
      <p:sp>
        <p:nvSpPr>
          <p:cNvPr id="50" name="TextBox 49">
            <a:hlinkClick r:id="rId11"/>
            <a:extLst>
              <a:ext uri="{FF2B5EF4-FFF2-40B4-BE49-F238E27FC236}">
                <a16:creationId xmlns:a16="http://schemas.microsoft.com/office/drawing/2014/main" id="{AA9CAF72-8D23-8729-F02B-5610E87BC1C0}"/>
              </a:ext>
            </a:extLst>
          </p:cNvPr>
          <p:cNvSpPr txBox="1">
            <a:spLocks/>
          </p:cNvSpPr>
          <p:nvPr/>
        </p:nvSpPr>
        <p:spPr>
          <a:xfrm>
            <a:off x="-3" y="6269631"/>
            <a:ext cx="12202272" cy="276999"/>
          </a:xfrm>
          <a:prstGeom prst="rect">
            <a:avLst/>
          </a:prstGeom>
          <a:solidFill>
            <a:srgbClr val="ED3C8D"/>
          </a:solidFill>
          <a:ln>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rPr>
              <a:t>Click here to download VAB’s full report, </a:t>
            </a:r>
            <a:r>
              <a:rPr kumimoji="0" lang="en-US" sz="1200" b="1" i="1" u="none"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rPr>
              <a:t>‘</a:t>
            </a:r>
            <a:r>
              <a:rPr kumimoji="0" lang="en-US" sz="1200" b="1" i="1" u="sng"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rPr>
              <a:t>Where do ad dollars go when they’re spent with Google? – FY 2025 Update</a:t>
            </a:r>
            <a:r>
              <a:rPr kumimoji="0" lang="en-US" sz="1200" b="1" i="1" u="none"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rPr>
              <a:t>’</a:t>
            </a:r>
            <a:endParaRPr kumimoji="0" lang="en-US" sz="1200" b="1" i="1"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endParaRPr>
          </a:p>
        </p:txBody>
      </p:sp>
      <p:sp>
        <p:nvSpPr>
          <p:cNvPr id="51" name="TextBox 50">
            <a:extLst>
              <a:ext uri="{FF2B5EF4-FFF2-40B4-BE49-F238E27FC236}">
                <a16:creationId xmlns:a16="http://schemas.microsoft.com/office/drawing/2014/main" id="{7F65CFE3-749D-C5DC-98C7-41F072199CE4}"/>
              </a:ext>
            </a:extLst>
          </p:cNvPr>
          <p:cNvSpPr txBox="1"/>
          <p:nvPr/>
        </p:nvSpPr>
        <p:spPr>
          <a:xfrm>
            <a:off x="462195" y="5837227"/>
            <a:ext cx="11729298" cy="461665"/>
          </a:xfrm>
          <a:prstGeom prst="rect">
            <a:avLst/>
          </a:prstGeom>
          <a:noFill/>
        </p:spPr>
        <p:txBody>
          <a:bodyPr wrap="square" rtlCol="0">
            <a:spAutoFit/>
          </a:bodyPr>
          <a:lstStyle/>
          <a:p>
            <a:pPr lvl="0">
              <a:defRPr/>
            </a:pPr>
            <a:r>
              <a:rPr lang="en-US" sz="800">
                <a:solidFill>
                  <a:srgbClr val="1B1464"/>
                </a:solidFill>
                <a:latin typeface="Arial" panose="020B0604020202020204" pitchFamily="34" charset="0"/>
                <a:cs typeface="Arial" panose="020B0604020202020204" pitchFamily="34" charset="0"/>
              </a:rPr>
              <a:t>Source: Alphabet SEC company 10-K filings via SEC Edgar Search, for fiscal year ended 12/31/25. ‘Google Network’ includes revenues generated on Google Network properties participating in AdMob, AdSense, and Google Ad Manager. Reflects gross revenue which includes the dollars that Google pays in traffic acquisition costs (TAC) to partner sites. Totaled numbers may equal not total due to rounding.</a:t>
            </a:r>
            <a:r>
              <a:rPr lang="en-US" sz="800">
                <a:solidFill>
                  <a:srgbClr val="1F1A62"/>
                </a:solidFill>
                <a:latin typeface="Arial" panose="020B0604020202020204" pitchFamily="34" charset="0"/>
                <a:cs typeface="Arial" panose="020B0604020202020204" pitchFamily="34" charset="0"/>
              </a:rPr>
              <a:t> </a:t>
            </a:r>
            <a:r>
              <a:rPr lang="en-US" sz="800" err="1">
                <a:solidFill>
                  <a:srgbClr val="1F1A62"/>
                </a:solidFill>
                <a:latin typeface="Arial" panose="020B0604020202020204" pitchFamily="34" charset="0"/>
                <a:cs typeface="Arial" panose="020B0604020202020204" pitchFamily="34" charset="0"/>
              </a:rPr>
              <a:t>Adalytics</a:t>
            </a:r>
            <a:r>
              <a:rPr lang="en-US" sz="800">
                <a:solidFill>
                  <a:srgbClr val="1F1A62"/>
                </a:solidFill>
                <a:latin typeface="Arial" panose="020B0604020202020204" pitchFamily="34" charset="0"/>
                <a:cs typeface="Arial" panose="020B0604020202020204" pitchFamily="34" charset="0"/>
              </a:rPr>
              <a:t> Research LLC, </a:t>
            </a:r>
            <a:r>
              <a:rPr lang="en-US" sz="800" i="1">
                <a:solidFill>
                  <a:srgbClr val="00BFF2"/>
                </a:solidFill>
                <a:latin typeface="Arial" panose="020B0604020202020204" pitchFamily="34" charset="0"/>
                <a:cs typeface="Arial" panose="020B0604020202020204" pitchFamily="34" charset="0"/>
              </a:rPr>
              <a:t>‘</a:t>
            </a:r>
            <a:r>
              <a:rPr lang="en-US" sz="800" i="1">
                <a:solidFill>
                  <a:srgbClr val="00BFF2"/>
                </a:solidFill>
                <a:latin typeface="Arial" panose="020B060402020202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Does A Lack of Transparency Create Brand Safety Concerns For Search Advertisers?</a:t>
            </a:r>
            <a:r>
              <a:rPr lang="en-US" sz="800" i="1">
                <a:solidFill>
                  <a:srgbClr val="00BFF2"/>
                </a:solidFill>
                <a:latin typeface="Arial" panose="020B0604020202020204" pitchFamily="34" charset="0"/>
                <a:cs typeface="Arial" panose="020B0604020202020204" pitchFamily="34" charset="0"/>
              </a:rPr>
              <a:t>’</a:t>
            </a:r>
            <a:r>
              <a:rPr lang="en-US" sz="800" i="1">
                <a:solidFill>
                  <a:srgbClr val="1B1464"/>
                </a:solidFill>
                <a:latin typeface="Arial" panose="020B0604020202020204" pitchFamily="34" charset="0"/>
                <a:cs typeface="Arial" panose="020B0604020202020204" pitchFamily="34" charset="0"/>
              </a:rPr>
              <a:t> </a:t>
            </a:r>
            <a:r>
              <a:rPr lang="en-US" sz="800">
                <a:solidFill>
                  <a:srgbClr val="1B1464"/>
                </a:solidFill>
                <a:latin typeface="Arial" panose="020B0604020202020204" pitchFamily="34" charset="0"/>
                <a:cs typeface="Arial" panose="020B0604020202020204" pitchFamily="34" charset="0"/>
              </a:rPr>
              <a:t>report, November 2023, for more methodological details see page 6, for ‘Other’ methodology see page 7. S&amp;P Global Market Intelligence Kagan, </a:t>
            </a:r>
            <a:r>
              <a:rPr lang="en-US" sz="800" i="1">
                <a:solidFill>
                  <a:srgbClr val="1B1464"/>
                </a:solidFill>
                <a:latin typeface="Arial" panose="020B0604020202020204" pitchFamily="34" charset="0"/>
                <a:cs typeface="Arial" panose="020B0604020202020204" pitchFamily="34" charset="0"/>
              </a:rPr>
              <a:t>Global Advertising Expenditure Forecasts</a:t>
            </a:r>
            <a:r>
              <a:rPr lang="en-US" sz="800">
                <a:solidFill>
                  <a:srgbClr val="1B1464"/>
                </a:solidFill>
                <a:latin typeface="Arial" panose="020B0604020202020204" pitchFamily="34" charset="0"/>
                <a:cs typeface="Arial" panose="020B0604020202020204" pitchFamily="34" charset="0"/>
              </a:rPr>
              <a:t>, December 2025.</a:t>
            </a:r>
          </a:p>
        </p:txBody>
      </p:sp>
    </p:spTree>
    <p:extLst>
      <p:ext uri="{BB962C8B-B14F-4D97-AF65-F5344CB8AC3E}">
        <p14:creationId xmlns:p14="http://schemas.microsoft.com/office/powerpoint/2010/main" val="29212705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4291D3CFFFB3468A8BEBC160241642" ma:contentTypeVersion="19" ma:contentTypeDescription="Create a new document." ma:contentTypeScope="" ma:versionID="ca9a50b37f8fd7aa2bb61aaf8ef7694c">
  <xsd:schema xmlns:xsd="http://www.w3.org/2001/XMLSchema" xmlns:xs="http://www.w3.org/2001/XMLSchema" xmlns:p="http://schemas.microsoft.com/office/2006/metadata/properties" xmlns:ns2="97cdb7a3-d8d8-4d5a-8559-ae518cf29f49" xmlns:ns3="8ffbcc2d-a520-42b9-8ca7-e090664160a6" targetNamespace="http://schemas.microsoft.com/office/2006/metadata/properties" ma:root="true" ma:fieldsID="157455a0c779238415b359be0495f7ed" ns2:_="" ns3:_="">
    <xsd:import namespace="97cdb7a3-d8d8-4d5a-8559-ae518cf29f49"/>
    <xsd:import namespace="8ffbcc2d-a520-42b9-8ca7-e090664160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db7a3-d8d8-4d5a-8559-ae518cf29f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c637ead-fd64-45b4-abde-ec2d09ec10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fbcc2d-a520-42b9-8ca7-e090664160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2ae5e6-0bf7-4809-94d2-b453c12df252}" ma:internalName="TaxCatchAll" ma:showField="CatchAllData" ma:web="8ffbcc2d-a520-42b9-8ca7-e090664160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ffbcc2d-a520-42b9-8ca7-e090664160a6" xsi:nil="true"/>
    <lcf76f155ced4ddcb4097134ff3c332f xmlns="97cdb7a3-d8d8-4d5a-8559-ae518cf29f49">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EF593C7-704B-4FBC-A5DE-A5A01D8B0D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cdb7a3-d8d8-4d5a-8559-ae518cf29f49"/>
    <ds:schemaRef ds:uri="8ffbcc2d-a520-42b9-8ca7-e090664160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0B2117E-BFC8-42FE-94D6-C2A0DC7BA266}">
  <ds:schemaRefs>
    <ds:schemaRef ds:uri="http://schemas.microsoft.com/office/2006/metadata/properties"/>
    <ds:schemaRef ds:uri="http://schemas.microsoft.com/office/infopath/2007/PartnerControls"/>
    <ds:schemaRef ds:uri="8ffbcc2d-a520-42b9-8ca7-e090664160a6"/>
    <ds:schemaRef ds:uri="97cdb7a3-d8d8-4d5a-8559-ae518cf29f49"/>
  </ds:schemaRefs>
</ds:datastoreItem>
</file>

<file path=customXml/itemProps3.xml><?xml version="1.0" encoding="utf-8"?>
<ds:datastoreItem xmlns:ds="http://schemas.openxmlformats.org/officeDocument/2006/customXml" ds:itemID="{C392E7D2-CCF1-4586-87E8-482D51CF1F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223</Words>
  <Application>Microsoft Office PowerPoint</Application>
  <PresentationFormat>Widescreen</PresentationFormat>
  <Paragraphs>21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Dylan Breger</dc:creator>
  <cp:lastModifiedBy>Dylan Breger</cp:lastModifiedBy>
  <cp:revision>1</cp:revision>
  <dcterms:created xsi:type="dcterms:W3CDTF">2026-03-11T16:52:24Z</dcterms:created>
  <dcterms:modified xsi:type="dcterms:W3CDTF">2026-03-11T16:53:03Z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0x010100C24291D3CFFFB3468A8BEBC160241642</vt:lpwstr>
  </property>
  <property fmtid="{D5CDD505-2E9C-101B-9397-08002B2CF9AE}" pid="3" name="MediaServiceImageTags">
    <vt:lpwstr/>
  </property>
</Properties>
</file>