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625A4C-F8CD-49D5-89F7-9F531C5A2489}" v="1" dt="2026-03-11T18:09:04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20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undo custSel addSld modSld">
      <pc:chgData name="Dylan Breger" userId="9b3da09f-10fe-42ec-9aa5-9fa2a3e9cc20" providerId="ADAL" clId="{D81AFA50-692E-4678-A384-3793507736DC}" dt="2026-03-11T18:09:08.756" v="2" actId="20577"/>
      <pc:docMkLst>
        <pc:docMk/>
      </pc:docMkLst>
      <pc:sldChg chg="modSp add mod">
        <pc:chgData name="Dylan Breger" userId="9b3da09f-10fe-42ec-9aa5-9fa2a3e9cc20" providerId="ADAL" clId="{D81AFA50-692E-4678-A384-3793507736DC}" dt="2026-03-11T18:09:08.756" v="2" actId="20577"/>
        <pc:sldMkLst>
          <pc:docMk/>
          <pc:sldMk cId="2863293515" sldId="2147474228"/>
        </pc:sldMkLst>
        <pc:spChg chg="mod">
          <ac:chgData name="Dylan Breger" userId="9b3da09f-10fe-42ec-9aa5-9fa2a3e9cc20" providerId="ADAL" clId="{D81AFA50-692E-4678-A384-3793507736DC}" dt="2026-03-11T18:09:08.756" v="2" actId="20577"/>
          <ac:spMkLst>
            <pc:docMk/>
            <pc:sldMk cId="2863293515" sldId="2147474228"/>
            <ac:spMk id="15" creationId="{B60DECF0-D00D-3F10-91F7-E914FC17A9A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A0FED-878B-40F4-804C-46AAE0D4784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40709-5956-4986-B719-3EAAF1A23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69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529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0F3D5-9557-92EF-93C2-7DED71C52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80312A-D76A-F640-B9F7-4CE9AC8318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B8BFF-4B99-A235-5D20-F5F85EA30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57B3B-44BC-194C-AF87-B652A9F89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EF119-7158-5396-B56D-36A87A539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81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AF0A4-AC93-FA95-AA45-9E2BC6BBA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A260FF-1B85-B428-31A2-77335F905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6046F-66CD-AEEB-6D24-3B27251A7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C6BD0-66FC-5E90-AB9E-6BE8F4490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4C0BE-73C2-9C1C-A38A-A7B11728C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3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BB3B0A-104A-5DB0-ADF8-D2AF746823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DB9D07-216B-95F1-D3CB-E37A86604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DE9A8-CFC0-C17A-4F87-A6A5F39F4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E9361-0EBA-F439-96FA-B104575DB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1A0FC-F907-07A1-8735-4066B56EB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20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7A8CA-845A-FC98-5205-C9DC87993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8B98D-6F79-94A4-96EF-3F35483DD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2168A-F4F1-4080-53D7-46C9CD291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25ACA-4A84-04F3-60B6-F7BDB0942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509B8-43B7-0271-F1E8-B2D5FBCC8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0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94F87-6B31-0C90-A119-A6651E7D0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57D7C-CC5C-B6ED-2093-FD47D5277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BAF0E-4524-C4F1-A623-3444F0AC2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3B4C7-B651-44D7-11A7-B9431EB6B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B4435-6E72-3BD7-CFAC-DB925B91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9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B693-D640-FB18-6BB3-14CB8B820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A3376-EAEF-BFDC-0A8A-6E7329F1C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7F1A0-0FB1-90F6-7503-CAEEDBC44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1FBB1-D288-D09A-C386-EB7514541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4D537-E55C-5B2C-AECC-7E4CE26F8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D716B4-C5DE-0A02-FE11-8F402778D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2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F6846-EACF-5328-2C86-5D003E2D0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85DEF-ADB3-6BAF-CD6C-5A3A651AF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60923-8190-A6AA-59FD-679911C38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82469-1107-21EF-14B3-666943EE02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4361B9-6027-CBB6-C0B4-D4A915AE9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D2F65-EA5E-664E-1C05-461EEB414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D0100-E744-D801-71A7-37A31D00E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7E6085-C03B-D826-0E83-C404AF0C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7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ECA11-0E9D-F534-F348-972A3FF31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3C81DF-3D8A-9000-7971-DE1B11F43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123E35-031A-CD5A-A93D-35036F836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227656-8D1F-9DB4-92C1-7A083C6FC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4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02C48E-7788-32D1-255B-B7D054723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F57669-279D-D06A-6439-5C5B17664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CC7A4-8247-8D3A-2394-D763440D0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1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D2AA0-67C3-A53F-6E9E-03FC33573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B08E1-81AE-BEFF-CC91-507E37DA0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08231-2A67-4FC8-AF23-4C08086EE3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9631E-B267-4004-20D9-F858C987E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9F7456-7799-673E-37D3-E9C6E036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469AE-C85A-57DD-932A-1B4FCF807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15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8ADF-217E-9975-E60C-E8956719B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12698E-689E-1EE1-FB69-594AC064F2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8BA11-001D-DB71-4787-0B8BEF48C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ACCE60-09EC-612E-C1F3-56B421442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151DD-A3DB-D43A-28A0-036D3CC5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815FED-1D57-C626-C6DE-CCFDDE8BA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B9DD32-773B-76DE-07F7-56961CA86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07A6F-8B8C-BF82-F3ED-86567EF07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C5979-98BE-7E53-12FE-4C83D6CB2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32647F-6396-434E-9BAB-BF0C84B1A35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AF1E5-4AC9-329B-FD38-3A00C0830C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319-C7E7-B672-4776-E68EEBEFB8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B39CBA-E94F-4FA4-B3F1-C005FCB4B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4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/whats-the-spread?utm_source=grab-and-go&amp;utm_medium=vab-insights&amp;utm_campaign=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thevab.com/insights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CA750-B0BA-E18A-C2F0-874EE8EB3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32C49D8-F8C4-7AA6-729E-11F79225E47E}"/>
              </a:ext>
            </a:extLst>
          </p:cNvPr>
          <p:cNvSpPr>
            <a:spLocks/>
          </p:cNvSpPr>
          <p:nvPr/>
        </p:nvSpPr>
        <p:spPr>
          <a:xfrm>
            <a:off x="0" y="1675278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A9373A-88FE-6A22-2EC3-E2F08F206E4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82D4039-2EC5-87FB-2FF3-BF6D5AD369A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hlinkClick r:id="rId5"/>
            <a:extLst>
              <a:ext uri="{FF2B5EF4-FFF2-40B4-BE49-F238E27FC236}">
                <a16:creationId xmlns:a16="http://schemas.microsoft.com/office/drawing/2014/main" id="{F81D2133-F5F4-96A1-67B1-92844818C5DD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to download VAB’s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100" b="1" i="1" u="sng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the Spread?: Examining Key Stats on Audience Growth From the 2025 NFL Season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B37EBA-D987-CD0F-F334-6B856F8BA504}"/>
              </a:ext>
            </a:extLst>
          </p:cNvPr>
          <p:cNvSpPr txBox="1"/>
          <p:nvPr/>
        </p:nvSpPr>
        <p:spPr>
          <a:xfrm>
            <a:off x="2039112" y="1724697"/>
            <a:ext cx="811377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1600" b="1" u="sng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P2+ Average Audience (000) </a:t>
            </a:r>
          </a:p>
          <a:p>
            <a:pPr lvl="0" algn="ctr">
              <a:defRPr/>
            </a:pPr>
            <a:r>
              <a:rPr lang="en-US" sz="14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vs. 2024 NFL Regular Season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9CFAE0-ED7F-E478-2CA0-413A30CCF69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EEDD8E-E1B2-2487-0926-EBFA8E73CFE3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sports insights</a:t>
            </a:r>
          </a:p>
        </p:txBody>
      </p:sp>
      <p:pic>
        <p:nvPicPr>
          <p:cNvPr id="14" name="Picture 2">
            <a:hlinkClick r:id="rId6"/>
            <a:extLst>
              <a:ext uri="{FF2B5EF4-FFF2-40B4-BE49-F238E27FC236}">
                <a16:creationId xmlns:a16="http://schemas.microsoft.com/office/drawing/2014/main" id="{C0701E64-889A-3E87-0AE3-A60E026B1B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60DECF0-D00D-3F10-91F7-E914FC17A9A1}"/>
              </a:ext>
            </a:extLst>
          </p:cNvPr>
          <p:cNvSpPr/>
          <p:nvPr/>
        </p:nvSpPr>
        <p:spPr>
          <a:xfrm>
            <a:off x="1" y="-1"/>
            <a:ext cx="3913238" cy="27183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2025 NFL Viewership: Big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Data+Panel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vs. Panel Only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4C9B71-BDFE-C6D3-83DC-ABE073CA6CCC}"/>
              </a:ext>
            </a:extLst>
          </p:cNvPr>
          <p:cNvSpPr/>
          <p:nvPr/>
        </p:nvSpPr>
        <p:spPr>
          <a:xfrm>
            <a:off x="120097" y="404345"/>
            <a:ext cx="1014785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NFL audiences were up across each primetime series in 2025 for both Big Data Plus Panel and Panel Only measurement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11AFC23-B4C1-ACD8-6066-BFADC4110BBB}"/>
              </a:ext>
            </a:extLst>
          </p:cNvPr>
          <p:cNvSpPr/>
          <p:nvPr/>
        </p:nvSpPr>
        <p:spPr>
          <a:xfrm>
            <a:off x="38358" y="3580357"/>
            <a:ext cx="11971806" cy="176983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12">
            <a:extLst>
              <a:ext uri="{FF2B5EF4-FFF2-40B4-BE49-F238E27FC236}">
                <a16:creationId xmlns:a16="http://schemas.microsoft.com/office/drawing/2014/main" id="{45201987-E093-896D-B821-E1608326B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15623" y="2561008"/>
            <a:ext cx="919951" cy="59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6" descr="NFL 2023 - WEEK 6 Schedule | NFL.com">
            <a:extLst>
              <a:ext uri="{FF2B5EF4-FFF2-40B4-BE49-F238E27FC236}">
                <a16:creationId xmlns:a16="http://schemas.microsoft.com/office/drawing/2014/main" id="{2B7242D2-26EF-EF11-4DE8-818FE4A7B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46616" y="2524983"/>
            <a:ext cx="790996" cy="82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B970F37-6990-42A3-7269-DD5074550F55}"/>
              </a:ext>
            </a:extLst>
          </p:cNvPr>
          <p:cNvSpPr txBox="1"/>
          <p:nvPr/>
        </p:nvSpPr>
        <p:spPr>
          <a:xfrm>
            <a:off x="-21518" y="4805430"/>
            <a:ext cx="2117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Panel Only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400B44-2DA1-A0A1-7F7B-17DD8782A457}"/>
              </a:ext>
            </a:extLst>
          </p:cNvPr>
          <p:cNvSpPr txBox="1"/>
          <p:nvPr/>
        </p:nvSpPr>
        <p:spPr>
          <a:xfrm>
            <a:off x="75080" y="4069198"/>
            <a:ext cx="2021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Big Data + Panel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" descr="Prime Video Reveals New Thursday Night Football Logo Ahead of First  Exclusive NFL Season">
            <a:extLst>
              <a:ext uri="{FF2B5EF4-FFF2-40B4-BE49-F238E27FC236}">
                <a16:creationId xmlns:a16="http://schemas.microsoft.com/office/drawing/2014/main" id="{4D297233-5485-9113-407B-B999E6E49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06" y="2471079"/>
            <a:ext cx="1008290" cy="85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Speech Bubble: Rectangle 22">
            <a:extLst>
              <a:ext uri="{FF2B5EF4-FFF2-40B4-BE49-F238E27FC236}">
                <a16:creationId xmlns:a16="http://schemas.microsoft.com/office/drawing/2014/main" id="{DA6B61FD-844A-0303-F6EA-5AE10A3BD5B6}"/>
              </a:ext>
            </a:extLst>
          </p:cNvPr>
          <p:cNvSpPr/>
          <p:nvPr/>
        </p:nvSpPr>
        <p:spPr>
          <a:xfrm>
            <a:off x="7045353" y="2615773"/>
            <a:ext cx="1680205" cy="595302"/>
          </a:xfrm>
          <a:prstGeom prst="wedgeRectCallout">
            <a:avLst>
              <a:gd name="adj1" fmla="val -31364"/>
              <a:gd name="adj2" fmla="val 83221"/>
            </a:avLst>
          </a:prstGeom>
          <a:solidFill>
            <a:schemeClr val="bg1"/>
          </a:solidFill>
          <a:ln w="19050">
            <a:solidFill>
              <a:srgbClr val="ED3C8D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SNF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had the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highest avg audience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among all </a:t>
            </a:r>
            <a:b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 primetime NFL series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88A8F6-7A18-67E8-CE50-43E607D4FA43}"/>
              </a:ext>
            </a:extLst>
          </p:cNvPr>
          <p:cNvSpPr/>
          <p:nvPr/>
        </p:nvSpPr>
        <p:spPr>
          <a:xfrm>
            <a:off x="2172313" y="3580281"/>
            <a:ext cx="3267133" cy="1769830"/>
          </a:xfrm>
          <a:prstGeom prst="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4A423DB-61BC-6BCD-E95C-60AA3AD4DF5D}"/>
              </a:ext>
            </a:extLst>
          </p:cNvPr>
          <p:cNvSpPr/>
          <p:nvPr/>
        </p:nvSpPr>
        <p:spPr>
          <a:xfrm>
            <a:off x="5465002" y="3580281"/>
            <a:ext cx="3304562" cy="1769830"/>
          </a:xfrm>
          <a:prstGeom prst="rect">
            <a:avLst/>
          </a:prstGeom>
          <a:solidFill>
            <a:schemeClr val="bg1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655E73D-880B-4426-6B0A-201A3243B503}"/>
              </a:ext>
            </a:extLst>
          </p:cNvPr>
          <p:cNvSpPr/>
          <p:nvPr/>
        </p:nvSpPr>
        <p:spPr>
          <a:xfrm>
            <a:off x="8807578" y="3580281"/>
            <a:ext cx="3343314" cy="1767765"/>
          </a:xfrm>
          <a:prstGeom prst="rect">
            <a:avLst/>
          </a:prstGeom>
          <a:solidFill>
            <a:schemeClr val="bg1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39A2FD2-C224-946B-5535-1DE3B69213B5}"/>
              </a:ext>
            </a:extLst>
          </p:cNvPr>
          <p:cNvCxnSpPr>
            <a:cxnSpLocks/>
          </p:cNvCxnSpPr>
          <p:nvPr/>
        </p:nvCxnSpPr>
        <p:spPr>
          <a:xfrm>
            <a:off x="120098" y="4636498"/>
            <a:ext cx="11969751" cy="0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2D6733F-8641-3C6E-BFCE-E3B1A75D5B48}"/>
              </a:ext>
            </a:extLst>
          </p:cNvPr>
          <p:cNvCxnSpPr>
            <a:cxnSpLocks/>
          </p:cNvCxnSpPr>
          <p:nvPr/>
        </p:nvCxnSpPr>
        <p:spPr>
          <a:xfrm>
            <a:off x="4792321" y="3955213"/>
            <a:ext cx="0" cy="1390037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FCF2294-7440-B159-0760-331662FFC413}"/>
              </a:ext>
            </a:extLst>
          </p:cNvPr>
          <p:cNvSpPr txBox="1"/>
          <p:nvPr/>
        </p:nvSpPr>
        <p:spPr>
          <a:xfrm>
            <a:off x="2136945" y="4100492"/>
            <a:ext cx="119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14.2 MM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A97109-B6AB-B08B-D54D-4BB7FB9A279D}"/>
              </a:ext>
            </a:extLst>
          </p:cNvPr>
          <p:cNvSpPr txBox="1"/>
          <p:nvPr/>
        </p:nvSpPr>
        <p:spPr>
          <a:xfrm>
            <a:off x="2130928" y="3598649"/>
            <a:ext cx="11116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56A85BB-4632-6B31-4B7D-41BD486CC4C6}"/>
              </a:ext>
            </a:extLst>
          </p:cNvPr>
          <p:cNvSpPr txBox="1"/>
          <p:nvPr/>
        </p:nvSpPr>
        <p:spPr>
          <a:xfrm>
            <a:off x="3314710" y="4100492"/>
            <a:ext cx="1478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15.4 MM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AAF315B-20F0-74F2-9A99-549F46FE25AE}"/>
              </a:ext>
            </a:extLst>
          </p:cNvPr>
          <p:cNvSpPr txBox="1"/>
          <p:nvPr/>
        </p:nvSpPr>
        <p:spPr>
          <a:xfrm>
            <a:off x="3343795" y="3598649"/>
            <a:ext cx="14490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1C1FFF8-8F81-AC24-428D-FE96F16B35A4}"/>
              </a:ext>
            </a:extLst>
          </p:cNvPr>
          <p:cNvSpPr txBox="1"/>
          <p:nvPr/>
        </p:nvSpPr>
        <p:spPr>
          <a:xfrm>
            <a:off x="4802314" y="4112982"/>
            <a:ext cx="6895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+8%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A9CF4CD-2496-1ECF-BAD0-77EA5A59BAE5}"/>
              </a:ext>
            </a:extLst>
          </p:cNvPr>
          <p:cNvSpPr txBox="1"/>
          <p:nvPr/>
        </p:nvSpPr>
        <p:spPr>
          <a:xfrm>
            <a:off x="4833326" y="3552616"/>
            <a:ext cx="6275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YoY Diff %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C9F3B11-CC3E-C2DB-63AD-8655695BDD38}"/>
              </a:ext>
            </a:extLst>
          </p:cNvPr>
          <p:cNvGrpSpPr/>
          <p:nvPr/>
        </p:nvGrpSpPr>
        <p:grpSpPr>
          <a:xfrm>
            <a:off x="2898213" y="3656046"/>
            <a:ext cx="918741" cy="1689185"/>
            <a:chOff x="2881227" y="3317109"/>
            <a:chExt cx="918741" cy="2479052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43A6326-136C-5711-E722-971AFDF4861C}"/>
                </a:ext>
              </a:extLst>
            </p:cNvPr>
            <p:cNvCxnSpPr>
              <a:cxnSpLocks/>
            </p:cNvCxnSpPr>
            <p:nvPr/>
          </p:nvCxnSpPr>
          <p:spPr>
            <a:xfrm>
              <a:off x="3340597" y="3631472"/>
              <a:ext cx="0" cy="2164689"/>
            </a:xfrm>
            <a:prstGeom prst="line">
              <a:avLst/>
            </a:prstGeom>
            <a:ln>
              <a:solidFill>
                <a:srgbClr val="1B1464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1E664F1-1E2F-1AEF-4409-EB0FCED795BF}"/>
                </a:ext>
              </a:extLst>
            </p:cNvPr>
            <p:cNvSpPr txBox="1"/>
            <p:nvPr/>
          </p:nvSpPr>
          <p:spPr>
            <a:xfrm>
              <a:off x="2881227" y="3317109"/>
              <a:ext cx="918741" cy="4065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vs.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049E48CE-E2C7-02A1-55A9-EB4601AB12EE}"/>
              </a:ext>
            </a:extLst>
          </p:cNvPr>
          <p:cNvSpPr txBox="1"/>
          <p:nvPr/>
        </p:nvSpPr>
        <p:spPr>
          <a:xfrm>
            <a:off x="2137602" y="4834658"/>
            <a:ext cx="11909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13.2 MM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7DF42BB-419E-2CD3-391C-E02F6DB4AEF7}"/>
              </a:ext>
            </a:extLst>
          </p:cNvPr>
          <p:cNvSpPr txBox="1"/>
          <p:nvPr/>
        </p:nvSpPr>
        <p:spPr>
          <a:xfrm>
            <a:off x="3315367" y="4834658"/>
            <a:ext cx="1478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14.1 MM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8A8E941-CCDF-6C7B-CD16-3BB058AEDAFF}"/>
              </a:ext>
            </a:extLst>
          </p:cNvPr>
          <p:cNvSpPr txBox="1"/>
          <p:nvPr/>
        </p:nvSpPr>
        <p:spPr>
          <a:xfrm>
            <a:off x="4802971" y="4847148"/>
            <a:ext cx="6895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+7%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FB3DD75-CE96-F944-5EBF-258F59AD51C7}"/>
              </a:ext>
            </a:extLst>
          </p:cNvPr>
          <p:cNvCxnSpPr>
            <a:cxnSpLocks/>
          </p:cNvCxnSpPr>
          <p:nvPr/>
        </p:nvCxnSpPr>
        <p:spPr>
          <a:xfrm>
            <a:off x="8068921" y="3955213"/>
            <a:ext cx="0" cy="1390037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CDE7417B-39D3-5DFC-93E4-C3C5822D77EC}"/>
              </a:ext>
            </a:extLst>
          </p:cNvPr>
          <p:cNvSpPr txBox="1"/>
          <p:nvPr/>
        </p:nvSpPr>
        <p:spPr>
          <a:xfrm>
            <a:off x="5428785" y="4100492"/>
            <a:ext cx="119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20.4 MM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5DA0698-E809-9C53-DB08-2389F5A09B71}"/>
              </a:ext>
            </a:extLst>
          </p:cNvPr>
          <p:cNvSpPr txBox="1"/>
          <p:nvPr/>
        </p:nvSpPr>
        <p:spPr>
          <a:xfrm>
            <a:off x="5422768" y="3598649"/>
            <a:ext cx="11116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9022197-5413-7497-6003-A6F9B9DB4FC7}"/>
              </a:ext>
            </a:extLst>
          </p:cNvPr>
          <p:cNvSpPr txBox="1"/>
          <p:nvPr/>
        </p:nvSpPr>
        <p:spPr>
          <a:xfrm>
            <a:off x="6591310" y="4100492"/>
            <a:ext cx="1478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20.9 MM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6F79062-1EA5-8B5C-2DAA-046AF4459BB5}"/>
              </a:ext>
            </a:extLst>
          </p:cNvPr>
          <p:cNvSpPr txBox="1"/>
          <p:nvPr/>
        </p:nvSpPr>
        <p:spPr>
          <a:xfrm>
            <a:off x="6620395" y="3598649"/>
            <a:ext cx="14490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1E3D563-9BD2-6F74-FF08-BC1831BAA204}"/>
              </a:ext>
            </a:extLst>
          </p:cNvPr>
          <p:cNvSpPr txBox="1"/>
          <p:nvPr/>
        </p:nvSpPr>
        <p:spPr>
          <a:xfrm>
            <a:off x="8078914" y="4112982"/>
            <a:ext cx="6895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+2%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D48566C-7502-C4AA-F811-4B06C0DF024C}"/>
              </a:ext>
            </a:extLst>
          </p:cNvPr>
          <p:cNvSpPr txBox="1"/>
          <p:nvPr/>
        </p:nvSpPr>
        <p:spPr>
          <a:xfrm>
            <a:off x="8109926" y="3552616"/>
            <a:ext cx="6275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YoY Diff %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72A67E6-8B79-1219-D382-8D8E4DDECAED}"/>
              </a:ext>
            </a:extLst>
          </p:cNvPr>
          <p:cNvGrpSpPr/>
          <p:nvPr/>
        </p:nvGrpSpPr>
        <p:grpSpPr>
          <a:xfrm>
            <a:off x="6174813" y="3645268"/>
            <a:ext cx="918741" cy="1699987"/>
            <a:chOff x="2881227" y="3301265"/>
            <a:chExt cx="918741" cy="2494896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94B5E53-BB14-CB36-6250-F69E1576FB75}"/>
                </a:ext>
              </a:extLst>
            </p:cNvPr>
            <p:cNvCxnSpPr>
              <a:cxnSpLocks/>
            </p:cNvCxnSpPr>
            <p:nvPr/>
          </p:nvCxnSpPr>
          <p:spPr>
            <a:xfrm>
              <a:off x="3340597" y="3631472"/>
              <a:ext cx="0" cy="2164689"/>
            </a:xfrm>
            <a:prstGeom prst="line">
              <a:avLst/>
            </a:prstGeom>
            <a:ln>
              <a:solidFill>
                <a:srgbClr val="1B1464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9726717-4457-7576-16BB-80A9D7525D5E}"/>
                </a:ext>
              </a:extLst>
            </p:cNvPr>
            <p:cNvSpPr txBox="1"/>
            <p:nvPr/>
          </p:nvSpPr>
          <p:spPr>
            <a:xfrm>
              <a:off x="2881227" y="3301265"/>
              <a:ext cx="918741" cy="40652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vs.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547E4144-49F5-95B4-1AC7-E4FB62B59F9D}"/>
              </a:ext>
            </a:extLst>
          </p:cNvPr>
          <p:cNvSpPr txBox="1"/>
          <p:nvPr/>
        </p:nvSpPr>
        <p:spPr>
          <a:xfrm>
            <a:off x="5429442" y="4834658"/>
            <a:ext cx="11909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19.1 MM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7EACF2A-F3FC-1E1C-7EC6-72D8656ADC86}"/>
              </a:ext>
            </a:extLst>
          </p:cNvPr>
          <p:cNvSpPr txBox="1"/>
          <p:nvPr/>
        </p:nvSpPr>
        <p:spPr>
          <a:xfrm>
            <a:off x="6591967" y="4834658"/>
            <a:ext cx="1478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19.8 MM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A7806-4AB8-7806-71DD-489DBDD1BBD9}"/>
              </a:ext>
            </a:extLst>
          </p:cNvPr>
          <p:cNvSpPr txBox="1"/>
          <p:nvPr/>
        </p:nvSpPr>
        <p:spPr>
          <a:xfrm>
            <a:off x="8079571" y="4847148"/>
            <a:ext cx="6895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+4%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8CA7BF4-36BB-3095-158F-1187F1C6EF86}"/>
              </a:ext>
            </a:extLst>
          </p:cNvPr>
          <p:cNvCxnSpPr>
            <a:cxnSpLocks/>
          </p:cNvCxnSpPr>
          <p:nvPr/>
        </p:nvCxnSpPr>
        <p:spPr>
          <a:xfrm>
            <a:off x="11439081" y="3957138"/>
            <a:ext cx="0" cy="1388112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5167B5E-08AF-78B5-3868-59594C914BB1}"/>
              </a:ext>
            </a:extLst>
          </p:cNvPr>
          <p:cNvSpPr txBox="1"/>
          <p:nvPr/>
        </p:nvSpPr>
        <p:spPr>
          <a:xfrm>
            <a:off x="8783705" y="4100492"/>
            <a:ext cx="119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15.1 MM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14A4F95-CC50-589C-77BB-42FDD8DAD390}"/>
              </a:ext>
            </a:extLst>
          </p:cNvPr>
          <p:cNvSpPr txBox="1"/>
          <p:nvPr/>
        </p:nvSpPr>
        <p:spPr>
          <a:xfrm>
            <a:off x="8777688" y="3600574"/>
            <a:ext cx="11116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9E1F624-CE11-D5F3-C2EF-08F8274EF6F4}"/>
              </a:ext>
            </a:extLst>
          </p:cNvPr>
          <p:cNvSpPr txBox="1"/>
          <p:nvPr/>
        </p:nvSpPr>
        <p:spPr>
          <a:xfrm>
            <a:off x="9961470" y="4100492"/>
            <a:ext cx="1478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16.4 MM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58CE17A-CBF8-2B6E-8018-1BA71AA7E87D}"/>
              </a:ext>
            </a:extLst>
          </p:cNvPr>
          <p:cNvSpPr txBox="1"/>
          <p:nvPr/>
        </p:nvSpPr>
        <p:spPr>
          <a:xfrm>
            <a:off x="9990555" y="3600574"/>
            <a:ext cx="14490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0A27785-37EF-E9C6-76DB-01C119510FE6}"/>
              </a:ext>
            </a:extLst>
          </p:cNvPr>
          <p:cNvSpPr txBox="1"/>
          <p:nvPr/>
        </p:nvSpPr>
        <p:spPr>
          <a:xfrm>
            <a:off x="11449074" y="4112982"/>
            <a:ext cx="6895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+9%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EB152E8-DFD8-7968-B045-0E21CD605AD3}"/>
              </a:ext>
            </a:extLst>
          </p:cNvPr>
          <p:cNvSpPr txBox="1"/>
          <p:nvPr/>
        </p:nvSpPr>
        <p:spPr>
          <a:xfrm>
            <a:off x="11480086" y="3554541"/>
            <a:ext cx="6275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YoY Diff %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113668B6-96EC-7108-736E-6A627A4E4070}"/>
              </a:ext>
            </a:extLst>
          </p:cNvPr>
          <p:cNvGrpSpPr/>
          <p:nvPr/>
        </p:nvGrpSpPr>
        <p:grpSpPr>
          <a:xfrm>
            <a:off x="9544973" y="3652275"/>
            <a:ext cx="918741" cy="1694908"/>
            <a:chOff x="2881227" y="3308721"/>
            <a:chExt cx="918741" cy="248744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FF9AF51F-97BB-C19B-3B42-47899F12F16A}"/>
                </a:ext>
              </a:extLst>
            </p:cNvPr>
            <p:cNvCxnSpPr>
              <a:cxnSpLocks/>
            </p:cNvCxnSpPr>
            <p:nvPr/>
          </p:nvCxnSpPr>
          <p:spPr>
            <a:xfrm>
              <a:off x="3340597" y="3631472"/>
              <a:ext cx="0" cy="2164689"/>
            </a:xfrm>
            <a:prstGeom prst="line">
              <a:avLst/>
            </a:prstGeom>
            <a:ln>
              <a:solidFill>
                <a:srgbClr val="1B1464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7E3BA1A-EF0B-E2BD-DEBB-4F5E0AD39510}"/>
                </a:ext>
              </a:extLst>
            </p:cNvPr>
            <p:cNvSpPr txBox="1"/>
            <p:nvPr/>
          </p:nvSpPr>
          <p:spPr>
            <a:xfrm>
              <a:off x="2881227" y="3308721"/>
              <a:ext cx="918741" cy="40652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vs.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F1BDFB22-699E-903A-F530-0A3536382956}"/>
              </a:ext>
            </a:extLst>
          </p:cNvPr>
          <p:cNvSpPr txBox="1"/>
          <p:nvPr/>
        </p:nvSpPr>
        <p:spPr>
          <a:xfrm>
            <a:off x="8784362" y="4834658"/>
            <a:ext cx="11909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14.2 MM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4F087FB-31A3-B5A3-E7D6-D0D436EE9E41}"/>
              </a:ext>
            </a:extLst>
          </p:cNvPr>
          <p:cNvSpPr txBox="1"/>
          <p:nvPr/>
        </p:nvSpPr>
        <p:spPr>
          <a:xfrm>
            <a:off x="9962127" y="4834658"/>
            <a:ext cx="1478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15.5 MM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70F9015-774A-8671-8438-6F91FE11FB28}"/>
              </a:ext>
            </a:extLst>
          </p:cNvPr>
          <p:cNvSpPr txBox="1"/>
          <p:nvPr/>
        </p:nvSpPr>
        <p:spPr>
          <a:xfrm>
            <a:off x="11449731" y="4847148"/>
            <a:ext cx="6895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+10%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AE2D7FE-28D9-3BCE-9C8B-493099D21C5F}"/>
              </a:ext>
            </a:extLst>
          </p:cNvPr>
          <p:cNvSpPr txBox="1"/>
          <p:nvPr/>
        </p:nvSpPr>
        <p:spPr>
          <a:xfrm>
            <a:off x="472837" y="5837019"/>
            <a:ext cx="11719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VAB analysis of Nielsen Ratings Analysis Program Report, Thursday Night Football (Amazon Prime Video), Sunday Night Football (NBC), Monday Night Football (ESPN, ESPN2, ABC), excludes pre- &amp; post-game shows.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Live+SD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P2+, Updated Big Data Plus Panel data, National Panel data. 2024 regular season (9/5/24 – 1/5/25) &amp; 2025 regular season (9/4/25 – 1/4/26). NBC, ESPN, ESPN2 and ABC reflect linear TV audience only and does not include audiences gained from their digital / streaming apps.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‘BD+P’ = Big Data Plus Panel. ‘PO’ = National Panel Only.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See appendix for a game-by-game breakout of ABC, ESPN, ESPN2 airings for each season.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Slide Number Placeholder 5">
            <a:extLst>
              <a:ext uri="{FF2B5EF4-FFF2-40B4-BE49-F238E27FC236}">
                <a16:creationId xmlns:a16="http://schemas.microsoft.com/office/drawing/2014/main" id="{F6F6CA9C-B0E6-D153-9A12-7EE22B357A24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293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40DC8D7-6EA4-4963-BD79-66CAEE7D9B95}"/>
</file>

<file path=customXml/itemProps2.xml><?xml version="1.0" encoding="utf-8"?>
<ds:datastoreItem xmlns:ds="http://schemas.openxmlformats.org/officeDocument/2006/customXml" ds:itemID="{79BA48A0-03BF-4BB6-BFAC-4D145DCAE7FE}"/>
</file>

<file path=customXml/itemProps3.xml><?xml version="1.0" encoding="utf-8"?>
<ds:datastoreItem xmlns:ds="http://schemas.openxmlformats.org/officeDocument/2006/customXml" ds:itemID="{FD0645D3-842E-4278-BD88-F4A09B97714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2026-03-11T18:08:39Z</dcterms:created>
  <dcterms:modified xsi:type="dcterms:W3CDTF">2026-03-11T18:09:14Z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