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1474743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F1E15CC-EA26-BACD-7878-39214BCE9E4B}" name="Dylan Breger" initials="DB" userId="S::dylanb@thevab.com::9b3da09f-10fe-42ec-9aa5-9fa2a3e9cc20" providerId="AD"/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B23C51-6A7B-4622-A4C4-B612668DECF1}" v="1" dt="2026-03-11T16:51:31.9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29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6-03-11T16:51:31.934" v="0"/>
      <pc:docMkLst>
        <pc:docMk/>
      </pc:docMkLst>
      <pc:sldChg chg="add">
        <pc:chgData name="Dylan Breger" userId="9b3da09f-10fe-42ec-9aa5-9fa2a3e9cc20" providerId="ADAL" clId="{D81AFA50-692E-4678-A384-3793507736DC}" dt="2026-03-11T16:51:31.934" v="0"/>
        <pc:sldMkLst>
          <pc:docMk/>
          <pc:sldMk cId="1947949849" sldId="21474743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DA6999-1705-4597-9B33-1549AB4459A3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B85D51-E311-4E5A-9BDB-B28C2D6A1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83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2BC17B-3A71-F8C7-6DAA-B2C8A46B7F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288A9A-077F-0390-D5A5-02CFC8CB5E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6B480C-9D06-47C2-BF78-395E13B2D9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20026D-7977-80F5-C3EF-CD5B4428BC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AD8B63-C8C7-40AD-826D-2370E81A9CC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0610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98349-8D93-DEF2-24C2-F44FA2259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2ABEA0-79D3-3AF7-4D6B-6048C86C69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8931B-F8A0-8A3C-831F-7597FFE1D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65730-43D4-436A-AC97-E0A33DA9287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AE9A5-31A3-677B-147A-6BA0882CA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7B6781-DCE5-B198-BCAA-FF824B8DC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2093-F105-4E3E-9951-22743A9EE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71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B3768-1074-CD77-A8D7-1103B05E7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022ADE-55E7-B824-D848-BC6ECDEB6D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1BC232-3528-807F-2368-54B4A9C58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65730-43D4-436A-AC97-E0A33DA9287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35EE3-9275-6015-B071-3164EE825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1600A-3EE8-CE88-AD9F-89D7B9F94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2093-F105-4E3E-9951-22743A9EE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225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ADDC8F-23E3-76C9-C7B1-E19D0D1BD0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4852B4-B678-477E-27E3-EB56B44531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2FCD4D-4AA4-9458-8B24-7A6CF52E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65730-43D4-436A-AC97-E0A33DA9287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72EEF-1F08-BEDB-C04B-17E1C279D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FE148-A24C-BDDE-D0F1-C9BCD773A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2093-F105-4E3E-9951-22743A9EE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212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BB600-1BBD-6438-6703-04A26C90A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0E437-6001-A28D-CB0F-D6DAE4967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E5805-D327-E353-D6ED-A1F1D2637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65730-43D4-436A-AC97-E0A33DA9287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C54C3-DBBE-AD4B-3247-A6E5B44DB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71564-D50D-B779-F058-56B623621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2093-F105-4E3E-9951-22743A9EE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93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91926-7514-333C-7F2E-5220072A2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05A5AE-5615-6A2E-5A6C-F300CB24A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FB8D8-E24F-FFF7-875A-F54A52E59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65730-43D4-436A-AC97-E0A33DA9287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28563-060D-6CC2-488F-B9A138B93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9C9A9C-24D7-84F3-42C7-9A04E160E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2093-F105-4E3E-9951-22743A9EE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86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9CA8F-0AD3-576E-CA25-747A3F6FA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7ED66-74DD-3D4D-3E43-175030394C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B28783-FBA0-6F15-F032-73045A2AB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6E643B-F096-A596-1FB6-ABFF7EED4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65730-43D4-436A-AC97-E0A33DA9287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E6F570-4D0D-78FB-A7A3-3BA40D297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1ABF47-14C9-9DB7-8AA3-BF4EA5D75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2093-F105-4E3E-9951-22743A9EE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33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AF4B8-480F-0F45-DC49-0046A6BA5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C02CEA-A7EC-1845-3197-B99D361684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17F16D-EF88-381C-7697-379DBA18A3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FB54DC-8645-5E0F-BF54-675A8D501F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B96D03-4ABC-F686-2A81-D03619ED54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8768D0-32B1-37FB-1D83-337839591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65730-43D4-436A-AC97-E0A33DA9287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3044ED-079F-BC19-36B8-896DCB80C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59F333-CF2A-13D3-7417-FF9D976FD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2093-F105-4E3E-9951-22743A9EE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76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3986C-3384-AA29-49E8-00C9B3A5E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D9C077-E541-EA9C-A798-3C0E12B9B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65730-43D4-436A-AC97-E0A33DA9287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B14B33-4F0B-9EB6-9CA3-28C4DC22B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386361-3013-0DE7-877D-81075C208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2093-F105-4E3E-9951-22743A9EE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0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DB052F-34AB-CD67-3CDE-C11001B41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65730-43D4-436A-AC97-E0A33DA9287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71D7FA-3B58-C11E-B486-546A40463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8093A6-B1ED-FC45-139A-CE4DF962C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2093-F105-4E3E-9951-22743A9EE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11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B9717-D183-C619-DB6B-0FE0A5A11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1F587-52D1-B332-76C5-F2584F778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E52834-A7DA-F7B7-EEF2-1F41B05D9A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0913D0-54AD-A28B-40A6-7E8A7D6BA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65730-43D4-436A-AC97-E0A33DA9287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DB62EB-95F1-6192-6B88-4E620567D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CBFCDC-829A-71EF-CF1E-A58E4F045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2093-F105-4E3E-9951-22743A9EE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173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2D219-0C54-A2C6-01A5-FBAD1F02F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8C1790-3CD7-18EB-7798-E9749FF905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726625-E76A-9F59-E6C1-0E6FB0DB17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4779EC-0E4B-F089-6AEE-D5465C818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65730-43D4-436A-AC97-E0A33DA9287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F5EDBC-377A-7CFC-9590-F1D19BD76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00D375-1258-73F1-38C6-5FB3EEEFC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2093-F105-4E3E-9951-22743A9EE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896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B81A1D-043F-854C-CBCC-D79ADDD43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7A9E09-E6C1-C87C-4332-AED454166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0E2F1-F227-0837-F6A7-8AC1882BC2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365730-43D4-436A-AC97-E0A33DA92879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BA8DC7-57C2-0758-85E9-750BFB887E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3670A-6558-34E5-17C8-5FE8CD819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B22093-F105-4E3E-9951-22743A9EE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568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hyperlink" Target="https://thevab.com/insight/marketing-kpi-study-2025?utm_source=grab-and-go&amp;utm_medium=vab-insights&amp;utm_campaign=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image" Target="../media/image2.png"/><Relationship Id="rId9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2C3054-E534-4706-D432-4954C4BFB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E994FD-01BD-D222-85B0-CE0CEBE0BEBD}"/>
              </a:ext>
            </a:extLst>
          </p:cNvPr>
          <p:cNvSpPr/>
          <p:nvPr/>
        </p:nvSpPr>
        <p:spPr>
          <a:xfrm>
            <a:off x="265530" y="2199597"/>
            <a:ext cx="3742014" cy="3721735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E00313-077A-84DD-D422-F47A780BC704}"/>
              </a:ext>
            </a:extLst>
          </p:cNvPr>
          <p:cNvSpPr/>
          <p:nvPr/>
        </p:nvSpPr>
        <p:spPr>
          <a:xfrm>
            <a:off x="4224993" y="2199597"/>
            <a:ext cx="3742014" cy="3721735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4E76037-6054-3E6B-87F5-B39A77099953}"/>
              </a:ext>
            </a:extLst>
          </p:cNvPr>
          <p:cNvSpPr/>
          <p:nvPr/>
        </p:nvSpPr>
        <p:spPr>
          <a:xfrm>
            <a:off x="8204120" y="2199597"/>
            <a:ext cx="3742014" cy="3721735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497036-412F-C06F-15E4-79238073F195}"/>
              </a:ext>
            </a:extLst>
          </p:cNvPr>
          <p:cNvSpPr txBox="1"/>
          <p:nvPr/>
        </p:nvSpPr>
        <p:spPr>
          <a:xfrm>
            <a:off x="512592" y="2281202"/>
            <a:ext cx="32478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‘Small-Sized’ Businesses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29F180-470B-DB3A-4832-2347DB56EF5C}"/>
              </a:ext>
            </a:extLst>
          </p:cNvPr>
          <p:cNvSpPr txBox="1"/>
          <p:nvPr/>
        </p:nvSpPr>
        <p:spPr>
          <a:xfrm>
            <a:off x="4309661" y="2281202"/>
            <a:ext cx="35726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‘Medium-Sized’ Businesses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A9A6CDD-4251-D944-FE0C-F5A592E4529B}"/>
              </a:ext>
            </a:extLst>
          </p:cNvPr>
          <p:cNvSpPr txBox="1"/>
          <p:nvPr/>
        </p:nvSpPr>
        <p:spPr>
          <a:xfrm>
            <a:off x="8288788" y="2281202"/>
            <a:ext cx="35726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‘Large-Sized’ Businesses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F41AD8-150E-3EE5-B74B-EC22BDCBA8DE}"/>
              </a:ext>
            </a:extLst>
          </p:cNvPr>
          <p:cNvSpPr txBox="1"/>
          <p:nvPr/>
        </p:nvSpPr>
        <p:spPr>
          <a:xfrm>
            <a:off x="519129" y="5928980"/>
            <a:ext cx="11517405" cy="335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Source: VAB / Advertiser Perceptions ‘Marketer KPI Survey,’ February 2025, fielded January 27 – February 7, 2025 (n=200). Survey base: Brand marketers directly involved in influencing or executing video advertising. Q11. As a brand marketer, which of the following criteria do you expect your media partners to deliver on the most? Based on respondents selecting up to 3 choices. </a:t>
            </a:r>
            <a:r>
              <a:rPr kumimoji="0" lang="en-US" sz="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‘Small-Sized’ Businesses: Less than $1MM in annual ad spend, ‘Medium-Sized’ Businesses: $1MM to less than $25MM in annual ad spend, ‘Large-Sized’ Businesses: $25MM or more in annual ad spend</a:t>
            </a: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*Media, creative, measurement, etc. **Buying, placements, reporting, etc. Dotted line across chart denotes the top 3.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11DE18B-DA9A-0B44-CE1A-AC894A786BDA}"/>
              </a:ext>
            </a:extLst>
          </p:cNvPr>
          <p:cNvSpPr txBox="1"/>
          <p:nvPr/>
        </p:nvSpPr>
        <p:spPr>
          <a:xfrm>
            <a:off x="691927" y="1623566"/>
            <a:ext cx="1080814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 typeface="Arial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Top 5 Criteria Brand Marketers Expect Their Media Partners to Deliver 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 typeface="Arial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% of brand marketer respondents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6E7137D-F21B-FCEC-A2CF-0B9A22CD1BBF}"/>
              </a:ext>
            </a:extLst>
          </p:cNvPr>
          <p:cNvSpPr/>
          <p:nvPr/>
        </p:nvSpPr>
        <p:spPr>
          <a:xfrm>
            <a:off x="551264" y="2786700"/>
            <a:ext cx="3170547" cy="487550"/>
          </a:xfrm>
          <a:prstGeom prst="rect">
            <a:avLst/>
          </a:prstGeom>
          <a:solidFill>
            <a:srgbClr val="00BFF2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2D114B1-A1BB-C6F4-85B7-229C0F3BED00}"/>
              </a:ext>
            </a:extLst>
          </p:cNvPr>
          <p:cNvSpPr/>
          <p:nvPr/>
        </p:nvSpPr>
        <p:spPr>
          <a:xfrm>
            <a:off x="4530237" y="2786700"/>
            <a:ext cx="3170547" cy="487550"/>
          </a:xfrm>
          <a:prstGeom prst="rect">
            <a:avLst/>
          </a:prstGeom>
          <a:solidFill>
            <a:srgbClr val="00BFF2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DC02D74B-6A94-13BE-0B93-C5B919873C63}"/>
              </a:ext>
            </a:extLst>
          </p:cNvPr>
          <p:cNvSpPr/>
          <p:nvPr/>
        </p:nvSpPr>
        <p:spPr>
          <a:xfrm>
            <a:off x="8470189" y="2786700"/>
            <a:ext cx="3170547" cy="487550"/>
          </a:xfrm>
          <a:prstGeom prst="rect">
            <a:avLst/>
          </a:prstGeom>
          <a:solidFill>
            <a:srgbClr val="00BFF2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EA811C8-26F4-FFCB-7180-5E77DBA1F008}"/>
              </a:ext>
            </a:extLst>
          </p:cNvPr>
          <p:cNvSpPr/>
          <p:nvPr/>
        </p:nvSpPr>
        <p:spPr>
          <a:xfrm>
            <a:off x="551264" y="4693743"/>
            <a:ext cx="3170547" cy="48755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50E3F08-2BEB-907D-D3C6-BE66D87AEF07}"/>
              </a:ext>
            </a:extLst>
          </p:cNvPr>
          <p:cNvSpPr/>
          <p:nvPr/>
        </p:nvSpPr>
        <p:spPr>
          <a:xfrm>
            <a:off x="4530237" y="4693743"/>
            <a:ext cx="3170547" cy="487550"/>
          </a:xfrm>
          <a:prstGeom prst="rect">
            <a:avLst/>
          </a:prstGeom>
          <a:solidFill>
            <a:srgbClr val="ED3C8D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82C785D-0057-219D-8782-DD82303B1DEC}"/>
              </a:ext>
            </a:extLst>
          </p:cNvPr>
          <p:cNvSpPr/>
          <p:nvPr/>
        </p:nvSpPr>
        <p:spPr>
          <a:xfrm>
            <a:off x="8470189" y="4693743"/>
            <a:ext cx="3170547" cy="487550"/>
          </a:xfrm>
          <a:prstGeom prst="rect">
            <a:avLst/>
          </a:prstGeom>
          <a:solidFill>
            <a:srgbClr val="ED3C8D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373A1EF-0535-A4C4-E7E8-5500F8B2C20C}"/>
              </a:ext>
            </a:extLst>
          </p:cNvPr>
          <p:cNvSpPr/>
          <p:nvPr/>
        </p:nvSpPr>
        <p:spPr>
          <a:xfrm>
            <a:off x="551264" y="4058062"/>
            <a:ext cx="3170547" cy="487550"/>
          </a:xfrm>
          <a:prstGeom prst="rect">
            <a:avLst/>
          </a:prstGeom>
          <a:solidFill>
            <a:srgbClr val="4EBEA4"/>
          </a:solidFill>
          <a:ln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0EB1B78-D8ED-381D-D584-AC15F3691705}"/>
              </a:ext>
            </a:extLst>
          </p:cNvPr>
          <p:cNvSpPr/>
          <p:nvPr/>
        </p:nvSpPr>
        <p:spPr>
          <a:xfrm>
            <a:off x="4530237" y="4058062"/>
            <a:ext cx="3170547" cy="487550"/>
          </a:xfrm>
          <a:prstGeom prst="rect">
            <a:avLst/>
          </a:prstGeom>
          <a:solidFill>
            <a:srgbClr val="4EBEA4"/>
          </a:solidFill>
          <a:ln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F23B9A52-4A51-E25B-E10B-3F981EFC6C58}"/>
              </a:ext>
            </a:extLst>
          </p:cNvPr>
          <p:cNvSpPr/>
          <p:nvPr/>
        </p:nvSpPr>
        <p:spPr>
          <a:xfrm>
            <a:off x="8470189" y="4058062"/>
            <a:ext cx="3170547" cy="487550"/>
          </a:xfrm>
          <a:prstGeom prst="rect">
            <a:avLst/>
          </a:prstGeom>
          <a:solidFill>
            <a:srgbClr val="4EBEA4"/>
          </a:solidFill>
          <a:ln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77A30DF-2D42-B764-3162-44F26835130B}"/>
              </a:ext>
            </a:extLst>
          </p:cNvPr>
          <p:cNvSpPr/>
          <p:nvPr/>
        </p:nvSpPr>
        <p:spPr>
          <a:xfrm>
            <a:off x="551264" y="3422381"/>
            <a:ext cx="3170547" cy="487550"/>
          </a:xfrm>
          <a:prstGeom prst="rect">
            <a:avLst/>
          </a:prstGeom>
          <a:solidFill>
            <a:srgbClr val="ED3C8D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3261B8A-16EE-DE1F-33C1-8C8B4CEA9C5E}"/>
              </a:ext>
            </a:extLst>
          </p:cNvPr>
          <p:cNvSpPr/>
          <p:nvPr/>
        </p:nvSpPr>
        <p:spPr>
          <a:xfrm>
            <a:off x="4530237" y="3422381"/>
            <a:ext cx="3170547" cy="48755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EAEC5CF9-614D-6946-A018-5CB9852D4A61}"/>
              </a:ext>
            </a:extLst>
          </p:cNvPr>
          <p:cNvSpPr/>
          <p:nvPr/>
        </p:nvSpPr>
        <p:spPr>
          <a:xfrm>
            <a:off x="8470189" y="3422381"/>
            <a:ext cx="3170547" cy="48755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5E97E48-228E-0240-F600-1F4A20E8B15F}"/>
              </a:ext>
            </a:extLst>
          </p:cNvPr>
          <p:cNvSpPr/>
          <p:nvPr/>
        </p:nvSpPr>
        <p:spPr>
          <a:xfrm>
            <a:off x="551264" y="5329425"/>
            <a:ext cx="3170547" cy="487550"/>
          </a:xfrm>
          <a:prstGeom prst="rect">
            <a:avLst/>
          </a:prstGeom>
          <a:solidFill>
            <a:srgbClr val="FFE600"/>
          </a:solidFill>
          <a:ln>
            <a:solidFill>
              <a:srgbClr val="FFE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C364C7B-FD1B-E535-5213-3AEC01E19C01}"/>
              </a:ext>
            </a:extLst>
          </p:cNvPr>
          <p:cNvSpPr txBox="1"/>
          <p:nvPr/>
        </p:nvSpPr>
        <p:spPr>
          <a:xfrm>
            <a:off x="942636" y="2891976"/>
            <a:ext cx="186678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Effective targeting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F840D94-2AAF-A317-A2E3-6FB877988053}"/>
              </a:ext>
            </a:extLst>
          </p:cNvPr>
          <p:cNvSpPr txBox="1"/>
          <p:nvPr/>
        </p:nvSpPr>
        <p:spPr>
          <a:xfrm>
            <a:off x="942635" y="4706686"/>
            <a:ext cx="210878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Campaign measurement / attribution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1C48346-1F14-DA1B-62BE-0FA8C1CFDB6F}"/>
              </a:ext>
            </a:extLst>
          </p:cNvPr>
          <p:cNvSpPr txBox="1"/>
          <p:nvPr/>
        </p:nvSpPr>
        <p:spPr>
          <a:xfrm>
            <a:off x="942636" y="4163338"/>
            <a:ext cx="215824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Innovative solutions*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A29F1E6-94CD-BEBE-6F6A-A47CA4B1AF01}"/>
              </a:ext>
            </a:extLst>
          </p:cNvPr>
          <p:cNvSpPr txBox="1"/>
          <p:nvPr/>
        </p:nvSpPr>
        <p:spPr>
          <a:xfrm>
            <a:off x="942636" y="3435324"/>
            <a:ext cx="21582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High quality content / brand safe ad environment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773BE1B-B8FD-E36A-38F6-ABA661CA7BC7}"/>
              </a:ext>
            </a:extLst>
          </p:cNvPr>
          <p:cNvSpPr txBox="1"/>
          <p:nvPr/>
        </p:nvSpPr>
        <p:spPr>
          <a:xfrm>
            <a:off x="942636" y="5434701"/>
            <a:ext cx="186678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Transparency**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F123DBC-7DE3-02F9-B667-B9E7ADCD7CF5}"/>
              </a:ext>
            </a:extLst>
          </p:cNvPr>
          <p:cNvSpPr txBox="1"/>
          <p:nvPr/>
        </p:nvSpPr>
        <p:spPr>
          <a:xfrm>
            <a:off x="3065395" y="2845809"/>
            <a:ext cx="6572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64%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530EE86-F0A5-42BB-2968-921D6A9926A4}"/>
              </a:ext>
            </a:extLst>
          </p:cNvPr>
          <p:cNvSpPr txBox="1"/>
          <p:nvPr/>
        </p:nvSpPr>
        <p:spPr>
          <a:xfrm>
            <a:off x="3065395" y="4752852"/>
            <a:ext cx="6572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32%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621C918-3305-52B5-A9D1-883BDBA50A66}"/>
              </a:ext>
            </a:extLst>
          </p:cNvPr>
          <p:cNvSpPr txBox="1"/>
          <p:nvPr/>
        </p:nvSpPr>
        <p:spPr>
          <a:xfrm>
            <a:off x="3065395" y="4117171"/>
            <a:ext cx="6572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34%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58EB384-E019-F7A6-5DAD-FA73AC557336}"/>
              </a:ext>
            </a:extLst>
          </p:cNvPr>
          <p:cNvSpPr txBox="1"/>
          <p:nvPr/>
        </p:nvSpPr>
        <p:spPr>
          <a:xfrm>
            <a:off x="3065395" y="3481490"/>
            <a:ext cx="6572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45%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9F4BE0A-5ACB-843B-F0E6-6A656092E1B0}"/>
              </a:ext>
            </a:extLst>
          </p:cNvPr>
          <p:cNvSpPr txBox="1"/>
          <p:nvPr/>
        </p:nvSpPr>
        <p:spPr>
          <a:xfrm>
            <a:off x="3065395" y="5388534"/>
            <a:ext cx="6572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27%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12C8EB7-C9F1-B789-5872-53ED2801492D}"/>
              </a:ext>
            </a:extLst>
          </p:cNvPr>
          <p:cNvSpPr/>
          <p:nvPr/>
        </p:nvSpPr>
        <p:spPr>
          <a:xfrm>
            <a:off x="4530237" y="5329425"/>
            <a:ext cx="3170547" cy="487550"/>
          </a:xfrm>
          <a:prstGeom prst="rect">
            <a:avLst/>
          </a:prstGeom>
          <a:solidFill>
            <a:srgbClr val="FFE600"/>
          </a:solidFill>
          <a:ln>
            <a:solidFill>
              <a:srgbClr val="FFE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57BEE61-6BD3-F2F6-4F2F-5BDC3B2BABAC}"/>
              </a:ext>
            </a:extLst>
          </p:cNvPr>
          <p:cNvSpPr txBox="1"/>
          <p:nvPr/>
        </p:nvSpPr>
        <p:spPr>
          <a:xfrm>
            <a:off x="4937054" y="2891976"/>
            <a:ext cx="186678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Effective targeting 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22DA12E-C399-2625-849C-437A5D05F861}"/>
              </a:ext>
            </a:extLst>
          </p:cNvPr>
          <p:cNvSpPr txBox="1"/>
          <p:nvPr/>
        </p:nvSpPr>
        <p:spPr>
          <a:xfrm>
            <a:off x="4937054" y="4706686"/>
            <a:ext cx="21582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High quality content / brand safe ad environment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27C7A80-05CA-30E3-381A-4E05BA45B463}"/>
              </a:ext>
            </a:extLst>
          </p:cNvPr>
          <p:cNvSpPr txBox="1"/>
          <p:nvPr/>
        </p:nvSpPr>
        <p:spPr>
          <a:xfrm>
            <a:off x="4937054" y="4163338"/>
            <a:ext cx="215824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Innovative solutions*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86EB2CB-9E0B-6A76-C8CB-144C95B210AB}"/>
              </a:ext>
            </a:extLst>
          </p:cNvPr>
          <p:cNvSpPr txBox="1"/>
          <p:nvPr/>
        </p:nvSpPr>
        <p:spPr>
          <a:xfrm>
            <a:off x="4937054" y="3435324"/>
            <a:ext cx="21582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Campaign measurement / attribution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3CC8751-3965-959B-5825-08D42695F4BA}"/>
              </a:ext>
            </a:extLst>
          </p:cNvPr>
          <p:cNvSpPr txBox="1"/>
          <p:nvPr/>
        </p:nvSpPr>
        <p:spPr>
          <a:xfrm>
            <a:off x="4937054" y="5434701"/>
            <a:ext cx="186678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Transparency**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2F06DF8-57BC-F56E-B4D0-798D6A2E83A8}"/>
              </a:ext>
            </a:extLst>
          </p:cNvPr>
          <p:cNvSpPr txBox="1"/>
          <p:nvPr/>
        </p:nvSpPr>
        <p:spPr>
          <a:xfrm>
            <a:off x="7044368" y="2845809"/>
            <a:ext cx="6572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58%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30C0F09-B6B5-29FA-15A2-A5F6655EBE84}"/>
              </a:ext>
            </a:extLst>
          </p:cNvPr>
          <p:cNvSpPr txBox="1"/>
          <p:nvPr/>
        </p:nvSpPr>
        <p:spPr>
          <a:xfrm>
            <a:off x="7044368" y="4752852"/>
            <a:ext cx="6572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35%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54BCEDE-2CF2-8935-E40D-9AC9C5E3164C}"/>
              </a:ext>
            </a:extLst>
          </p:cNvPr>
          <p:cNvSpPr txBox="1"/>
          <p:nvPr/>
        </p:nvSpPr>
        <p:spPr>
          <a:xfrm>
            <a:off x="7044368" y="4117171"/>
            <a:ext cx="6572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36%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07244C7-3EE6-3366-3B88-EEB015E432EE}"/>
              </a:ext>
            </a:extLst>
          </p:cNvPr>
          <p:cNvSpPr txBox="1"/>
          <p:nvPr/>
        </p:nvSpPr>
        <p:spPr>
          <a:xfrm>
            <a:off x="7044368" y="3481490"/>
            <a:ext cx="6572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37%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5432D59-7A3A-117C-DE46-C258EA13DA27}"/>
              </a:ext>
            </a:extLst>
          </p:cNvPr>
          <p:cNvSpPr txBox="1"/>
          <p:nvPr/>
        </p:nvSpPr>
        <p:spPr>
          <a:xfrm>
            <a:off x="7044368" y="5388534"/>
            <a:ext cx="6572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29%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313D3A8D-4629-1DE5-D3C3-062B8D8B83EC}"/>
              </a:ext>
            </a:extLst>
          </p:cNvPr>
          <p:cNvSpPr/>
          <p:nvPr/>
        </p:nvSpPr>
        <p:spPr>
          <a:xfrm>
            <a:off x="8470189" y="5329425"/>
            <a:ext cx="3170547" cy="487550"/>
          </a:xfrm>
          <a:prstGeom prst="rect">
            <a:avLst/>
          </a:prstGeom>
          <a:solidFill>
            <a:srgbClr val="FFE600"/>
          </a:solidFill>
          <a:ln>
            <a:solidFill>
              <a:srgbClr val="FFE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09B0FC0-BA26-F467-2A78-E65E4E553A00}"/>
              </a:ext>
            </a:extLst>
          </p:cNvPr>
          <p:cNvSpPr txBox="1"/>
          <p:nvPr/>
        </p:nvSpPr>
        <p:spPr>
          <a:xfrm>
            <a:off x="8882467" y="2891976"/>
            <a:ext cx="186678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Effective targeting 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F8223E6A-7311-B54C-992A-E421418F5858}"/>
              </a:ext>
            </a:extLst>
          </p:cNvPr>
          <p:cNvSpPr txBox="1"/>
          <p:nvPr/>
        </p:nvSpPr>
        <p:spPr>
          <a:xfrm>
            <a:off x="8882467" y="4706686"/>
            <a:ext cx="21582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High quality content / brand safe ad environment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6327ADE-2041-806F-0FEA-56B28D4F9A30}"/>
              </a:ext>
            </a:extLst>
          </p:cNvPr>
          <p:cNvSpPr txBox="1"/>
          <p:nvPr/>
        </p:nvSpPr>
        <p:spPr>
          <a:xfrm>
            <a:off x="8882467" y="4163338"/>
            <a:ext cx="215824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Innovative solutions*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54D9F351-02BC-0BEC-D028-2E556FCC81E8}"/>
              </a:ext>
            </a:extLst>
          </p:cNvPr>
          <p:cNvSpPr txBox="1"/>
          <p:nvPr/>
        </p:nvSpPr>
        <p:spPr>
          <a:xfrm>
            <a:off x="8882467" y="3435324"/>
            <a:ext cx="21010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Campaign measurement / attribution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C993FE3C-A2B4-57F0-02BE-C8D725A559EA}"/>
              </a:ext>
            </a:extLst>
          </p:cNvPr>
          <p:cNvSpPr txBox="1"/>
          <p:nvPr/>
        </p:nvSpPr>
        <p:spPr>
          <a:xfrm>
            <a:off x="8882467" y="5434701"/>
            <a:ext cx="186678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Transparency**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DB4A7A1-5F7A-8F3B-5E93-3FC6C47ADEF2}"/>
              </a:ext>
            </a:extLst>
          </p:cNvPr>
          <p:cNvSpPr txBox="1"/>
          <p:nvPr/>
        </p:nvSpPr>
        <p:spPr>
          <a:xfrm>
            <a:off x="10984320" y="2845809"/>
            <a:ext cx="6572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43%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7D025622-6782-7323-2D31-6B073A0651BA}"/>
              </a:ext>
            </a:extLst>
          </p:cNvPr>
          <p:cNvSpPr txBox="1"/>
          <p:nvPr/>
        </p:nvSpPr>
        <p:spPr>
          <a:xfrm>
            <a:off x="10984320" y="4752852"/>
            <a:ext cx="6572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32%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13631E69-2F89-1D30-8188-FDB4C59B47F7}"/>
              </a:ext>
            </a:extLst>
          </p:cNvPr>
          <p:cNvSpPr txBox="1"/>
          <p:nvPr/>
        </p:nvSpPr>
        <p:spPr>
          <a:xfrm>
            <a:off x="10984320" y="4117171"/>
            <a:ext cx="6572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34%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AC7B5E6B-86AF-8D78-F7CB-30CA094B56FF}"/>
              </a:ext>
            </a:extLst>
          </p:cNvPr>
          <p:cNvSpPr txBox="1"/>
          <p:nvPr/>
        </p:nvSpPr>
        <p:spPr>
          <a:xfrm>
            <a:off x="10984320" y="3481490"/>
            <a:ext cx="6572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38%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6A78D7F4-08F3-0E64-22C0-9E1DB59D97F6}"/>
              </a:ext>
            </a:extLst>
          </p:cNvPr>
          <p:cNvSpPr txBox="1"/>
          <p:nvPr/>
        </p:nvSpPr>
        <p:spPr>
          <a:xfrm>
            <a:off x="10984320" y="5388534"/>
            <a:ext cx="6572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31%</a:t>
            </a:r>
          </a:p>
        </p:txBody>
      </p:sp>
      <p:pic>
        <p:nvPicPr>
          <p:cNvPr id="95" name="Picture 94" descr="A white dart in a circle&#10;&#10;AI-generated content may be incorrect.">
            <a:extLst>
              <a:ext uri="{FF2B5EF4-FFF2-40B4-BE49-F238E27FC236}">
                <a16:creationId xmlns:a16="http://schemas.microsoft.com/office/drawing/2014/main" id="{FB663797-BE43-FEB9-EEFC-DC3FBE32121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2343" y="2890715"/>
            <a:ext cx="279521" cy="279521"/>
          </a:xfrm>
          <a:prstGeom prst="rect">
            <a:avLst/>
          </a:prstGeom>
        </p:spPr>
      </p:pic>
      <p:pic>
        <p:nvPicPr>
          <p:cNvPr id="99" name="Picture 98" descr="A white line drawing of a badge with a check mark&#10;&#10;AI-generated content may be incorrect.">
            <a:extLst>
              <a:ext uri="{FF2B5EF4-FFF2-40B4-BE49-F238E27FC236}">
                <a16:creationId xmlns:a16="http://schemas.microsoft.com/office/drawing/2014/main" id="{7405A304-D345-7E38-7BEE-A6830CA2620A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2993" y="3497046"/>
            <a:ext cx="338220" cy="338220"/>
          </a:xfrm>
          <a:prstGeom prst="rect">
            <a:avLst/>
          </a:prstGeom>
        </p:spPr>
      </p:pic>
      <p:pic>
        <p:nvPicPr>
          <p:cNvPr id="103" name="Picture 102" descr="A light bulb with a gear inside&#10;&#10;AI-generated content may be incorrect.">
            <a:extLst>
              <a:ext uri="{FF2B5EF4-FFF2-40B4-BE49-F238E27FC236}">
                <a16:creationId xmlns:a16="http://schemas.microsoft.com/office/drawing/2014/main" id="{3252E2CD-DBDF-BE2E-DD9B-144158E2C5C4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2993" y="4132727"/>
            <a:ext cx="338220" cy="338220"/>
          </a:xfrm>
          <a:prstGeom prst="rect">
            <a:avLst/>
          </a:prstGeom>
        </p:spPr>
      </p:pic>
      <p:pic>
        <p:nvPicPr>
          <p:cNvPr id="108" name="Picture 107" descr="A white line drawing of a graph and a speedometer&#10;&#10;AI-generated content may be incorrect.">
            <a:extLst>
              <a:ext uri="{FF2B5EF4-FFF2-40B4-BE49-F238E27FC236}">
                <a16:creationId xmlns:a16="http://schemas.microsoft.com/office/drawing/2014/main" id="{FAD17701-8ABD-57C4-74E7-B40A1555C577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6082" y="4751497"/>
            <a:ext cx="372042" cy="372042"/>
          </a:xfrm>
          <a:prstGeom prst="rect">
            <a:avLst/>
          </a:prstGeom>
        </p:spPr>
      </p:pic>
      <p:pic>
        <p:nvPicPr>
          <p:cNvPr id="116" name="Picture 115" descr="A blue line drawing of a gear with a magnifying glass and people&#10;&#10;AI-generated content may be incorrect.">
            <a:extLst>
              <a:ext uri="{FF2B5EF4-FFF2-40B4-BE49-F238E27FC236}">
                <a16:creationId xmlns:a16="http://schemas.microsoft.com/office/drawing/2014/main" id="{628E0F81-EBE7-31EB-94DD-59588D7DDC42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6082" y="5387179"/>
            <a:ext cx="372042" cy="372042"/>
          </a:xfrm>
          <a:prstGeom prst="rect">
            <a:avLst/>
          </a:prstGeom>
        </p:spPr>
      </p:pic>
      <p:pic>
        <p:nvPicPr>
          <p:cNvPr id="96" name="Picture 95" descr="A white dart in a circle&#10;&#10;AI-generated content may be incorrect.">
            <a:extLst>
              <a:ext uri="{FF2B5EF4-FFF2-40B4-BE49-F238E27FC236}">
                <a16:creationId xmlns:a16="http://schemas.microsoft.com/office/drawing/2014/main" id="{E3B70468-2740-DB86-AABF-87DE02F4637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62205" y="2890715"/>
            <a:ext cx="279521" cy="279521"/>
          </a:xfrm>
          <a:prstGeom prst="rect">
            <a:avLst/>
          </a:prstGeom>
        </p:spPr>
      </p:pic>
      <p:pic>
        <p:nvPicPr>
          <p:cNvPr id="100" name="Picture 99" descr="A white line drawing of a badge with a check mark&#10;&#10;AI-generated content may be incorrect.">
            <a:extLst>
              <a:ext uri="{FF2B5EF4-FFF2-40B4-BE49-F238E27FC236}">
                <a16:creationId xmlns:a16="http://schemas.microsoft.com/office/drawing/2014/main" id="{C6DCAFB4-60AF-673C-8636-A51F41C56FD8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32855" y="4768408"/>
            <a:ext cx="338220" cy="338220"/>
          </a:xfrm>
          <a:prstGeom prst="rect">
            <a:avLst/>
          </a:prstGeom>
        </p:spPr>
      </p:pic>
      <p:pic>
        <p:nvPicPr>
          <p:cNvPr id="105" name="Picture 104" descr="A light bulb with a gear inside&#10;&#10;AI-generated content may be incorrect.">
            <a:extLst>
              <a:ext uri="{FF2B5EF4-FFF2-40B4-BE49-F238E27FC236}">
                <a16:creationId xmlns:a16="http://schemas.microsoft.com/office/drawing/2014/main" id="{A15E8C2D-CCE3-E3B6-7F43-93BD5C207404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32855" y="4132727"/>
            <a:ext cx="338220" cy="338220"/>
          </a:xfrm>
          <a:prstGeom prst="rect">
            <a:avLst/>
          </a:prstGeom>
        </p:spPr>
      </p:pic>
      <p:pic>
        <p:nvPicPr>
          <p:cNvPr id="110" name="Picture 109" descr="A white line drawing of a graph and a speedometer&#10;&#10;AI-generated content may be incorrect.">
            <a:extLst>
              <a:ext uri="{FF2B5EF4-FFF2-40B4-BE49-F238E27FC236}">
                <a16:creationId xmlns:a16="http://schemas.microsoft.com/office/drawing/2014/main" id="{D24A6D5C-5E85-3754-704D-7B71E07E9788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15944" y="3480135"/>
            <a:ext cx="372042" cy="372042"/>
          </a:xfrm>
          <a:prstGeom prst="rect">
            <a:avLst/>
          </a:prstGeom>
        </p:spPr>
      </p:pic>
      <p:pic>
        <p:nvPicPr>
          <p:cNvPr id="118" name="Picture 117" descr="A blue line drawing of a gear with a magnifying glass and people&#10;&#10;AI-generated content may be incorrect.">
            <a:extLst>
              <a:ext uri="{FF2B5EF4-FFF2-40B4-BE49-F238E27FC236}">
                <a16:creationId xmlns:a16="http://schemas.microsoft.com/office/drawing/2014/main" id="{DD689D05-2610-394C-A9B1-CF22471E3388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15944" y="5387179"/>
            <a:ext cx="372042" cy="372042"/>
          </a:xfrm>
          <a:prstGeom prst="rect">
            <a:avLst/>
          </a:prstGeom>
        </p:spPr>
      </p:pic>
      <p:pic>
        <p:nvPicPr>
          <p:cNvPr id="97" name="Picture 96" descr="A white dart in a circle&#10;&#10;AI-generated content may be incorrect.">
            <a:extLst>
              <a:ext uri="{FF2B5EF4-FFF2-40B4-BE49-F238E27FC236}">
                <a16:creationId xmlns:a16="http://schemas.microsoft.com/office/drawing/2014/main" id="{00CCDF45-01E0-AFEB-96F8-DB0C981CA52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13080" y="2890715"/>
            <a:ext cx="279521" cy="279521"/>
          </a:xfrm>
          <a:prstGeom prst="rect">
            <a:avLst/>
          </a:prstGeom>
        </p:spPr>
      </p:pic>
      <p:pic>
        <p:nvPicPr>
          <p:cNvPr id="101" name="Picture 100" descr="A white line drawing of a badge with a check mark&#10;&#10;AI-generated content may be incorrect.">
            <a:extLst>
              <a:ext uri="{FF2B5EF4-FFF2-40B4-BE49-F238E27FC236}">
                <a16:creationId xmlns:a16="http://schemas.microsoft.com/office/drawing/2014/main" id="{12782E1A-D54A-0292-73C4-CAB190307854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83730" y="4768408"/>
            <a:ext cx="338220" cy="338220"/>
          </a:xfrm>
          <a:prstGeom prst="rect">
            <a:avLst/>
          </a:prstGeom>
        </p:spPr>
      </p:pic>
      <p:pic>
        <p:nvPicPr>
          <p:cNvPr id="106" name="Picture 105" descr="A light bulb with a gear inside&#10;&#10;AI-generated content may be incorrect.">
            <a:extLst>
              <a:ext uri="{FF2B5EF4-FFF2-40B4-BE49-F238E27FC236}">
                <a16:creationId xmlns:a16="http://schemas.microsoft.com/office/drawing/2014/main" id="{73EF5515-8CE2-FAAF-9A0C-922C5CE58279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83730" y="4132727"/>
            <a:ext cx="338220" cy="338220"/>
          </a:xfrm>
          <a:prstGeom prst="rect">
            <a:avLst/>
          </a:prstGeom>
        </p:spPr>
      </p:pic>
      <p:pic>
        <p:nvPicPr>
          <p:cNvPr id="112" name="Picture 111" descr="A white line drawing of a graph and a speedometer&#10;&#10;AI-generated content may be incorrect.">
            <a:extLst>
              <a:ext uri="{FF2B5EF4-FFF2-40B4-BE49-F238E27FC236}">
                <a16:creationId xmlns:a16="http://schemas.microsoft.com/office/drawing/2014/main" id="{68975DE9-C322-7FD7-68DB-860D486C9372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6819" y="3480135"/>
            <a:ext cx="372042" cy="372042"/>
          </a:xfrm>
          <a:prstGeom prst="rect">
            <a:avLst/>
          </a:prstGeom>
        </p:spPr>
      </p:pic>
      <p:pic>
        <p:nvPicPr>
          <p:cNvPr id="119" name="Picture 118" descr="A blue line drawing of a gear with a magnifying glass and people&#10;&#10;AI-generated content may be incorrect.">
            <a:extLst>
              <a:ext uri="{FF2B5EF4-FFF2-40B4-BE49-F238E27FC236}">
                <a16:creationId xmlns:a16="http://schemas.microsoft.com/office/drawing/2014/main" id="{54A61E4C-4108-E4D8-9F38-FD43CFAC7CCA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6819" y="5387179"/>
            <a:ext cx="372042" cy="37204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165C74-4D7F-B19F-B50B-C9C729A2BD2F}"/>
              </a:ext>
            </a:extLst>
          </p:cNvPr>
          <p:cNvSpPr txBox="1"/>
          <p:nvPr/>
        </p:nvSpPr>
        <p:spPr>
          <a:xfrm>
            <a:off x="107055" y="441328"/>
            <a:ext cx="1023957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Marketers expect media partners to deliver precision, attribution and innovation in trusted, high-quality environments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7423BAA-D73B-4263-EFEB-2BB1B632D62D}"/>
              </a:ext>
            </a:extLst>
          </p:cNvPr>
          <p:cNvCxnSpPr>
            <a:cxnSpLocks/>
          </p:cNvCxnSpPr>
          <p:nvPr/>
        </p:nvCxnSpPr>
        <p:spPr>
          <a:xfrm>
            <a:off x="122978" y="4615642"/>
            <a:ext cx="11946044" cy="0"/>
          </a:xfrm>
          <a:prstGeom prst="line">
            <a:avLst/>
          </a:prstGeom>
          <a:ln w="19050">
            <a:solidFill>
              <a:srgbClr val="1F1A6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225E690A-81F4-54DA-BBFE-4DA7C0832A1B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C53AE960-4717-204B-D566-D269FED4B885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9558F4D-52FC-D49E-CD23-51F8BD749CB9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D28A54B-5BE1-B941-6532-BEB73FBDC685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Scan or click to access more marketer KPI insights</a:t>
            </a:r>
          </a:p>
        </p:txBody>
      </p:sp>
      <p:pic>
        <p:nvPicPr>
          <p:cNvPr id="26" name="Picture 2">
            <a:hlinkClick r:id="rId10"/>
            <a:extLst>
              <a:ext uri="{FF2B5EF4-FFF2-40B4-BE49-F238E27FC236}">
                <a16:creationId xmlns:a16="http://schemas.microsoft.com/office/drawing/2014/main" id="{DA4784B2-6119-D118-113B-809E58E75B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66ED5163-BC33-0C1F-8AC6-6E5092FBF4A7}"/>
              </a:ext>
            </a:extLst>
          </p:cNvPr>
          <p:cNvSpPr/>
          <p:nvPr/>
        </p:nvSpPr>
        <p:spPr>
          <a:xfrm>
            <a:off x="0" y="-1"/>
            <a:ext cx="3100882" cy="293197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Marketer Expectations for Media Partners</a:t>
            </a:r>
          </a:p>
        </p:txBody>
      </p:sp>
      <p:sp>
        <p:nvSpPr>
          <p:cNvPr id="28" name="TextBox 27">
            <a:hlinkClick r:id="rId12"/>
            <a:extLst>
              <a:ext uri="{FF2B5EF4-FFF2-40B4-BE49-F238E27FC236}">
                <a16:creationId xmlns:a16="http://schemas.microsoft.com/office/drawing/2014/main" id="{9F0998EF-4864-E23A-64F4-D7A0178E65A0}"/>
              </a:ext>
            </a:extLst>
          </p:cNvPr>
          <p:cNvSpPr txBox="1">
            <a:spLocks/>
          </p:cNvSpPr>
          <p:nvPr/>
        </p:nvSpPr>
        <p:spPr>
          <a:xfrm>
            <a:off x="-3" y="6269631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Click here to download VAB’s full report,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‘Keeping Up With The KPIs: 10 Key Questions Answered by Marketers to Understand Priorities Across Businesses’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949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70CCF89-90E2-4EB5-AD1F-74D97342FF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db7a3-d8d8-4d5a-8559-ae518cf29f49"/>
    <ds:schemaRef ds:uri="8ffbcc2d-a520-42b9-8ca7-e09066416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ED7F117-C84A-4CB9-9BCB-1506E0DA35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2A6964-8645-438A-AB1F-35CB603E9D73}">
  <ds:schemaRefs>
    <ds:schemaRef ds:uri="http://schemas.microsoft.com/office/2006/metadata/properties"/>
    <ds:schemaRef ds:uri="http://schemas.microsoft.com/office/infopath/2007/PartnerControls"/>
    <ds:schemaRef ds:uri="8ffbcc2d-a520-42b9-8ca7-e090664160a6"/>
    <ds:schemaRef ds:uri="97cdb7a3-d8d8-4d5a-8559-ae518cf29f4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326</Words>
  <Application>Microsoft Office PowerPoint</Application>
  <PresentationFormat>Widescreen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2026-03-11T16:50:56Z</dcterms:created>
  <dcterms:modified xsi:type="dcterms:W3CDTF">2026-03-11T16:52:02Z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  <property fmtid="{D5CDD505-2E9C-101B-9397-08002B2CF9AE}" pid="3" name="MediaServiceImageTags">
    <vt:lpwstr/>
  </property>
</Properties>
</file>