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764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D43D4F-EBCB-4614-A072-A904CB0F55EB}" v="1" dt="2026-03-11T16:49:57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9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custSel addSld delSld modSld">
      <pc:chgData name="Dylan Breger" userId="9b3da09f-10fe-42ec-9aa5-9fa2a3e9cc20" providerId="ADAL" clId="{D81AFA50-692E-4678-A384-3793507736DC}" dt="2026-03-11T16:49:57.569" v="6"/>
      <pc:docMkLst>
        <pc:docMk/>
      </pc:docMkLst>
      <pc:sldChg chg="addSp delSp modSp new del mod">
        <pc:chgData name="Dylan Breger" userId="9b3da09f-10fe-42ec-9aa5-9fa2a3e9cc20" providerId="ADAL" clId="{D81AFA50-692E-4678-A384-3793507736DC}" dt="2026-03-11T16:49:49.160" v="5" actId="47"/>
        <pc:sldMkLst>
          <pc:docMk/>
          <pc:sldMk cId="1922152336" sldId="256"/>
        </pc:sldMkLst>
        <pc:spChg chg="add del mod">
          <ac:chgData name="Dylan Breger" userId="9b3da09f-10fe-42ec-9aa5-9fa2a3e9cc20" providerId="ADAL" clId="{D81AFA50-692E-4678-A384-3793507736DC}" dt="2026-03-11T16:49:47.778" v="4" actId="478"/>
          <ac:spMkLst>
            <pc:docMk/>
            <pc:sldMk cId="1922152336" sldId="256"/>
            <ac:spMk id="5" creationId="{260705D5-04AD-758C-A2D3-D7C42E6748FA}"/>
          </ac:spMkLst>
        </pc:spChg>
      </pc:sldChg>
      <pc:sldChg chg="add">
        <pc:chgData name="Dylan Breger" userId="9b3da09f-10fe-42ec-9aa5-9fa2a3e9cc20" providerId="ADAL" clId="{D81AFA50-692E-4678-A384-3793507736DC}" dt="2026-03-11T16:49:57.569" v="6"/>
        <pc:sldMkLst>
          <pc:docMk/>
          <pc:sldMk cId="1851490623" sldId="21473764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548756356880715E-2"/>
          <c:y val="9.8918957111566452E-2"/>
          <c:w val="0.9573014528900361"/>
          <c:h val="0.833293655980037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ln w="28575" cap="rnd">
              <a:solidFill>
                <a:srgbClr val="ED3C8D"/>
              </a:solidFill>
              <a:round/>
            </a:ln>
            <a:effectLst/>
          </c:spPr>
          <c:marker>
            <c:symbol val="none"/>
          </c:marker>
          <c:cat>
            <c:numRef>
              <c:f>Sheet1!$A$2:$A$54</c:f>
              <c:numCache>
                <c:formatCode>m/d/yyyy</c:formatCode>
                <c:ptCount val="53"/>
                <c:pt idx="0">
                  <c:v>45697</c:v>
                </c:pt>
                <c:pt idx="1">
                  <c:v>45704</c:v>
                </c:pt>
                <c:pt idx="2">
                  <c:v>45711</c:v>
                </c:pt>
                <c:pt idx="3">
                  <c:v>45718</c:v>
                </c:pt>
                <c:pt idx="4">
                  <c:v>45725</c:v>
                </c:pt>
                <c:pt idx="5">
                  <c:v>45732</c:v>
                </c:pt>
                <c:pt idx="6">
                  <c:v>45739</c:v>
                </c:pt>
                <c:pt idx="7">
                  <c:v>45746</c:v>
                </c:pt>
                <c:pt idx="8">
                  <c:v>45753</c:v>
                </c:pt>
                <c:pt idx="9">
                  <c:v>45760</c:v>
                </c:pt>
                <c:pt idx="10">
                  <c:v>45767</c:v>
                </c:pt>
                <c:pt idx="11">
                  <c:v>45774</c:v>
                </c:pt>
                <c:pt idx="12">
                  <c:v>45781</c:v>
                </c:pt>
                <c:pt idx="13">
                  <c:v>45788</c:v>
                </c:pt>
                <c:pt idx="14">
                  <c:v>45795</c:v>
                </c:pt>
                <c:pt idx="15">
                  <c:v>45802</c:v>
                </c:pt>
                <c:pt idx="16">
                  <c:v>45809</c:v>
                </c:pt>
                <c:pt idx="17">
                  <c:v>45816</c:v>
                </c:pt>
                <c:pt idx="18">
                  <c:v>45823</c:v>
                </c:pt>
                <c:pt idx="19">
                  <c:v>45830</c:v>
                </c:pt>
                <c:pt idx="20">
                  <c:v>45837</c:v>
                </c:pt>
                <c:pt idx="21">
                  <c:v>45844</c:v>
                </c:pt>
                <c:pt idx="22">
                  <c:v>45851</c:v>
                </c:pt>
                <c:pt idx="23">
                  <c:v>45858</c:v>
                </c:pt>
                <c:pt idx="24">
                  <c:v>45865</c:v>
                </c:pt>
                <c:pt idx="25">
                  <c:v>45872</c:v>
                </c:pt>
                <c:pt idx="26">
                  <c:v>45879</c:v>
                </c:pt>
                <c:pt idx="27">
                  <c:v>45886</c:v>
                </c:pt>
                <c:pt idx="28">
                  <c:v>45893</c:v>
                </c:pt>
                <c:pt idx="29">
                  <c:v>45900</c:v>
                </c:pt>
                <c:pt idx="30">
                  <c:v>45907</c:v>
                </c:pt>
                <c:pt idx="31">
                  <c:v>45914</c:v>
                </c:pt>
                <c:pt idx="32">
                  <c:v>45921</c:v>
                </c:pt>
                <c:pt idx="33">
                  <c:v>45928</c:v>
                </c:pt>
                <c:pt idx="34">
                  <c:v>45935</c:v>
                </c:pt>
                <c:pt idx="35">
                  <c:v>45942</c:v>
                </c:pt>
                <c:pt idx="36">
                  <c:v>45949</c:v>
                </c:pt>
                <c:pt idx="37">
                  <c:v>45956</c:v>
                </c:pt>
                <c:pt idx="38">
                  <c:v>45963</c:v>
                </c:pt>
                <c:pt idx="39">
                  <c:v>45970</c:v>
                </c:pt>
                <c:pt idx="40">
                  <c:v>45977</c:v>
                </c:pt>
                <c:pt idx="41">
                  <c:v>45984</c:v>
                </c:pt>
                <c:pt idx="42">
                  <c:v>45991</c:v>
                </c:pt>
                <c:pt idx="43">
                  <c:v>45998</c:v>
                </c:pt>
                <c:pt idx="44">
                  <c:v>46005</c:v>
                </c:pt>
                <c:pt idx="45">
                  <c:v>46012</c:v>
                </c:pt>
                <c:pt idx="46">
                  <c:v>46019</c:v>
                </c:pt>
                <c:pt idx="47">
                  <c:v>46026</c:v>
                </c:pt>
                <c:pt idx="48">
                  <c:v>46033</c:v>
                </c:pt>
                <c:pt idx="49">
                  <c:v>46040</c:v>
                </c:pt>
                <c:pt idx="50">
                  <c:v>46047</c:v>
                </c:pt>
                <c:pt idx="51">
                  <c:v>46054</c:v>
                </c:pt>
                <c:pt idx="52">
                  <c:v>46061</c:v>
                </c:pt>
              </c:numCache>
            </c:numRef>
          </c:cat>
          <c:val>
            <c:numRef>
              <c:f>Sheet1!$B$2:$B$54</c:f>
              <c:numCache>
                <c:formatCode>General</c:formatCode>
                <c:ptCount val="53"/>
                <c:pt idx="0">
                  <c:v>64</c:v>
                </c:pt>
                <c:pt idx="1">
                  <c:v>66</c:v>
                </c:pt>
                <c:pt idx="2">
                  <c:v>70</c:v>
                </c:pt>
                <c:pt idx="3">
                  <c:v>68</c:v>
                </c:pt>
                <c:pt idx="4">
                  <c:v>67</c:v>
                </c:pt>
                <c:pt idx="5">
                  <c:v>65</c:v>
                </c:pt>
                <c:pt idx="6">
                  <c:v>60</c:v>
                </c:pt>
                <c:pt idx="7">
                  <c:v>60</c:v>
                </c:pt>
                <c:pt idx="8">
                  <c:v>59</c:v>
                </c:pt>
                <c:pt idx="9">
                  <c:v>58</c:v>
                </c:pt>
                <c:pt idx="10">
                  <c:v>67</c:v>
                </c:pt>
                <c:pt idx="11">
                  <c:v>62</c:v>
                </c:pt>
                <c:pt idx="12">
                  <c:v>62</c:v>
                </c:pt>
                <c:pt idx="13">
                  <c:v>63</c:v>
                </c:pt>
                <c:pt idx="14">
                  <c:v>62</c:v>
                </c:pt>
                <c:pt idx="15">
                  <c:v>62</c:v>
                </c:pt>
                <c:pt idx="16">
                  <c:v>67</c:v>
                </c:pt>
                <c:pt idx="17">
                  <c:v>72</c:v>
                </c:pt>
                <c:pt idx="18">
                  <c:v>67</c:v>
                </c:pt>
                <c:pt idx="19">
                  <c:v>71</c:v>
                </c:pt>
                <c:pt idx="20">
                  <c:v>59</c:v>
                </c:pt>
                <c:pt idx="21">
                  <c:v>65</c:v>
                </c:pt>
                <c:pt idx="22">
                  <c:v>69</c:v>
                </c:pt>
                <c:pt idx="23">
                  <c:v>70</c:v>
                </c:pt>
                <c:pt idx="24">
                  <c:v>76</c:v>
                </c:pt>
                <c:pt idx="25">
                  <c:v>68</c:v>
                </c:pt>
                <c:pt idx="26">
                  <c:v>70</c:v>
                </c:pt>
                <c:pt idx="27">
                  <c:v>66</c:v>
                </c:pt>
                <c:pt idx="28">
                  <c:v>64</c:v>
                </c:pt>
                <c:pt idx="29">
                  <c:v>70</c:v>
                </c:pt>
                <c:pt idx="30">
                  <c:v>63</c:v>
                </c:pt>
                <c:pt idx="31">
                  <c:v>70</c:v>
                </c:pt>
                <c:pt idx="32">
                  <c:v>70</c:v>
                </c:pt>
                <c:pt idx="33">
                  <c:v>67</c:v>
                </c:pt>
                <c:pt idx="34">
                  <c:v>66</c:v>
                </c:pt>
                <c:pt idx="35">
                  <c:v>67</c:v>
                </c:pt>
                <c:pt idx="36">
                  <c:v>66</c:v>
                </c:pt>
                <c:pt idx="37">
                  <c:v>65</c:v>
                </c:pt>
                <c:pt idx="38">
                  <c:v>71</c:v>
                </c:pt>
                <c:pt idx="39">
                  <c:v>65</c:v>
                </c:pt>
                <c:pt idx="40">
                  <c:v>58</c:v>
                </c:pt>
                <c:pt idx="41">
                  <c:v>41</c:v>
                </c:pt>
                <c:pt idx="42">
                  <c:v>57</c:v>
                </c:pt>
                <c:pt idx="43">
                  <c:v>55</c:v>
                </c:pt>
                <c:pt idx="44">
                  <c:v>49</c:v>
                </c:pt>
                <c:pt idx="45">
                  <c:v>29</c:v>
                </c:pt>
                <c:pt idx="46">
                  <c:v>31</c:v>
                </c:pt>
                <c:pt idx="47">
                  <c:v>53</c:v>
                </c:pt>
                <c:pt idx="48">
                  <c:v>59</c:v>
                </c:pt>
                <c:pt idx="49">
                  <c:v>59</c:v>
                </c:pt>
                <c:pt idx="50">
                  <c:v>52</c:v>
                </c:pt>
                <c:pt idx="51">
                  <c:v>51</c:v>
                </c:pt>
                <c:pt idx="52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014-4F56-962D-92C87FA9E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0075647"/>
        <c:axId val="1960088607"/>
      </c:lineChart>
      <c:dateAx>
        <c:axId val="1960075647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60088607"/>
        <c:crosses val="autoZero"/>
        <c:auto val="1"/>
        <c:lblOffset val="100"/>
        <c:baseTimeUnit val="days"/>
        <c:majorUnit val="28"/>
        <c:majorTimeUnit val="days"/>
      </c:dateAx>
      <c:valAx>
        <c:axId val="1960088607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ED3C8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60075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C7435-9389-43BD-A503-6279A2488EC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3E9B9-5765-49A5-AB16-A8E9B02C6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37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2BD98-AC33-841C-02DD-C858420A0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5C8D8E-FC2D-35D4-B685-F21A31DC6C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A303C6-6F1D-4183-5F49-FDD45D8DF1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24B1D-88CA-0F8D-F1F4-F690BE0892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402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FC1FD-AA99-22F5-2A49-B33BFF621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F8158F-B8CC-3F62-91C7-A97EC9486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23595-9240-B876-F4D6-2522CE9B2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E898F-4041-E539-4004-A6CDF6798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11064-7BFA-33C8-24DF-1DD3CC76B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9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ECD00-B02E-CE27-44F9-275B6298A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13DDF-26F5-25E5-F547-5F9BB5B46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16600-ACCF-F27F-638B-1DBBC6CB4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965F9-01D8-06A9-C4E3-E9F8FDCF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1040E-B90F-70BF-E8E4-8E49A899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80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B07E4-A5F9-DB42-0A53-754611CA2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699E04-40DE-DC0E-3CD3-6E933D6C5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D58F-4B0D-1EAD-4EB1-71C90A4A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97B4A-77FD-202D-1272-13400BB09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DE7D7-CBFB-FB72-1EE4-DDED0F9B5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32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8CFB9-0FA4-DDEB-D52E-79675A4BD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5BFBD-C1BB-6AB9-8D05-961FB3937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4251B-BAB1-BD49-23A5-42F3A72E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EE1E6-43BB-388D-C5CE-F13A50450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E7941-3BFE-C9B2-F9C5-65D7A73E4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6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77AC3-45F0-B150-48B8-EAD7880C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84E57-AA6B-2D5C-52DF-04C9E4E53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6B9A0-B8B9-5D69-6FC8-87C0B57F3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03FCC-55FC-5FC4-EE6A-0D156943A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10322-FBC0-06ED-0E65-48F12E252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2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B5686-788C-6B38-C86D-B79583096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DD434-9F3C-55A6-0FC8-BB0149C0C7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13000-5D4D-E6EE-E0A9-8A0F76D2E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5AA0FD-B75A-3F83-09ED-9A9B8543F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8FA10-3A4F-B04E-3C14-60C90AF5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3920A-230E-4641-332C-01FE6A27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3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1B695-0491-CC9D-D2DE-E1008B84D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84C1A-DB64-1F3D-53D3-E5BE1F52E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F239E-FBF0-94E8-193E-E274CE0F6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330CAF-1800-F5EC-43C9-56A6BF2FC5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2DCBBB-9CEE-F306-F3AE-4B306763F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3C118-9B29-5718-A8E8-BE2F7C225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47C6AD-95A3-A2C5-0E1C-3C861EE61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14160F-14B6-5E68-F1A1-711036991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9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30D4A-313E-69AF-69C9-57398697F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1B8E6-511D-3567-2254-DD11DE8AB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19A18-D869-8222-61B6-8EF7433E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8D27A-66D7-604F-71A7-32DC7E510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4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C257CB-0E6A-3F48-F832-5D6B63CD5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65E647-C45F-F140-F1D8-F6A9A3262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E9D194-FD87-E9F3-9CB7-0F7E1D07C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3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D9887-C98D-80F7-6BAE-64C18AA86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95C69-E0B3-78E9-EBB3-94C0D3F55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3575D-6406-6D3A-042F-D3F3FFCEA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BEB12-C153-C6BB-0955-F6BAB1624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5584E-F61B-1EFC-A2BE-C5A121258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A3ECA-C408-C0B1-75DC-798E6816B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4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E759F-0595-7FC5-427E-C0D272E10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AD1FBC-92B0-EBD3-B463-7E71F81AD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EC027D-AAE3-60DF-A95B-1A9BE5FBB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900C7-E879-6597-8803-7C3B2725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6CC2F-BEBC-4A5C-8092-1465B5CB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0DBE9-B2EE-FA79-2829-F48E616B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9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0A54F3-98C8-F665-180D-893D40B2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D996E-085F-7FCE-A7A8-C03F37749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C637-B97B-F3E6-0DB1-F9E7689745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23864D-4A43-4BE1-8288-5BE8D61FFB5B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9795E-CC5E-DC76-2F48-EF30568D8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1B9A1-33F6-0DB2-4D8F-E7EBBDDD5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3D0C5F-C1B6-40F6-A4AA-8DAFF2700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8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/super-bowl-success-stories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4.png"/><Relationship Id="rId5" Type="http://schemas.openxmlformats.org/officeDocument/2006/relationships/image" Target="../media/image1.png"/><Relationship Id="rId10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www.ispot.tv/ad/gOWo/salesforce-super-bowl-2026-pre-release-the-vault-featuring-mrbeast" TargetMode="External"/><Relationship Id="rId9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EBE56-B457-6853-786B-8B3ACB810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7A3CD88-F211-AE9F-B125-5B5F697977D6}"/>
              </a:ext>
            </a:extLst>
          </p:cNvPr>
          <p:cNvSpPr/>
          <p:nvPr/>
        </p:nvSpPr>
        <p:spPr>
          <a:xfrm>
            <a:off x="179107" y="378483"/>
            <a:ext cx="102245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Salesforce returned to the Super Bowl after a two-year hiatus, and saw a direct increase in online searches and website visits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6AC77D7-177E-897D-AD57-6B5D3137B0AC}"/>
              </a:ext>
            </a:extLst>
          </p:cNvPr>
          <p:cNvSpPr/>
          <p:nvPr/>
        </p:nvSpPr>
        <p:spPr>
          <a:xfrm>
            <a:off x="7485821" y="1686476"/>
            <a:ext cx="4706179" cy="5172987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FF79AD-F55A-3849-B245-8DBFACD5BA91}"/>
              </a:ext>
            </a:extLst>
          </p:cNvPr>
          <p:cNvSpPr/>
          <p:nvPr/>
        </p:nvSpPr>
        <p:spPr>
          <a:xfrm>
            <a:off x="0" y="1686476"/>
            <a:ext cx="7592967" cy="517298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Speech Bubble: Rectangle 23">
            <a:extLst>
              <a:ext uri="{FF2B5EF4-FFF2-40B4-BE49-F238E27FC236}">
                <a16:creationId xmlns:a16="http://schemas.microsoft.com/office/drawing/2014/main" id="{81EE7D9C-2B14-8FC2-75B6-54EC2D2D7B69}"/>
              </a:ext>
            </a:extLst>
          </p:cNvPr>
          <p:cNvSpPr/>
          <p:nvPr/>
        </p:nvSpPr>
        <p:spPr>
          <a:xfrm>
            <a:off x="7686658" y="3236560"/>
            <a:ext cx="4445227" cy="1805535"/>
          </a:xfrm>
          <a:prstGeom prst="wedgeRectCallout">
            <a:avLst>
              <a:gd name="adj1" fmla="val 6874"/>
              <a:gd name="adj2" fmla="val 63492"/>
            </a:avLst>
          </a:prstGeom>
          <a:solidFill>
            <a:sysClr val="window" lastClr="FFFFFF"/>
          </a:solidFill>
          <a:ln w="28575" cap="flat" cmpd="sng" algn="ctr">
            <a:solidFill>
              <a:srgbClr val="ED3C8D"/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4571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“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We’ve had over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53M people hit this page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since the spot ran. 1.32M in the last 15 minutes.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Beyond any expectation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 could have had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kumimoji="0" lang="en-US" sz="1800" b="0" i="1" u="none" strike="noStrike" kern="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6D1016-F840-5CED-3A07-DDAD1DF79083}"/>
              </a:ext>
            </a:extLst>
          </p:cNvPr>
          <p:cNvSpPr txBox="1"/>
          <p:nvPr/>
        </p:nvSpPr>
        <p:spPr>
          <a:xfrm>
            <a:off x="7622249" y="5482686"/>
            <a:ext cx="45791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57109">
              <a:defRPr sz="1000" b="1" kern="0">
                <a:solidFill>
                  <a:srgbClr val="1F1A62"/>
                </a:solidFill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4571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Marc Benioff</a:t>
            </a:r>
            <a:b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CEO, Salesforce</a:t>
            </a:r>
            <a:endParaRPr kumimoji="0" lang="en-US" sz="14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4571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(X, 2/9/26)</a:t>
            </a:r>
          </a:p>
        </p:txBody>
      </p: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70BBDDFE-0A2E-17B9-0982-F9CADD802B63}"/>
              </a:ext>
            </a:extLst>
          </p:cNvPr>
          <p:cNvGraphicFramePr/>
          <p:nvPr/>
        </p:nvGraphicFramePr>
        <p:xfrm>
          <a:off x="219800" y="2018570"/>
          <a:ext cx="7161138" cy="382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DD7AF891-FF3D-11D0-2FF0-2488D1214E79}"/>
              </a:ext>
            </a:extLst>
          </p:cNvPr>
          <p:cNvSpPr txBox="1"/>
          <p:nvPr/>
        </p:nvSpPr>
        <p:spPr>
          <a:xfrm>
            <a:off x="0" y="1803933"/>
            <a:ext cx="75929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Weekly Google Trends Index: Salesforce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12-month trend leading up to the Superbowl (Weeks of 2/9/2025 – 2/8/2026)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4654D52-F2A6-B273-231D-875390ED23FD}"/>
              </a:ext>
            </a:extLst>
          </p:cNvPr>
          <p:cNvCxnSpPr>
            <a:cxnSpLocks/>
          </p:cNvCxnSpPr>
          <p:nvPr/>
        </p:nvCxnSpPr>
        <p:spPr>
          <a:xfrm>
            <a:off x="6839858" y="2410679"/>
            <a:ext cx="292255" cy="0"/>
          </a:xfrm>
          <a:prstGeom prst="straightConnector1">
            <a:avLst/>
          </a:prstGeom>
          <a:ln w="6350">
            <a:solidFill>
              <a:srgbClr val="00C0F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00D75740-F2FA-F8C3-4ACC-D545998042A9}"/>
              </a:ext>
            </a:extLst>
          </p:cNvPr>
          <p:cNvSpPr/>
          <p:nvPr/>
        </p:nvSpPr>
        <p:spPr>
          <a:xfrm>
            <a:off x="5576257" y="2287545"/>
            <a:ext cx="1343815" cy="291438"/>
          </a:xfrm>
          <a:prstGeom prst="roundRect">
            <a:avLst/>
          </a:prstGeom>
          <a:solidFill>
            <a:schemeClr val="bg1"/>
          </a:solidFill>
          <a:ln>
            <a:solidFill>
              <a:srgbClr val="00C0F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Super Bowl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(100 index)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31C4D4-2A07-EAB0-1294-15E283BD15CE}"/>
              </a:ext>
            </a:extLst>
          </p:cNvPr>
          <p:cNvSpPr txBox="1"/>
          <p:nvPr/>
        </p:nvSpPr>
        <p:spPr>
          <a:xfrm>
            <a:off x="431832" y="5862316"/>
            <a:ext cx="71611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VAB analysis of Google Trends, United States only, All Categories, Web Search, Weeks of 2/9/25 – 2/8/26.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Google Search Index represents search interest relative to the highest point on the chart for the given region and time period, a value of 100 is the peak popularity for the term, a value of 50 means that the term is half as popular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Note: </a:t>
            </a:r>
            <a:r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Light blue line marks the date of Super Bowl LX. </a:t>
            </a:r>
            <a:r>
              <a:rPr kumimoji="0" lang="en-US" sz="7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view Salesforce's Super Bowl commercial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(via iSpot.tv).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C0F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382F12C-9799-8E4F-A059-CF5D63672450}"/>
              </a:ext>
            </a:extLst>
          </p:cNvPr>
          <p:cNvCxnSpPr>
            <a:cxnSpLocks/>
          </p:cNvCxnSpPr>
          <p:nvPr/>
        </p:nvCxnSpPr>
        <p:spPr>
          <a:xfrm flipV="1">
            <a:off x="7197822" y="2378929"/>
            <a:ext cx="0" cy="2792511"/>
          </a:xfrm>
          <a:prstGeom prst="line">
            <a:avLst/>
          </a:prstGeom>
          <a:ln w="28575">
            <a:solidFill>
              <a:srgbClr val="00C0F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0C7EA21-556B-DBFD-547A-62318CD5DC6B}"/>
              </a:ext>
            </a:extLst>
          </p:cNvPr>
          <p:cNvCxnSpPr>
            <a:cxnSpLocks/>
          </p:cNvCxnSpPr>
          <p:nvPr/>
        </p:nvCxnSpPr>
        <p:spPr>
          <a:xfrm flipV="1">
            <a:off x="6839858" y="3831336"/>
            <a:ext cx="201022" cy="615985"/>
          </a:xfrm>
          <a:prstGeom prst="straightConnector1">
            <a:avLst/>
          </a:prstGeom>
          <a:ln w="6350">
            <a:solidFill>
              <a:srgbClr val="ED3C8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BD7C365-AB71-2178-5F57-A56EDB4DC7D2}"/>
              </a:ext>
            </a:extLst>
          </p:cNvPr>
          <p:cNvSpPr/>
          <p:nvPr/>
        </p:nvSpPr>
        <p:spPr>
          <a:xfrm>
            <a:off x="5259462" y="4415784"/>
            <a:ext cx="1799485" cy="304230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Week Before Super Bowl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(51 index)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E6A6863-0883-A423-95A9-863AB168C522}"/>
              </a:ext>
            </a:extLst>
          </p:cNvPr>
          <p:cNvSpPr/>
          <p:nvPr/>
        </p:nvSpPr>
        <p:spPr>
          <a:xfrm>
            <a:off x="6778243" y="1759364"/>
            <a:ext cx="814726" cy="370987"/>
          </a:xfrm>
          <a:prstGeom prst="ellipse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DB1EB0-C379-FEB0-5532-536DBD6C6DD2}"/>
              </a:ext>
            </a:extLst>
          </p:cNvPr>
          <p:cNvSpPr txBox="1"/>
          <p:nvPr/>
        </p:nvSpPr>
        <p:spPr>
          <a:xfrm>
            <a:off x="6778243" y="2095742"/>
            <a:ext cx="84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vs. prior week</a:t>
            </a:r>
          </a:p>
        </p:txBody>
      </p:sp>
      <p:pic>
        <p:nvPicPr>
          <p:cNvPr id="9220" name="Picture 4" descr="Salesforce logo in transparent PNG and vectorized SVG formats">
            <a:extLst>
              <a:ext uri="{FF2B5EF4-FFF2-40B4-BE49-F238E27FC236}">
                <a16:creationId xmlns:a16="http://schemas.microsoft.com/office/drawing/2014/main" id="{9BF00B7B-AF05-7386-4634-35D66F777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274" y="1856543"/>
            <a:ext cx="1536926" cy="107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95BBC8C-56A2-92CB-5391-9EE4F415FD06}"/>
              </a:ext>
            </a:extLst>
          </p:cNvPr>
          <p:cNvCxnSpPr>
            <a:cxnSpLocks/>
          </p:cNvCxnSpPr>
          <p:nvPr/>
        </p:nvCxnSpPr>
        <p:spPr>
          <a:xfrm flipH="1" flipV="1">
            <a:off x="684229" y="3392659"/>
            <a:ext cx="181534" cy="335229"/>
          </a:xfrm>
          <a:prstGeom prst="straightConnector1">
            <a:avLst/>
          </a:prstGeom>
          <a:ln w="6350">
            <a:solidFill>
              <a:srgbClr val="ED3C8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4E3DC1D-0A4E-B13D-65BF-4D68B9EB27ED}"/>
              </a:ext>
            </a:extLst>
          </p:cNvPr>
          <p:cNvSpPr/>
          <p:nvPr/>
        </p:nvSpPr>
        <p:spPr>
          <a:xfrm>
            <a:off x="602821" y="3697142"/>
            <a:ext cx="1249982" cy="304230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2025 Super Bowl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(64 index)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BB8A6E-C27A-98D8-697A-C1D8CBDB88C9}"/>
              </a:ext>
            </a:extLst>
          </p:cNvPr>
          <p:cNvSpPr/>
          <p:nvPr/>
        </p:nvSpPr>
        <p:spPr>
          <a:xfrm>
            <a:off x="179108" y="1292430"/>
            <a:ext cx="118772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Branded online search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doubled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on Super Bowl night vs. week prior and was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32% higher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than the second highest week over the last 12 months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391ACE6-642B-EE02-F5C8-0FCB2D3904F3}"/>
              </a:ext>
            </a:extLst>
          </p:cNvPr>
          <p:cNvSpPr/>
          <p:nvPr/>
        </p:nvSpPr>
        <p:spPr>
          <a:xfrm>
            <a:off x="2888135" y="2669440"/>
            <a:ext cx="1601596" cy="304230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Second Highest Week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(76 index)</a:t>
            </a:r>
          </a:p>
        </p:txBody>
      </p:sp>
      <p:sp>
        <p:nvSpPr>
          <p:cNvPr id="18" name="TextBox 17">
            <a:hlinkClick r:id="rId7"/>
            <a:extLst>
              <a:ext uri="{FF2B5EF4-FFF2-40B4-BE49-F238E27FC236}">
                <a16:creationId xmlns:a16="http://schemas.microsoft.com/office/drawing/2014/main" id="{B7468BC1-117A-4AF5-5912-8CDFF385D5E1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download VAB’s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much do Super Bowl ads drive consumer action, like search? – Super Bowl LX (2026)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learn more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F478184-C237-FA17-6109-47FA4C98C25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63F98DB-6706-D794-42B6-0DF73A493FB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9B39E5FD-4051-B915-86F8-45C8E0AB63EB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E1DAC33-A244-9174-06DC-E32185AC2F28}"/>
              </a:ext>
            </a:extLst>
          </p:cNvPr>
          <p:cNvSpPr/>
          <p:nvPr/>
        </p:nvSpPr>
        <p:spPr>
          <a:xfrm>
            <a:off x="0" y="-1"/>
            <a:ext cx="3400425" cy="3046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Super Bowl Advertisers: Mid-Funnel Successes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E30E971-B614-FD50-6769-FC0B9469944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B7B170-5D51-8949-F9DA-EC12F0FE3017}"/>
              </a:ext>
            </a:extLst>
          </p:cNvPr>
          <p:cNvSpPr txBox="1"/>
          <p:nvPr/>
        </p:nvSpPr>
        <p:spPr>
          <a:xfrm>
            <a:off x="10233660" y="70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outcomes insights</a:t>
            </a:r>
          </a:p>
        </p:txBody>
      </p:sp>
      <p:pic>
        <p:nvPicPr>
          <p:cNvPr id="36" name="Picture 2">
            <a:hlinkClick r:id="rId10"/>
            <a:extLst>
              <a:ext uri="{FF2B5EF4-FFF2-40B4-BE49-F238E27FC236}">
                <a16:creationId xmlns:a16="http://schemas.microsoft.com/office/drawing/2014/main" id="{4824D5D5-4FD4-BD93-A372-C126515A63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490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6F3E81-3D6F-4072-9F89-8FC6C43908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0970FB-E2D5-42AA-83A2-18D460DC560F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A553E3D4-8BF3-4D10-8891-3A7790DEF4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2026-03-11T16:49:23Z</dcterms:created>
  <dcterms:modified xsi:type="dcterms:W3CDTF">2026-03-11T16:50:05Z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