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authors.xml" ContentType="application/vnd.ms-powerpoint.authors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s/modernComment_7FFE5E05_B2AE0E9.xml" ContentType="application/vnd.ms-powerpoint.comment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4:15.713" v="0"/>
      <pc:docMkLst>
        <pc:docMk/>
      </pc:docMkLst>
      <pc:sldChg chg="add">
        <pc:chgData name="Dylan Breger" userId="9b3da09f-10fe-42ec-9aa5-9fa2a3e9cc20" providerId="ADAL" clId="{F98534C6-B0C5-430B-9C0B-35D9871B4C23}" dt="2026-06-17T15:44:15.713" v="0"/>
        <pc:sldMkLst>
          <pc:docMk/>
          <pc:sldMk cId="187359465" sldId="2147376645"/>
        </pc:sldMkLst>
      </pc:sldChg>
    </pc:docChg>
  </pc:docChgLst>
</pc:chgInfo>
</file>

<file path=ppt/comments/modernComment_7FFE5E05_B2AE0E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6A099D4-628E-499C-903D-C7909D4AE7A7}" authorId="{A5C48789-DAFD-4389-7A87-B92CBB8A351A}" created="2026-05-20T17:47:57.247">
    <pc:sldMkLst xmlns:pc="http://schemas.microsoft.com/office/powerpoint/2013/main/command">
      <pc:docMk/>
      <pc:sldMk cId="187359465" sldId="2147376645"/>
    </pc:sldMkLst>
    <p188:txBody>
      <a:bodyPr/>
      <a:lstStyle/>
      <a:p>
        <a:r>
          <a:rPr lang="en-US"/>
          <a:t>Replaces ‘Facebook Fake Accounts vs. World Population’ in the Trust &amp; Transparency section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793D0-64BC-4F51-83AB-E5978080C946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3887B-7EED-4E33-A418-3F41415ED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5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5B6B9E-384F-42DE-A23F-1A16238370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591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33C23-F5D5-DD95-A35C-23CE32465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02F88-F088-E32B-D95E-C9660AF2E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5E5C6-D49E-9D80-472F-2E983F4FB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3DA05-82BB-5C3B-1BA3-EB75D431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6716C-9046-B32D-AFB9-D35973808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44A77-AC1B-C001-27A8-F10613890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C3050-1041-10F8-5DA6-ABFC4E84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F9A9D-857C-9833-BE4B-207F9D103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DA233-815C-D24A-3FBA-713142D9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00A00-13FA-1A86-6AB8-0D45CD2D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287D61-4247-C5F9-04B7-2DA3B7CC4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FA1C65-A9EF-7C6F-D23A-70D78A63D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47B82-B71F-7157-52B9-E532EE30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567E-ACAE-B03A-7FAA-454CA602A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8D331-5037-6780-EFF7-7A5617CE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1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8EA87-9325-95A3-AD22-6AB1CF1E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5EFFE-144D-1AEE-7DFE-C5F50F2D5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887E4-2A52-C782-2DC2-90426AB9E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19BEB-F23D-C20F-21C0-2A4AB497D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6C742-BE09-C90D-C589-C1972754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1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85C4F-2D6F-FE7F-E5F0-7EBEAF30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80E71-F250-4D0F-D595-AD89DF92F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12716-01DF-EED9-BF93-A0D05BBB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72A99-D14F-5C03-4309-4CD4E018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97ED5-F21B-27F7-3814-A7027541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9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5B983-322E-6E57-D8A6-89E081793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D1BAE-8AED-286C-62FF-9E807886E1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F602D-73D9-9051-813D-9B9AB11A6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C3D6-36AD-75D0-CCCE-E305FD2B8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ED35B-6BE8-806C-B798-BE43016A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05E03-AC0C-722B-AB2B-73700437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3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F2AC-7043-7225-4045-4E34EFAA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D87B3-E8E2-E225-5988-A3E993790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ADE17-D528-CC55-DADE-7C94B4D71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FA944-C638-810F-E745-75B4B1C4D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0AB6A-1A52-9A99-8985-9AA70EEA78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C2A4C-70FE-55A1-0F16-DD4091DFD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EB250-06BD-A6C6-5D11-8DB72A99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621BF2-482E-7468-B460-84277B54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5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56DC6-B240-64B4-0A38-041FEC3C5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9A7FC7-C532-075D-5330-B9054EF77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E8243F-38ED-D715-BAE4-C87C1795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63AE1-07AF-7A7F-FFC3-17D1086E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2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79D71-A0AE-B279-3762-3D4DE474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30D18B-2BC9-0601-0E12-F7E414DC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177A4-D721-CEBF-CB37-7DB063800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1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88E6-CF0E-399A-8639-8CCFBC8A3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9F69E-500E-3328-6907-E2DA8EC6E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66D23-1900-49B0-7AAF-AF69A7E2C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4617C-BCB5-00B4-BE34-D8275EE4F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92D3E-9A58-D670-07C6-78E6F00C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DE895-0F34-8632-0B09-C2A67B57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7480B-7ED0-AFBC-FD8F-7C75050C9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2A920-929E-CAA7-B9F2-A3207CE2D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4D921-B2EE-9F31-A788-263FE0A09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F970E-CEF8-E3FC-097A-BA80CF9DF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6F2A4-2D09-612F-D844-6E073735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079E1-849D-5CC0-405F-9E38100FF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8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5B1DF-AA53-2952-2F36-93F38CCA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8A882-29DF-D5A4-4F93-41A2130CD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64934-558C-8C22-F705-EFC5E13D7A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B2A00-85EE-4263-832F-96B89E81DCF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73AC3-96A3-5CAC-2BDF-AC2ACA7B0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F4599-E314-0273-5B67-14101A3EB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F6601-9422-43C4-ADBC-C25A85DC1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1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microsoft.com/office/2018/10/relationships/comments" Target="../comments/modernComment_7FFE5E05_B2AE0E9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how-many-fake-accounts-does-facebook-remove-each-year?utm_source=grab-and-go&amp;utm_medium=vab-insights&amp;utm_campaign=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DD626-E0A1-F90F-0D15-D8381F66D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FE7E79-42B4-D6D5-690D-DBF7F186BF56}"/>
              </a:ext>
            </a:extLst>
          </p:cNvPr>
          <p:cNvSpPr>
            <a:spLocks/>
          </p:cNvSpPr>
          <p:nvPr/>
        </p:nvSpPr>
        <p:spPr>
          <a:xfrm>
            <a:off x="1" y="1685014"/>
            <a:ext cx="12192000" cy="517298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529B56-1EE2-F4C4-14B0-28BB016B2962}"/>
              </a:ext>
            </a:extLst>
          </p:cNvPr>
          <p:cNvSpPr/>
          <p:nvPr/>
        </p:nvSpPr>
        <p:spPr>
          <a:xfrm>
            <a:off x="10760" y="427650"/>
            <a:ext cx="1036196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number of fake accounts that Facebook bans have regularly equated to the equivalent of over half the world’s population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06835B-7F3D-DE1A-EE36-15A0A05801C1}"/>
              </a:ext>
            </a:extLst>
          </p:cNvPr>
          <p:cNvSpPr txBox="1"/>
          <p:nvPr/>
        </p:nvSpPr>
        <p:spPr>
          <a:xfrm>
            <a:off x="503715" y="5935999"/>
            <a:ext cx="11666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VAB analysis of Meta Transparency Center, Fake Accounts – Facebook, Accounts Actioned, as of 4/28/26. *VAB analysis of United Nations, Department of Economic and Social Affairs, Population Division (2024), World Population Prospects: The 2024 Revision, custom data acquired via UN Data Portal – Population Division website as of  4/28/26. ‘Accounts Actioned’ refers to fake accounts banned.</a:t>
            </a:r>
            <a:endParaRPr kumimoji="0" lang="fr-FR" sz="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3D85CF5-C3B0-83B2-EB3D-287E0E41434E}"/>
              </a:ext>
            </a:extLst>
          </p:cNvPr>
          <p:cNvSpPr txBox="1"/>
          <p:nvPr/>
        </p:nvSpPr>
        <p:spPr>
          <a:xfrm>
            <a:off x="10760" y="1848382"/>
            <a:ext cx="12170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Banned Fake Facebook Accounts’ Share of Global Population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5435EB0-51BB-822C-1463-E3B71155C91C}"/>
              </a:ext>
            </a:extLst>
          </p:cNvPr>
          <p:cNvSpPr txBox="1"/>
          <p:nvPr/>
        </p:nvSpPr>
        <p:spPr>
          <a:xfrm>
            <a:off x="2673336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9EABCE3-64B0-7480-2633-EF3D607D6CDF}"/>
              </a:ext>
            </a:extLst>
          </p:cNvPr>
          <p:cNvSpPr txBox="1"/>
          <p:nvPr/>
        </p:nvSpPr>
        <p:spPr>
          <a:xfrm>
            <a:off x="205213" y="2988668"/>
            <a:ext cx="2230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Fake Accounts Banned by Facebook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012D0F6-461F-339C-0418-3800757611D3}"/>
              </a:ext>
            </a:extLst>
          </p:cNvPr>
          <p:cNvSpPr txBox="1"/>
          <p:nvPr/>
        </p:nvSpPr>
        <p:spPr>
          <a:xfrm>
            <a:off x="10760" y="4148720"/>
            <a:ext cx="2425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Global Population*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0585BBB-B752-D5B0-522A-AEC5F32CCF92}"/>
              </a:ext>
            </a:extLst>
          </p:cNvPr>
          <p:cNvSpPr txBox="1"/>
          <p:nvPr/>
        </p:nvSpPr>
        <p:spPr>
          <a:xfrm>
            <a:off x="10760" y="4990465"/>
            <a:ext cx="2425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Fake Accounts Banned % Share of Global Population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D1E9A6-3762-B303-E3AE-A0C50EAB9BA2}"/>
              </a:ext>
            </a:extLst>
          </p:cNvPr>
          <p:cNvCxnSpPr>
            <a:cxnSpLocks/>
          </p:cNvCxnSpPr>
          <p:nvPr/>
        </p:nvCxnSpPr>
        <p:spPr>
          <a:xfrm>
            <a:off x="228600" y="3800760"/>
            <a:ext cx="11900912" cy="0"/>
          </a:xfrm>
          <a:prstGeom prst="line">
            <a:avLst/>
          </a:prstGeom>
          <a:ln w="19050">
            <a:solidFill>
              <a:srgbClr val="1F1A6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FE0AA5F-F6B3-A1EA-8100-1F8DB67A763F}"/>
              </a:ext>
            </a:extLst>
          </p:cNvPr>
          <p:cNvCxnSpPr>
            <a:cxnSpLocks/>
          </p:cNvCxnSpPr>
          <p:nvPr/>
        </p:nvCxnSpPr>
        <p:spPr>
          <a:xfrm>
            <a:off x="3760676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A6CDD7B-D889-6BFF-87E5-021E36E39399}"/>
              </a:ext>
            </a:extLst>
          </p:cNvPr>
          <p:cNvCxnSpPr>
            <a:cxnSpLocks/>
          </p:cNvCxnSpPr>
          <p:nvPr/>
        </p:nvCxnSpPr>
        <p:spPr>
          <a:xfrm>
            <a:off x="111760" y="4804440"/>
            <a:ext cx="12017752" cy="0"/>
          </a:xfrm>
          <a:prstGeom prst="line">
            <a:avLst/>
          </a:prstGeom>
          <a:ln w="19050">
            <a:solidFill>
              <a:srgbClr val="1F1A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05B8C522-8CA4-53F5-8331-21ADDBA73966}"/>
              </a:ext>
            </a:extLst>
          </p:cNvPr>
          <p:cNvSpPr/>
          <p:nvPr/>
        </p:nvSpPr>
        <p:spPr>
          <a:xfrm>
            <a:off x="2673334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3.34B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DFF145-4317-EF4C-0816-EF28D4AD15D3}"/>
              </a:ext>
            </a:extLst>
          </p:cNvPr>
          <p:cNvSpPr/>
          <p:nvPr/>
        </p:nvSpPr>
        <p:spPr>
          <a:xfrm>
            <a:off x="2564771" y="494953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43%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4EAA56-A74F-ABB4-EDCF-DEF9B032547A}"/>
              </a:ext>
            </a:extLst>
          </p:cNvPr>
          <p:cNvSpPr/>
          <p:nvPr/>
        </p:nvSpPr>
        <p:spPr>
          <a:xfrm>
            <a:off x="2673334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7.73B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F64B8E-8CBE-F762-61D8-2011CF6E8946}"/>
              </a:ext>
            </a:extLst>
          </p:cNvPr>
          <p:cNvSpPr txBox="1"/>
          <p:nvPr/>
        </p:nvSpPr>
        <p:spPr>
          <a:xfrm>
            <a:off x="3891602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2019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D30F21-DC21-6393-3EA0-12FBDF78C57D}"/>
              </a:ext>
            </a:extLst>
          </p:cNvPr>
          <p:cNvCxnSpPr>
            <a:cxnSpLocks/>
          </p:cNvCxnSpPr>
          <p:nvPr/>
        </p:nvCxnSpPr>
        <p:spPr>
          <a:xfrm>
            <a:off x="4945976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01FD26E-E328-E533-061F-90C137DF50F3}"/>
              </a:ext>
            </a:extLst>
          </p:cNvPr>
          <p:cNvSpPr/>
          <p:nvPr/>
        </p:nvSpPr>
        <p:spPr>
          <a:xfrm>
            <a:off x="3891600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6.50B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27996D-6FCE-07EF-8FB7-C2FF356DA1F3}"/>
              </a:ext>
            </a:extLst>
          </p:cNvPr>
          <p:cNvSpPr/>
          <p:nvPr/>
        </p:nvSpPr>
        <p:spPr>
          <a:xfrm>
            <a:off x="3838971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83%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0B06C2A-458D-464B-41C7-9D50DE5BE5D4}"/>
              </a:ext>
            </a:extLst>
          </p:cNvPr>
          <p:cNvSpPr/>
          <p:nvPr/>
        </p:nvSpPr>
        <p:spPr>
          <a:xfrm>
            <a:off x="3891600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7.81B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74C666-E135-B291-610B-EF691BAE6485}"/>
              </a:ext>
            </a:extLst>
          </p:cNvPr>
          <p:cNvSpPr txBox="1"/>
          <p:nvPr/>
        </p:nvSpPr>
        <p:spPr>
          <a:xfrm>
            <a:off x="5097055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881A86D-B4D8-D180-34A6-A3911D8EDB36}"/>
              </a:ext>
            </a:extLst>
          </p:cNvPr>
          <p:cNvCxnSpPr>
            <a:cxnSpLocks/>
          </p:cNvCxnSpPr>
          <p:nvPr/>
        </p:nvCxnSpPr>
        <p:spPr>
          <a:xfrm>
            <a:off x="6138729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D5CDF4C4-9D21-B86B-CCF4-DE230D6225B3}"/>
              </a:ext>
            </a:extLst>
          </p:cNvPr>
          <p:cNvSpPr/>
          <p:nvPr/>
        </p:nvSpPr>
        <p:spPr>
          <a:xfrm>
            <a:off x="5097053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5.80B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09AAD67-7F5C-516E-3D77-5F2632F29BF2}"/>
              </a:ext>
            </a:extLst>
          </p:cNvPr>
          <p:cNvSpPr/>
          <p:nvPr/>
        </p:nvSpPr>
        <p:spPr>
          <a:xfrm>
            <a:off x="5044424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74%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677222E-8126-377B-A378-1967020CD50A}"/>
              </a:ext>
            </a:extLst>
          </p:cNvPr>
          <p:cNvSpPr/>
          <p:nvPr/>
        </p:nvSpPr>
        <p:spPr>
          <a:xfrm>
            <a:off x="5097053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7.89B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82A8FA-C354-1C75-8EEF-5904703034CF}"/>
              </a:ext>
            </a:extLst>
          </p:cNvPr>
          <p:cNvSpPr txBox="1"/>
          <p:nvPr/>
        </p:nvSpPr>
        <p:spPr>
          <a:xfrm>
            <a:off x="6290730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7D7A253-2F36-E4DF-43AE-C692D0E31B4F}"/>
              </a:ext>
            </a:extLst>
          </p:cNvPr>
          <p:cNvCxnSpPr>
            <a:cxnSpLocks/>
          </p:cNvCxnSpPr>
          <p:nvPr/>
        </p:nvCxnSpPr>
        <p:spPr>
          <a:xfrm>
            <a:off x="7351454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3C8E21D-CA00-9B8E-24CB-448AA2B3C729}"/>
              </a:ext>
            </a:extLst>
          </p:cNvPr>
          <p:cNvSpPr/>
          <p:nvPr/>
        </p:nvSpPr>
        <p:spPr>
          <a:xfrm>
            <a:off x="6290728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6.50B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2EA2600-D67B-AB16-880A-0CE8C173D831}"/>
              </a:ext>
            </a:extLst>
          </p:cNvPr>
          <p:cNvSpPr/>
          <p:nvPr/>
        </p:nvSpPr>
        <p:spPr>
          <a:xfrm>
            <a:off x="6238099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82%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92F1A1-E083-1408-485B-DF8A2FF1A63F}"/>
              </a:ext>
            </a:extLst>
          </p:cNvPr>
          <p:cNvSpPr/>
          <p:nvPr/>
        </p:nvSpPr>
        <p:spPr>
          <a:xfrm>
            <a:off x="6290728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7.95B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95DA17C-F34E-C550-CDB7-346409A60681}"/>
              </a:ext>
            </a:extLst>
          </p:cNvPr>
          <p:cNvSpPr txBox="1"/>
          <p:nvPr/>
        </p:nvSpPr>
        <p:spPr>
          <a:xfrm>
            <a:off x="7503455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2022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7D5D5-E4C9-865D-BAF0-471875CCD7CC}"/>
              </a:ext>
            </a:extLst>
          </p:cNvPr>
          <p:cNvCxnSpPr>
            <a:cxnSpLocks/>
          </p:cNvCxnSpPr>
          <p:nvPr/>
        </p:nvCxnSpPr>
        <p:spPr>
          <a:xfrm>
            <a:off x="8564179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F90CA142-755B-76F5-22D8-0CD05F673921}"/>
              </a:ext>
            </a:extLst>
          </p:cNvPr>
          <p:cNvSpPr/>
          <p:nvPr/>
        </p:nvSpPr>
        <p:spPr>
          <a:xfrm>
            <a:off x="7503453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5.80B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A98A95B-B494-2B8F-F668-39F3BCEF8CCE}"/>
              </a:ext>
            </a:extLst>
          </p:cNvPr>
          <p:cNvSpPr/>
          <p:nvPr/>
        </p:nvSpPr>
        <p:spPr>
          <a:xfrm>
            <a:off x="7450824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72%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118D528-E9E5-06CA-651D-AA99C43D39F6}"/>
              </a:ext>
            </a:extLst>
          </p:cNvPr>
          <p:cNvSpPr/>
          <p:nvPr/>
        </p:nvSpPr>
        <p:spPr>
          <a:xfrm>
            <a:off x="7503453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8.02B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66C851-381C-49A3-8128-9555023D35BA}"/>
              </a:ext>
            </a:extLst>
          </p:cNvPr>
          <p:cNvSpPr txBox="1"/>
          <p:nvPr/>
        </p:nvSpPr>
        <p:spPr>
          <a:xfrm>
            <a:off x="8726241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2023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D048497-1B70-A30F-E7C1-5B133108691C}"/>
              </a:ext>
            </a:extLst>
          </p:cNvPr>
          <p:cNvCxnSpPr>
            <a:cxnSpLocks/>
          </p:cNvCxnSpPr>
          <p:nvPr/>
        </p:nvCxnSpPr>
        <p:spPr>
          <a:xfrm>
            <a:off x="9786965" y="243415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AD616CDE-42AD-F5F7-408E-F6A2BAA24A2C}"/>
              </a:ext>
            </a:extLst>
          </p:cNvPr>
          <p:cNvSpPr/>
          <p:nvPr/>
        </p:nvSpPr>
        <p:spPr>
          <a:xfrm>
            <a:off x="8726239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2.62B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E44381E-5205-6543-97E7-1DD49144B1FD}"/>
              </a:ext>
            </a:extLst>
          </p:cNvPr>
          <p:cNvSpPr/>
          <p:nvPr/>
        </p:nvSpPr>
        <p:spPr>
          <a:xfrm>
            <a:off x="8673610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32%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009C291-37B5-AEDC-F161-147DC6AEC88A}"/>
              </a:ext>
            </a:extLst>
          </p:cNvPr>
          <p:cNvSpPr/>
          <p:nvPr/>
        </p:nvSpPr>
        <p:spPr>
          <a:xfrm>
            <a:off x="8726239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8.09B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EC9A10D-C9AC-FDEE-6221-4B8BDAF8B550}"/>
              </a:ext>
            </a:extLst>
          </p:cNvPr>
          <p:cNvSpPr txBox="1"/>
          <p:nvPr/>
        </p:nvSpPr>
        <p:spPr>
          <a:xfrm>
            <a:off x="9949027" y="238589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7798E3B-77E2-581F-A814-9FA6CDB68A78}"/>
              </a:ext>
            </a:extLst>
          </p:cNvPr>
          <p:cNvSpPr/>
          <p:nvPr/>
        </p:nvSpPr>
        <p:spPr>
          <a:xfrm>
            <a:off x="9949025" y="293157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4.33B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10AB629-CE31-1223-0736-04AE34DA18DC}"/>
              </a:ext>
            </a:extLst>
          </p:cNvPr>
          <p:cNvSpPr/>
          <p:nvPr/>
        </p:nvSpPr>
        <p:spPr>
          <a:xfrm>
            <a:off x="9896396" y="494953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53%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CC7DA60-F876-E408-194E-679DA87E9401}"/>
              </a:ext>
            </a:extLst>
          </p:cNvPr>
          <p:cNvSpPr/>
          <p:nvPr/>
        </p:nvSpPr>
        <p:spPr>
          <a:xfrm>
            <a:off x="9949025" y="395763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8.16B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925D3CC-DC97-9AF2-2C67-EE015C10B9BA}"/>
              </a:ext>
            </a:extLst>
          </p:cNvPr>
          <p:cNvCxnSpPr>
            <a:cxnSpLocks/>
          </p:cNvCxnSpPr>
          <p:nvPr/>
        </p:nvCxnSpPr>
        <p:spPr>
          <a:xfrm>
            <a:off x="11011184" y="243799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6AB4997-6F47-E347-FC99-7359153AE001}"/>
              </a:ext>
            </a:extLst>
          </p:cNvPr>
          <p:cNvSpPr txBox="1"/>
          <p:nvPr/>
        </p:nvSpPr>
        <p:spPr>
          <a:xfrm>
            <a:off x="11173246" y="2389731"/>
            <a:ext cx="90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84230-DADB-7F1B-EED6-229D17C29FA6}"/>
              </a:ext>
            </a:extLst>
          </p:cNvPr>
          <p:cNvSpPr/>
          <p:nvPr/>
        </p:nvSpPr>
        <p:spPr>
          <a:xfrm>
            <a:off x="11173244" y="2935415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3.50B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A54AEB-EBA7-91FB-A44B-0DFDC963E845}"/>
              </a:ext>
            </a:extLst>
          </p:cNvPr>
          <p:cNvSpPr/>
          <p:nvPr/>
        </p:nvSpPr>
        <p:spPr>
          <a:xfrm>
            <a:off x="11120615" y="4953375"/>
            <a:ext cx="1008897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43%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84C73E-8319-764A-4999-2A8831C5F705}"/>
              </a:ext>
            </a:extLst>
          </p:cNvPr>
          <p:cNvSpPr/>
          <p:nvPr/>
        </p:nvSpPr>
        <p:spPr>
          <a:xfrm>
            <a:off x="11173244" y="3961476"/>
            <a:ext cx="903639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8.23B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B0F980-2B6B-948B-A81F-A6A31F9650DB}"/>
              </a:ext>
            </a:extLst>
          </p:cNvPr>
          <p:cNvSpPr/>
          <p:nvPr/>
        </p:nvSpPr>
        <p:spPr>
          <a:xfrm>
            <a:off x="-2" y="-1"/>
            <a:ext cx="3443593" cy="28199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Facebook Fake Accounts vs. Global Population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9F1E46-A259-54C2-7643-6C927767C4E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5D39711-1202-9839-C88A-FD4949D2F50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transparency insights</a:t>
            </a:r>
          </a:p>
        </p:txBody>
      </p:sp>
      <p:pic>
        <p:nvPicPr>
          <p:cNvPr id="47" name="Picture 2">
            <a:hlinkClick r:id="rId4"/>
            <a:extLst>
              <a:ext uri="{FF2B5EF4-FFF2-40B4-BE49-F238E27FC236}">
                <a16:creationId xmlns:a16="http://schemas.microsoft.com/office/drawing/2014/main" id="{D3B6062B-8953-26D3-FD19-0BA00FF753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>
            <a:hlinkClick r:id="rId6"/>
            <a:extLst>
              <a:ext uri="{FF2B5EF4-FFF2-40B4-BE49-F238E27FC236}">
                <a16:creationId xmlns:a16="http://schemas.microsoft.com/office/drawing/2014/main" id="{3F0470B0-D9A2-C9CE-0769-134400A44D7E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lang="en-US" sz="1100" b="1" i="1" u="sng" dirty="0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Friend or Frenemy?: Examining the Reasons Why Facebook Bans Billions of Accounts Each Year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94088701-9587-AD1B-791F-E917D286689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9F7C1EEB-4632-2457-AD19-E92671E80E0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5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281D6B-36F4-4D57-A51F-20C767B55D2A}"/>
</file>

<file path=customXml/itemProps2.xml><?xml version="1.0" encoding="utf-8"?>
<ds:datastoreItem xmlns:ds="http://schemas.openxmlformats.org/officeDocument/2006/customXml" ds:itemID="{799C42E6-731C-4838-A0F9-0ECF5BAAB8DE}"/>
</file>

<file path=customXml/itemProps3.xml><?xml version="1.0" encoding="utf-8"?>
<ds:datastoreItem xmlns:ds="http://schemas.openxmlformats.org/officeDocument/2006/customXml" ds:itemID="{4D5A5F35-44AE-4E9D-B792-D4437ED1D56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2026-06-17T15:44:14Z</dcterms:created>
  <dcterms:modified xsi:type="dcterms:W3CDTF">2026-06-17T15:44:21Z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