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A6DDC-C9F8-4D56-BF51-ED2CE81E21AF}" v="1" dt="2026-06-17T15:44:53.7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delSld modSld">
      <pc:chgData name="Dylan Breger" userId="9b3da09f-10fe-42ec-9aa5-9fa2a3e9cc20" providerId="ADAL" clId="{F98534C6-B0C5-430B-9C0B-35D9871B4C23}" dt="2026-06-17T15:45:00.797" v="2" actId="47"/>
      <pc:docMkLst>
        <pc:docMk/>
      </pc:docMkLst>
      <pc:sldChg chg="new del">
        <pc:chgData name="Dylan Breger" userId="9b3da09f-10fe-42ec-9aa5-9fa2a3e9cc20" providerId="ADAL" clId="{F98534C6-B0C5-430B-9C0B-35D9871B4C23}" dt="2026-06-17T15:45:00.797" v="2" actId="47"/>
        <pc:sldMkLst>
          <pc:docMk/>
          <pc:sldMk cId="2514095662" sldId="256"/>
        </pc:sldMkLst>
      </pc:sldChg>
      <pc:sldChg chg="add">
        <pc:chgData name="Dylan Breger" userId="9b3da09f-10fe-42ec-9aa5-9fa2a3e9cc20" providerId="ADAL" clId="{F98534C6-B0C5-430B-9C0B-35D9871B4C23}" dt="2026-06-17T15:44:53.754" v="1"/>
        <pc:sldMkLst>
          <pc:docMk/>
          <pc:sldMk cId="2863293515" sldId="214747422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620FE-CFEA-E9CE-C9C3-925C6C601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22D1F-4EBA-AF2B-CC2A-398A62C7C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9E014-9772-2A92-AF52-F42B2B753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346E2-474E-5701-4E75-80B86AE52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FEB61-37E0-FCC1-94F3-B53EA93D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5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5A27-1D30-EDA6-E387-F98D3A337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5A3EC-9D45-15F1-B228-E66F04D11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97C8B-60AD-59A3-C7D2-00925180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96EF4-2A1A-A273-66BA-48A155DB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D5E7-5ECF-2728-D664-D5B6672ED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9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BBB877-9FBB-E80A-8DBC-2EBA486FF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34488D-C64F-0C20-255A-157B91FE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349C3-AC17-8BA3-1775-5052CFD6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B61F7-F104-0A0A-C39D-7AF872D20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3BAB8-4AFD-1F74-9B77-A6378291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CFF-B9B9-7757-930D-48AC2519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B56C9-F7E1-06AD-9524-AB5864B32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BEA1E-7DD4-7A11-2F13-656D1E1BA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16280-0793-6CA3-7802-6A3E83A47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F57A5-DB88-E901-1541-BCA28824F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8011-001E-BE43-13D5-048E326CF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4E2AB-6277-AD1E-752D-C5795BB22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F458-756A-3EB7-BFAF-96FAE9F9F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42D68-8D59-9C9E-B6A2-1D96A3D21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2E24B-A890-6C17-0603-B30691A6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6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B4950-8E70-282E-770C-02352406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58792-729D-EB74-0D8A-1AB938D10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C35CB-D778-B332-F9F0-DE2A62292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28733-1ED6-7393-BE8A-1C8B99D8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5C69B-E4DE-1B06-00CA-73C3958E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E48DF-BC3C-0202-4C80-57EE35E5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7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226EB-D33B-EB2F-01A4-7D4F7456D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663C9-5D74-BCDF-6077-ED1FB33D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C865C-3FF2-9213-E1A9-BF70EEED5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91688-EE0D-E9BE-AF9E-91102F8E48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C93ECF-2F51-634D-5822-1AA775D93C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F0CCAF-1539-5052-6575-C9404515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C90D04-E035-4CF4-26BB-B7D9F385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4B40D5-EA6B-D4B1-7FFC-9E14E0A0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3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F9246-7016-3E53-1E1B-55C7810F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9515C-65A6-515C-F199-F141DD78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12E7B-1EA2-A0D1-A217-CD334C78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1152CD-CA52-0DC7-E741-E8563108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5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461B14-65D3-B4CD-9643-1E615A9AC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28E5C1-6F65-72B8-F8A3-5CB1EAFA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17BAD-DE6D-07D2-0113-843C2EF6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6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A511-B8BF-549B-4B0A-B6A8E26A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A77FA-9FFC-9234-AA1F-306163560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481D1-52E1-F44A-72D3-3CC985432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03A94-6F07-69BF-BC80-33D8FD3E8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4BAFB-14B2-4723-EEF1-77D9B9D8B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5CC73-4E18-8BDD-050F-C07095418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20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22FFD-FFFD-CEFE-9A12-A0C775B0A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4BE67D-C899-A178-5713-5BF317A1A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1F21D-8716-9500-5B17-EBC9DF22B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6D9F5-07CA-D523-C27A-FD981F16F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579CA-F5CC-5758-ABC0-4BB2EA026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7A623-0ABB-6278-8F6B-8A328F70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CA521-6588-61D3-8E44-60AC7F425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F4CD1-7246-9280-1A4D-9B8722D27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B9327-056D-AE0E-AD29-D90481336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C0F228-095A-4223-86A7-C445814D492E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70A38-83A1-5B63-B0F3-ECFE837BB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2D603-3295-2EA0-BE39-E5E22671A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F50C77-27FF-4830-ABBB-1AC8D757B5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2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11" Type="http://schemas.microsoft.com/office/2007/relationships/hdphoto" Target="../media/hdphoto1.wdp"/><Relationship Id="rId5" Type="http://schemas.openxmlformats.org/officeDocument/2006/relationships/hyperlink" Target="https://thevab.com/insight/10-ways-tv-news-creates-trust-and-impact-among-diverse-audiences?utm_source=grab-and-go&amp;utm_medium=vab-insights&amp;utm_campaign=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CA750-B0BA-E18A-C2F0-874EE8EB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 descr="A man is holding a smartphone in his hand, using his thumb to interact with it, while wearing a denim shirt and jeans against a blue background.&#10;&#10;AI-generated content may be incorrect.">
            <a:extLst>
              <a:ext uri="{FF2B5EF4-FFF2-40B4-BE49-F238E27FC236}">
                <a16:creationId xmlns:a16="http://schemas.microsoft.com/office/drawing/2014/main" id="{001CF2EA-FAAE-EAEC-A0CF-0D8C6A3A58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095"/>
          <a:stretch>
            <a:fillRect/>
          </a:stretch>
        </p:blipFill>
        <p:spPr>
          <a:xfrm>
            <a:off x="0" y="1703436"/>
            <a:ext cx="3871132" cy="4273423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32C49D8-F8C4-7AA6-729E-11F79225E47E}"/>
              </a:ext>
            </a:extLst>
          </p:cNvPr>
          <p:cNvSpPr>
            <a:spLocks/>
          </p:cNvSpPr>
          <p:nvPr/>
        </p:nvSpPr>
        <p:spPr>
          <a:xfrm>
            <a:off x="3871132" y="1698994"/>
            <a:ext cx="8320867" cy="427342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A9373A-88FE-6A22-2EC3-E2F08F206E4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82D4039-2EC5-87FB-2FF3-BF6D5AD369A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hlinkClick r:id="rId5"/>
            <a:extLst>
              <a:ext uri="{FF2B5EF4-FFF2-40B4-BE49-F238E27FC236}">
                <a16:creationId xmlns:a16="http://schemas.microsoft.com/office/drawing/2014/main" id="{F81D2133-F5F4-96A1-67B1-92844818C5DD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Connection: </a:t>
            </a:r>
            <a:r>
              <a:rPr kumimoji="0" lang="en-US" sz="11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ways TV news creates trust and impact among diverse audiences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2021B7-3765-6A34-4463-BA8ADFAF18F9}"/>
              </a:ext>
            </a:extLst>
          </p:cNvPr>
          <p:cNvSpPr txBox="1"/>
          <p:nvPr/>
        </p:nvSpPr>
        <p:spPr>
          <a:xfrm>
            <a:off x="483207" y="5976859"/>
            <a:ext cx="11687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Dynata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Media Consumption and Political Sentiment survey, fielded December 2025 (n=2,319). Survey base: A18+ U.S. respondents. Q30. Which source do you believe is the most likely to provide fake or misleading information. – ‘Social Media’ (e.g. Instagram, TikTok) vs. ‘Traditional TV’ (cable or satellite). Base = Total Respondents. Black respondents (n=318), Hispanic respondents (n=298), Asian respondents (n=160), White respondents (n=1650).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9CFAE0-ED7F-E478-2CA0-413A30CCF69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EEDD8E-E1B2-2487-0926-EBFA8E73CFE3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transparency insights</a:t>
            </a:r>
          </a:p>
        </p:txBody>
      </p:sp>
      <p:pic>
        <p:nvPicPr>
          <p:cNvPr id="14" name="Picture 2">
            <a:hlinkClick r:id="rId6"/>
            <a:extLst>
              <a:ext uri="{FF2B5EF4-FFF2-40B4-BE49-F238E27FC236}">
                <a16:creationId xmlns:a16="http://schemas.microsoft.com/office/drawing/2014/main" id="{C0701E64-889A-3E87-0AE3-A60E026B1B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60DECF0-D00D-3F10-91F7-E914FC17A9A1}"/>
              </a:ext>
            </a:extLst>
          </p:cNvPr>
          <p:cNvSpPr/>
          <p:nvPr/>
        </p:nvSpPr>
        <p:spPr>
          <a:xfrm>
            <a:off x="1" y="-1"/>
            <a:ext cx="2838450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Credibility of TV News vs. Social Media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4C9B71-BDFE-C6D3-83DC-ABE073CA6CCC}"/>
              </a:ext>
            </a:extLst>
          </p:cNvPr>
          <p:cNvSpPr/>
          <p:nvPr/>
        </p:nvSpPr>
        <p:spPr>
          <a:xfrm>
            <a:off x="75405" y="440921"/>
            <a:ext cx="1019254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Social media is perceived as a source of misinformation across diverse audiences, underscoring the credibility of TV news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91B9D7-35F4-6241-C0B4-A79716CA3837}"/>
              </a:ext>
            </a:extLst>
          </p:cNvPr>
          <p:cNvSpPr txBox="1"/>
          <p:nvPr/>
        </p:nvSpPr>
        <p:spPr>
          <a:xfrm>
            <a:off x="3824722" y="1752540"/>
            <a:ext cx="8367277" cy="736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% of respondents who believe the following platforms are the </a:t>
            </a:r>
            <a:r>
              <a:rPr kumimoji="0" lang="en-US" sz="1400" b="1" i="1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most likely to provide </a:t>
            </a:r>
            <a:br>
              <a:rPr kumimoji="0" lang="en-US" sz="1400" b="1" i="1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kumimoji="0" lang="en-US" sz="1400" b="1" i="1" u="sng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fake or misleading information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Aptos" panose="020B0004020202020204" pitchFamily="34" charset="0"/>
                <a:cs typeface="Arial" panose="020B0604020202020204" pitchFamily="34" charset="0"/>
              </a:rPr>
              <a:t>Social Media vs. Traditional TV</a:t>
            </a:r>
            <a:endParaRPr kumimoji="0" lang="en-US" sz="1100" b="0" i="0" u="none" strike="noStrike" kern="1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ED3C20D-2EB7-2023-361F-053C28E74B6A}"/>
              </a:ext>
            </a:extLst>
          </p:cNvPr>
          <p:cNvSpPr/>
          <p:nvPr/>
        </p:nvSpPr>
        <p:spPr>
          <a:xfrm>
            <a:off x="3969939" y="2455955"/>
            <a:ext cx="8119261" cy="3417157"/>
          </a:xfrm>
          <a:prstGeom prst="roundRect">
            <a:avLst>
              <a:gd name="adj" fmla="val 12224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D31A4B-E9F0-46B8-52C8-D6927977D817}"/>
              </a:ext>
            </a:extLst>
          </p:cNvPr>
          <p:cNvCxnSpPr>
            <a:cxnSpLocks/>
          </p:cNvCxnSpPr>
          <p:nvPr/>
        </p:nvCxnSpPr>
        <p:spPr>
          <a:xfrm>
            <a:off x="8012833" y="2526926"/>
            <a:ext cx="0" cy="3288571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E56DB6-4598-E978-ACEF-457287512DD7}"/>
              </a:ext>
            </a:extLst>
          </p:cNvPr>
          <p:cNvCxnSpPr>
            <a:cxnSpLocks/>
          </p:cNvCxnSpPr>
          <p:nvPr/>
        </p:nvCxnSpPr>
        <p:spPr>
          <a:xfrm>
            <a:off x="6275302" y="2526926"/>
            <a:ext cx="0" cy="3288571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AA6C887-DB54-F73C-47D3-98AF50C8332A}"/>
              </a:ext>
            </a:extLst>
          </p:cNvPr>
          <p:cNvSpPr txBox="1"/>
          <p:nvPr/>
        </p:nvSpPr>
        <p:spPr>
          <a:xfrm>
            <a:off x="4674992" y="2577043"/>
            <a:ext cx="1682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Key Groups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0C822B-003D-2724-F904-037A97A77588}"/>
              </a:ext>
            </a:extLst>
          </p:cNvPr>
          <p:cNvSpPr txBox="1"/>
          <p:nvPr/>
        </p:nvSpPr>
        <p:spPr>
          <a:xfrm>
            <a:off x="6368950" y="2577043"/>
            <a:ext cx="1529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 Media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551F02-FB9E-93BC-2690-13EAA1DD43EC}"/>
              </a:ext>
            </a:extLst>
          </p:cNvPr>
          <p:cNvSpPr txBox="1"/>
          <p:nvPr/>
        </p:nvSpPr>
        <p:spPr>
          <a:xfrm>
            <a:off x="8006297" y="2577043"/>
            <a:ext cx="1826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Traditional TV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0ECDC61-0730-52C1-EBA8-069FAC30E3D2}"/>
              </a:ext>
            </a:extLst>
          </p:cNvPr>
          <p:cNvCxnSpPr>
            <a:cxnSpLocks/>
          </p:cNvCxnSpPr>
          <p:nvPr/>
        </p:nvCxnSpPr>
        <p:spPr>
          <a:xfrm>
            <a:off x="9764246" y="2526926"/>
            <a:ext cx="0" cy="3288571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BE8B3D1-A7E3-1B0A-55B9-2972CFD21FE7}"/>
              </a:ext>
            </a:extLst>
          </p:cNvPr>
          <p:cNvSpPr txBox="1"/>
          <p:nvPr/>
        </p:nvSpPr>
        <p:spPr>
          <a:xfrm>
            <a:off x="9922398" y="2453933"/>
            <a:ext cx="1998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 Media </a:t>
            </a:r>
            <a:b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vs. Traditional TV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 times more likely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CD4115-79E7-B991-3104-C45D09BAFB0D}"/>
              </a:ext>
            </a:extLst>
          </p:cNvPr>
          <p:cNvCxnSpPr>
            <a:cxnSpLocks/>
          </p:cNvCxnSpPr>
          <p:nvPr/>
        </p:nvCxnSpPr>
        <p:spPr>
          <a:xfrm>
            <a:off x="4058158" y="3689674"/>
            <a:ext cx="7976855" cy="0"/>
          </a:xfrm>
          <a:prstGeom prst="line">
            <a:avLst/>
          </a:prstGeom>
          <a:ln w="1270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2A5D0D-8169-D0FD-2AEF-F6EBC2D163CF}"/>
              </a:ext>
            </a:extLst>
          </p:cNvPr>
          <p:cNvCxnSpPr>
            <a:cxnSpLocks/>
          </p:cNvCxnSpPr>
          <p:nvPr/>
        </p:nvCxnSpPr>
        <p:spPr>
          <a:xfrm>
            <a:off x="4058158" y="4387278"/>
            <a:ext cx="7976855" cy="0"/>
          </a:xfrm>
          <a:prstGeom prst="line">
            <a:avLst/>
          </a:prstGeom>
          <a:ln w="1270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95CC298-0AA4-BA63-956F-EA8D34873968}"/>
              </a:ext>
            </a:extLst>
          </p:cNvPr>
          <p:cNvSpPr txBox="1"/>
          <p:nvPr/>
        </p:nvSpPr>
        <p:spPr>
          <a:xfrm>
            <a:off x="4674992" y="3829054"/>
            <a:ext cx="168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Hispanic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E791EE-A4FE-F8EE-17F5-2DF0957F31C6}"/>
              </a:ext>
            </a:extLst>
          </p:cNvPr>
          <p:cNvSpPr txBox="1"/>
          <p:nvPr/>
        </p:nvSpPr>
        <p:spPr>
          <a:xfrm>
            <a:off x="6381650" y="3798277"/>
            <a:ext cx="1529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44%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C88B49-4BEA-85D5-8290-F8E096A1B3EC}"/>
              </a:ext>
            </a:extLst>
          </p:cNvPr>
          <p:cNvSpPr txBox="1"/>
          <p:nvPr/>
        </p:nvSpPr>
        <p:spPr>
          <a:xfrm>
            <a:off x="8429505" y="3798277"/>
            <a:ext cx="1031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17%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E1E638B-CB79-D550-1B36-DA7CAEA5FB28}"/>
              </a:ext>
            </a:extLst>
          </p:cNvPr>
          <p:cNvSpPr txBox="1"/>
          <p:nvPr/>
        </p:nvSpPr>
        <p:spPr>
          <a:xfrm>
            <a:off x="9922398" y="3705944"/>
            <a:ext cx="1998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000" b="1">
                <a:ln>
                  <a:solidFill>
                    <a:srgbClr val="1B1464"/>
                  </a:solidFill>
                </a:ln>
                <a:solidFill>
                  <a:srgbClr val="FFE60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2.6x</a:t>
            </a:r>
          </a:p>
        </p:txBody>
      </p:sp>
      <p:pic>
        <p:nvPicPr>
          <p:cNvPr id="32" name="Picture 31" descr="The image depicts a simple, blue silhouette of a human face with a white circle for a head and a black circle for a nose, creating a minimalistic, stylized avatar.&#10;&#10;AI-generated content may be incorrect.">
            <a:extLst>
              <a:ext uri="{FF2B5EF4-FFF2-40B4-BE49-F238E27FC236}">
                <a16:creationId xmlns:a16="http://schemas.microsoft.com/office/drawing/2014/main" id="{658DC0F5-B148-6B4F-DD7B-416E6671CF9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111" y="3042869"/>
            <a:ext cx="572757" cy="57275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52AA20C6-6ADE-3CF9-FFD0-AEA52A765910}"/>
              </a:ext>
            </a:extLst>
          </p:cNvPr>
          <p:cNvSpPr txBox="1"/>
          <p:nvPr/>
        </p:nvSpPr>
        <p:spPr>
          <a:xfrm>
            <a:off x="4674992" y="4548898"/>
            <a:ext cx="168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5973F49-A11F-56AE-4FDD-1B61F92B4F22}"/>
              </a:ext>
            </a:extLst>
          </p:cNvPr>
          <p:cNvSpPr txBox="1"/>
          <p:nvPr/>
        </p:nvSpPr>
        <p:spPr>
          <a:xfrm>
            <a:off x="6381649" y="4518121"/>
            <a:ext cx="1529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48%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E4305D9-29AE-9A02-9095-5A71F23FE979}"/>
              </a:ext>
            </a:extLst>
          </p:cNvPr>
          <p:cNvSpPr txBox="1"/>
          <p:nvPr/>
        </p:nvSpPr>
        <p:spPr>
          <a:xfrm>
            <a:off x="8429505" y="4518121"/>
            <a:ext cx="1031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13%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85EC83B-2107-2554-19A0-34CC073374CE}"/>
              </a:ext>
            </a:extLst>
          </p:cNvPr>
          <p:cNvSpPr txBox="1"/>
          <p:nvPr/>
        </p:nvSpPr>
        <p:spPr>
          <a:xfrm>
            <a:off x="9922398" y="4425788"/>
            <a:ext cx="1998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000" b="1">
                <a:ln>
                  <a:solidFill>
                    <a:srgbClr val="1B1464"/>
                  </a:solidFill>
                </a:ln>
                <a:solidFill>
                  <a:srgbClr val="FFE60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3.6x</a:t>
            </a:r>
          </a:p>
        </p:txBody>
      </p:sp>
      <p:pic>
        <p:nvPicPr>
          <p:cNvPr id="37" name="Picture 36" descr="The image depicts a simple, solid, green, circle-shaped avatar.&#10;&#10;AI-generated content may be incorrect.">
            <a:extLst>
              <a:ext uri="{FF2B5EF4-FFF2-40B4-BE49-F238E27FC236}">
                <a16:creationId xmlns:a16="http://schemas.microsoft.com/office/drawing/2014/main" id="{6F3B077D-789E-B0C2-FAD7-4EF4689741B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111" y="3750192"/>
            <a:ext cx="572755" cy="572755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FFAD8BA-FFC3-74BE-CFE4-C2F2C613BD87}"/>
              </a:ext>
            </a:extLst>
          </p:cNvPr>
          <p:cNvSpPr txBox="1"/>
          <p:nvPr/>
        </p:nvSpPr>
        <p:spPr>
          <a:xfrm>
            <a:off x="4674992" y="5279653"/>
            <a:ext cx="168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73947F-9C97-4459-C9F4-D84264E5F54F}"/>
              </a:ext>
            </a:extLst>
          </p:cNvPr>
          <p:cNvSpPr txBox="1"/>
          <p:nvPr/>
        </p:nvSpPr>
        <p:spPr>
          <a:xfrm>
            <a:off x="6381650" y="5248876"/>
            <a:ext cx="1529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52%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E44BACB-81D7-4807-74B6-9DADF8977681}"/>
              </a:ext>
            </a:extLst>
          </p:cNvPr>
          <p:cNvSpPr txBox="1"/>
          <p:nvPr/>
        </p:nvSpPr>
        <p:spPr>
          <a:xfrm>
            <a:off x="8429505" y="5248876"/>
            <a:ext cx="1031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19%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45ABF22-70F9-C789-8169-1C9E4D2EE1A6}"/>
              </a:ext>
            </a:extLst>
          </p:cNvPr>
          <p:cNvSpPr txBox="1"/>
          <p:nvPr/>
        </p:nvSpPr>
        <p:spPr>
          <a:xfrm>
            <a:off x="9922398" y="5156543"/>
            <a:ext cx="1998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2E8F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2.7x</a:t>
            </a:r>
          </a:p>
        </p:txBody>
      </p:sp>
      <p:pic>
        <p:nvPicPr>
          <p:cNvPr id="42" name="Picture 41" descr="The image depicts a simple, yellow circle with a black outline, forming a human silhouette.&#10;&#10;AI-generated content may be incorrect.">
            <a:extLst>
              <a:ext uri="{FF2B5EF4-FFF2-40B4-BE49-F238E27FC236}">
                <a16:creationId xmlns:a16="http://schemas.microsoft.com/office/drawing/2014/main" id="{38A0AD58-DA10-646C-FCC7-FAB9DCCDE6C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grayscl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111" y="5193331"/>
            <a:ext cx="572755" cy="57275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2FA47342-C286-2A76-6220-60835A1BE969}"/>
              </a:ext>
            </a:extLst>
          </p:cNvPr>
          <p:cNvSpPr txBox="1"/>
          <p:nvPr/>
        </p:nvSpPr>
        <p:spPr>
          <a:xfrm>
            <a:off x="4674992" y="3129192"/>
            <a:ext cx="168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Black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E12A8CE-2346-A0E7-4BCC-0B4A872D563E}"/>
              </a:ext>
            </a:extLst>
          </p:cNvPr>
          <p:cNvSpPr txBox="1"/>
          <p:nvPr/>
        </p:nvSpPr>
        <p:spPr>
          <a:xfrm>
            <a:off x="6381649" y="3098415"/>
            <a:ext cx="1529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38%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D7B98E0-6E34-02DC-B258-4AD9DCD9FA04}"/>
              </a:ext>
            </a:extLst>
          </p:cNvPr>
          <p:cNvSpPr txBox="1"/>
          <p:nvPr/>
        </p:nvSpPr>
        <p:spPr>
          <a:xfrm>
            <a:off x="8429505" y="3098415"/>
            <a:ext cx="1031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14%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64685D3-F50D-2DA3-B041-8E997B860C2D}"/>
              </a:ext>
            </a:extLst>
          </p:cNvPr>
          <p:cNvSpPr txBox="1"/>
          <p:nvPr/>
        </p:nvSpPr>
        <p:spPr>
          <a:xfrm>
            <a:off x="9922398" y="3006082"/>
            <a:ext cx="1998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000" b="1">
                <a:ln>
                  <a:solidFill>
                    <a:srgbClr val="1B1464"/>
                  </a:solidFill>
                </a:ln>
                <a:solidFill>
                  <a:srgbClr val="FFE60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2.8x</a:t>
            </a:r>
          </a:p>
        </p:txBody>
      </p:sp>
      <p:pic>
        <p:nvPicPr>
          <p:cNvPr id="47" name="Picture 46" descr="The image depicts a simple, solid, pink circle with a white, rounded, oval face and a black dot for an eye.&#10;&#10;AI-generated content may be incorrect.">
            <a:extLst>
              <a:ext uri="{FF2B5EF4-FFF2-40B4-BE49-F238E27FC236}">
                <a16:creationId xmlns:a16="http://schemas.microsoft.com/office/drawing/2014/main" id="{C021FDB2-B37F-55BC-F8BB-67DC9B0C161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111" y="4462574"/>
            <a:ext cx="572757" cy="572757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EF5C663-8034-994F-3706-74E4407BAB5A}"/>
              </a:ext>
            </a:extLst>
          </p:cNvPr>
          <p:cNvCxnSpPr>
            <a:cxnSpLocks/>
          </p:cNvCxnSpPr>
          <p:nvPr/>
        </p:nvCxnSpPr>
        <p:spPr>
          <a:xfrm>
            <a:off x="4058158" y="5116781"/>
            <a:ext cx="7976855" cy="0"/>
          </a:xfrm>
          <a:prstGeom prst="line">
            <a:avLst/>
          </a:prstGeom>
          <a:ln w="1270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293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BA5821-A9EC-4545-BD37-940A99FC0D83}"/>
</file>

<file path=customXml/itemProps2.xml><?xml version="1.0" encoding="utf-8"?>
<ds:datastoreItem xmlns:ds="http://schemas.openxmlformats.org/officeDocument/2006/customXml" ds:itemID="{C91B07FA-28AE-4F65-A40E-BAC9498DA297}"/>
</file>

<file path=customXml/itemProps3.xml><?xml version="1.0" encoding="utf-8"?>
<ds:datastoreItem xmlns:ds="http://schemas.openxmlformats.org/officeDocument/2006/customXml" ds:itemID="{FDFA6344-BEEE-4D53-8BB4-BE06FCFB04E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2026-06-17T15:44:50Z</dcterms:created>
  <dcterms:modified xsi:type="dcterms:W3CDTF">2026-06-17T15:45:02Z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