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slideLayouts/slideLayout4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ngesInfos/changesInfo1.xml" ContentType="application/vnd.ms-powerpoint.changesinfo+xml"/>
  <Override PartName="/ppt/charts/chart1.xml" ContentType="application/vnd.openxmlformats-officedocument.drawingml.char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charts/colors1.xml" ContentType="application/vnd.ms-office.chartcolorstyle+xml"/>
  <Override PartName="/ppt/charts/style1.xml" ContentType="application/vnd.ms-office.chartstyle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50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F98534C6-B0C5-430B-9C0B-35D9871B4C23}"/>
    <pc:docChg chg="addSld modSld">
      <pc:chgData name="Dylan Breger" userId="9b3da09f-10fe-42ec-9aa5-9fa2a3e9cc20" providerId="ADAL" clId="{F98534C6-B0C5-430B-9C0B-35D9871B4C23}" dt="2026-06-17T15:44:35.791" v="0"/>
      <pc:docMkLst>
        <pc:docMk/>
      </pc:docMkLst>
      <pc:sldChg chg="add">
        <pc:chgData name="Dylan Breger" userId="9b3da09f-10fe-42ec-9aa5-9fa2a3e9cc20" providerId="ADAL" clId="{F98534C6-B0C5-430B-9C0B-35D9871B4C23}" dt="2026-06-17T15:44:35.791" v="0"/>
        <pc:sldMkLst>
          <pc:docMk/>
          <pc:sldMk cId="1675578959" sldId="2147474506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3103203437785343E-2"/>
          <c:y val="0.11183576149197919"/>
          <c:w val="0.97379359312442937"/>
          <c:h val="0.7762241004253022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1B1464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ED8-4990-9923-203CD810A153}"/>
              </c:ext>
            </c:extLst>
          </c:dPt>
          <c:dPt>
            <c:idx val="2"/>
            <c:invertIfNegative val="0"/>
            <c:bubble3D val="0"/>
            <c:spPr>
              <a:solidFill>
                <a:srgbClr val="4EBEA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EED8-4990-9923-203CD810A153}"/>
              </c:ext>
            </c:extLst>
          </c:dPt>
          <c:dLbls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rgbClr val="00BFF2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EED8-4990-9923-203CD810A153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rgbClr val="4EBEA4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EED8-4990-9923-203CD810A15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1B1464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Total Ad Spend</c:v>
                </c:pt>
                <c:pt idx="1">
                  <c:v>Seller Revenue</c:v>
                </c:pt>
                <c:pt idx="2">
                  <c:v>Productive Ad Spend</c:v>
                </c:pt>
              </c:strCache>
            </c:strRef>
          </c:cat>
          <c:val>
            <c:numRef>
              <c:f>Sheet1!$B$2:$B$4</c:f>
              <c:numCache>
                <c:formatCode>0.0%</c:formatCode>
                <c:ptCount val="3"/>
                <c:pt idx="0" formatCode="0%">
                  <c:v>1</c:v>
                </c:pt>
                <c:pt idx="1">
                  <c:v>0.73699999999999999</c:v>
                </c:pt>
                <c:pt idx="2">
                  <c:v>0.42799999999999999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ED8-4990-9923-203CD810A1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10951599"/>
        <c:axId val="310960719"/>
      </c:barChart>
      <c:catAx>
        <c:axId val="3109515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1B146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10960719"/>
        <c:crosses val="autoZero"/>
        <c:auto val="1"/>
        <c:lblAlgn val="ctr"/>
        <c:lblOffset val="100"/>
        <c:noMultiLvlLbl val="0"/>
      </c:catAx>
      <c:valAx>
        <c:axId val="310960719"/>
        <c:scaling>
          <c:orientation val="minMax"/>
          <c:max val="1"/>
        </c:scaling>
        <c:delete val="1"/>
        <c:axPos val="l"/>
        <c:numFmt formatCode="0%" sourceLinked="1"/>
        <c:majorTickMark val="none"/>
        <c:minorTickMark val="none"/>
        <c:tickLblPos val="nextTo"/>
        <c:crossAx val="31095159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8427E-0C62-1510-5E39-0C00BC455D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14EAD9-5B66-4A0F-DE5A-73127C6043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4ED74E-70E2-C8B0-1934-CF7B451B7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1F097-93B0-4716-AFE1-3F6A6B130CC6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C171EF-2B16-3433-7603-24BA6B8C3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6B7C0E-74FD-7C93-9D58-F7676414E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43622-8C32-4148-B1B4-ACCD33875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286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8A6A1-B43E-AA38-EE0D-E9751CAE7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10C0A2-F271-8CA2-D590-68ACDF8CEC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C94755-A202-343A-AA83-1FAC27926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1F097-93B0-4716-AFE1-3F6A6B130CC6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052DAB-CBAC-E5FF-B273-86E9E8354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109DD3-91D1-8649-3C49-6CB95A14A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43622-8C32-4148-B1B4-ACCD33875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952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EBA215-4C65-9AAE-8EC9-8F1EF3BBE5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9CE81F-5779-1AEF-8E82-275E27D9D5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4AB6A8-5132-CB08-317F-38FA28DC5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1F097-93B0-4716-AFE1-3F6A6B130CC6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DFAD8E-78AB-CE70-B3F4-4430032AF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D4334D-E304-504B-C616-D378B8FB9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43622-8C32-4148-B1B4-ACCD33875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257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F3AA82-BCED-5685-0FFE-350EF40F26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9542A6-70A4-610E-8EF9-59B77C551D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20544B-86B8-A052-0460-80D1D88C9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1F097-93B0-4716-AFE1-3F6A6B130CC6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2C58AF-8700-CDB2-83AF-085A7DDA3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ADACA8-E1AF-A3B0-9BFB-D6263D2EF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43622-8C32-4148-B1B4-ACCD33875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671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7B573-A7B3-F91C-AE5D-AA0E7EE90F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464359-2182-FEA9-0EAE-D34A2EA4E1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5E191C-1FBF-9053-BF9A-41D2B16FC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1F097-93B0-4716-AFE1-3F6A6B130CC6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C5EBD1-20C1-86FF-D086-A1A2D32C6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DD9FBE-4151-9E48-563E-1CBD91A89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43622-8C32-4148-B1B4-ACCD33875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252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F40C5-D1D2-9A5F-16FA-DEFFEAF58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503A68-6172-8C02-6B41-95584E4E88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703807-D79A-9CCE-20CD-43E76A6332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0F8ADF-BB86-2CF1-3951-BDE81931D9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1F097-93B0-4716-AFE1-3F6A6B130CC6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025BC3-E61E-A4ED-B685-884741853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AEFF4F-4129-A124-DC03-E939AD1CE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43622-8C32-4148-B1B4-ACCD33875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293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2F0066-E152-07BD-F87D-5DFFC26E6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A2C2D8-C639-C8FE-7A0B-6E2890F334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54B552-4CFC-DF93-C366-68892742E2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BD373C-DF22-06CA-7C92-37FB10FD1A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E682FF5-CEC5-F98B-9BED-DD2BAB9609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A74A1E1-A59A-FCD4-5F79-0EA4A8294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1F097-93B0-4716-AFE1-3F6A6B130CC6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F90B18-68CE-DE50-62ED-371B20A73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D4A7F66-9105-F3C4-B41A-4AB70336C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43622-8C32-4148-B1B4-ACCD33875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862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1E318-B2D1-B0C6-A7EE-9B37D2DCA1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C1C13A-2E63-D73D-963D-11478715C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1F097-93B0-4716-AFE1-3F6A6B130CC6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54DCDF-8394-3D03-A933-154EF56AE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5CB246-7946-B480-7A45-C98A67620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43622-8C32-4148-B1B4-ACCD33875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439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793ACA-A2F0-8DF2-21D5-1CD38B128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1F097-93B0-4716-AFE1-3F6A6B130CC6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DF83FC6-129D-A677-5D1E-5BDBD3BB8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678EDF-9C47-5DE7-C9BE-594EC676A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43622-8C32-4148-B1B4-ACCD33875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714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AFAC3F-22DE-F4AF-9EFC-2D1DC35F93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9CB77E-0FE4-1A78-EA20-FC749A9ADA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E98843-A0D2-FFF1-CBD9-2D4466F422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8C7EA7-D1C0-3643-D362-741FEC2FE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1F097-93B0-4716-AFE1-3F6A6B130CC6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CC2F4A-B2BF-3884-1AA3-7D12EB727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C5810E-9A05-3A10-30FF-F4B2D2D4B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43622-8C32-4148-B1B4-ACCD33875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264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BF2631-C0C3-8B57-97A9-5B96615808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E0C2A3-FA0F-696A-0943-22F08D63C5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5E9985-DDFA-B8CA-B41E-42D0BD2D29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FA9F95-AD1C-B8CB-D0B3-42334A7FA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1F097-93B0-4716-AFE1-3F6A6B130CC6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77805C-C515-C218-5985-3074B821E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361CBA-CE18-7B89-85EF-C591D1686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43622-8C32-4148-B1B4-ACCD33875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559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247160-67F4-C891-CC53-4F3DD7974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96C071-3F84-0AFF-9A4F-04F545E5CA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7B9EC5-25B9-D000-B751-606E1E38DE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D1F097-93B0-4716-AFE1-3F6A6B130CC6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3AFC9A-7CA1-3DB6-C9B9-F29D41B6CE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8A4506-891A-4700-7C9C-7463D865C0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F43622-8C32-4148-B1B4-ACCD33875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773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https://thevab.com/insight/what-programmatic-tv?utm_source=grab-and-go&amp;utm_medium=vab-insights&amp;utm_campaign=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thevab.com/signin?utm_source=grab-and-go&amp;utm_medium=vab-insights&amp;utm_campaign=" TargetMode="External"/><Relationship Id="rId4" Type="http://schemas.openxmlformats.org/officeDocument/2006/relationships/hyperlink" Target="https://thevab.com/insight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B63B42-FEB0-D3B1-DBD6-D43ECB09F4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3C25A12-0DD7-B7B5-E3DF-BEEAC5ED0EE4}"/>
              </a:ext>
            </a:extLst>
          </p:cNvPr>
          <p:cNvSpPr>
            <a:spLocks/>
          </p:cNvSpPr>
          <p:nvPr/>
        </p:nvSpPr>
        <p:spPr>
          <a:xfrm>
            <a:off x="-3659" y="1686000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5A6C2328-BA4F-B60C-1C5B-80BB5396D3CA}"/>
              </a:ext>
            </a:extLst>
          </p:cNvPr>
          <p:cNvGraphicFramePr/>
          <p:nvPr/>
        </p:nvGraphicFramePr>
        <p:xfrm>
          <a:off x="182879" y="2228500"/>
          <a:ext cx="10661515" cy="39098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33416C9B-0E60-3C30-480C-5957DF405DFD}"/>
              </a:ext>
            </a:extLst>
          </p:cNvPr>
          <p:cNvSpPr txBox="1"/>
          <p:nvPr/>
        </p:nvSpPr>
        <p:spPr>
          <a:xfrm>
            <a:off x="503714" y="6061881"/>
            <a:ext cx="11666768" cy="2312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Source: VAB analysis of ANA, </a:t>
            </a:r>
            <a:r>
              <a:rPr kumimoji="0" lang="en-US" sz="800" b="0" i="1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Q4 2025 Programmatic Transparency Benchmark Findings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February 2026, Programmatic Transparency Cost Waterfall (excluding CTV). 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highlight>
                <a:srgbClr val="FFFF00"/>
              </a:highligh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3BDE5A0-7EF3-6652-3C5A-171CB8035C62}"/>
              </a:ext>
            </a:extLst>
          </p:cNvPr>
          <p:cNvSpPr/>
          <p:nvPr/>
        </p:nvSpPr>
        <p:spPr>
          <a:xfrm>
            <a:off x="182879" y="440921"/>
            <a:ext cx="9940835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Less than 50% of programmatic ad </a:t>
            </a:r>
            <a:r>
              <a:rPr lang="en-US" sz="2600" b="1" dirty="0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spending is ‘productive’ due to compounded costs and unproductive media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634471E-402C-8385-F871-C88C5C9A8F6F}"/>
              </a:ext>
            </a:extLst>
          </p:cNvPr>
          <p:cNvSpPr txBox="1"/>
          <p:nvPr/>
        </p:nvSpPr>
        <p:spPr>
          <a:xfrm>
            <a:off x="0" y="1674502"/>
            <a:ext cx="1219200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600" b="1" i="0" u="sng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Programmatic Transparency Cost Waterfall</a:t>
            </a:r>
            <a:br>
              <a:rPr kumimoji="0" lang="da-DK" sz="1600" b="1" i="0" u="sng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r>
              <a:rPr kumimoji="0" lang="da-DK" sz="14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Q4 2025</a:t>
            </a:r>
            <a:endParaRPr kumimoji="0" lang="da-DK" sz="1200" b="0" i="0" u="none" strike="noStrike" kern="1200" cap="none" spc="0" normalizeH="0" baseline="0" noProof="0" dirty="0">
              <a:ln>
                <a:noFill/>
              </a:ln>
              <a:solidFill>
                <a:srgbClr val="ED3C8D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5857A69B-E1E5-649F-9008-5DE5D643C12E}"/>
              </a:ext>
            </a:extLst>
          </p:cNvPr>
          <p:cNvCxnSpPr>
            <a:cxnSpLocks/>
          </p:cNvCxnSpPr>
          <p:nvPr/>
        </p:nvCxnSpPr>
        <p:spPr>
          <a:xfrm>
            <a:off x="6030066" y="3284645"/>
            <a:ext cx="2480553" cy="934378"/>
          </a:xfrm>
          <a:prstGeom prst="straightConnector1">
            <a:avLst/>
          </a:prstGeom>
          <a:ln w="38100">
            <a:solidFill>
              <a:srgbClr val="ED3C8D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BE5A72D9-BA9C-6AAE-FDBE-BB73000D5483}"/>
              </a:ext>
            </a:extLst>
          </p:cNvPr>
          <p:cNvCxnSpPr>
            <a:cxnSpLocks/>
          </p:cNvCxnSpPr>
          <p:nvPr/>
        </p:nvCxnSpPr>
        <p:spPr>
          <a:xfrm>
            <a:off x="2477311" y="2456105"/>
            <a:ext cx="2532434" cy="792933"/>
          </a:xfrm>
          <a:prstGeom prst="straightConnector1">
            <a:avLst/>
          </a:prstGeom>
          <a:ln w="38100">
            <a:solidFill>
              <a:srgbClr val="A343FF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ectangle 24">
            <a:extLst>
              <a:ext uri="{FF2B5EF4-FFF2-40B4-BE49-F238E27FC236}">
                <a16:creationId xmlns:a16="http://schemas.microsoft.com/office/drawing/2014/main" id="{94A11E13-DC6A-4AF0-06C5-CD42465F5872}"/>
              </a:ext>
            </a:extLst>
          </p:cNvPr>
          <p:cNvSpPr/>
          <p:nvPr/>
        </p:nvSpPr>
        <p:spPr>
          <a:xfrm>
            <a:off x="2912289" y="4613674"/>
            <a:ext cx="1653540" cy="1005840"/>
          </a:xfrm>
          <a:prstGeom prst="rect">
            <a:avLst/>
          </a:prstGeom>
          <a:solidFill>
            <a:schemeClr val="bg1"/>
          </a:solidFill>
          <a:ln>
            <a:solidFill>
              <a:srgbClr val="A343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A343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Costs Include: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A343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DSP Platform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A343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DSP Data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A343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DSP Additional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A343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SSP Platform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4125344-1B53-9F4E-0E69-88F493EA2D15}"/>
              </a:ext>
            </a:extLst>
          </p:cNvPr>
          <p:cNvSpPr/>
          <p:nvPr/>
        </p:nvSpPr>
        <p:spPr>
          <a:xfrm>
            <a:off x="6326844" y="4613674"/>
            <a:ext cx="1963725" cy="1005840"/>
          </a:xfrm>
          <a:prstGeom prst="rect">
            <a:avLst/>
          </a:prstGeom>
          <a:solidFill>
            <a:schemeClr val="bg1"/>
          </a:solidFill>
          <a:ln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Loss of Productivity: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Invalid Traffic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Non-Measurable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Non-Viewable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Made-for-Advertising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0AEF13E-C7C5-0CBD-DEC1-2540FDD661E5}"/>
              </a:ext>
            </a:extLst>
          </p:cNvPr>
          <p:cNvSpPr/>
          <p:nvPr/>
        </p:nvSpPr>
        <p:spPr>
          <a:xfrm>
            <a:off x="9634516" y="4613674"/>
            <a:ext cx="2419755" cy="1005840"/>
          </a:xfrm>
          <a:prstGeom prst="rect">
            <a:avLst/>
          </a:prstGeom>
          <a:solidFill>
            <a:schemeClr val="bg1"/>
          </a:solidFill>
          <a:ln>
            <a:solidFill>
              <a:srgbClr val="4EBEA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4EBEA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Under half of all programmatic ad spend is productive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2736E19-06F6-9F76-5F57-522F4E2C601F}"/>
              </a:ext>
            </a:extLst>
          </p:cNvPr>
          <p:cNvSpPr txBox="1"/>
          <p:nvPr/>
        </p:nvSpPr>
        <p:spPr>
          <a:xfrm rot="1068188">
            <a:off x="2629957" y="2857739"/>
            <a:ext cx="20975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sng" strike="noStrike" kern="1200" cap="none" spc="0" normalizeH="0" baseline="0" noProof="0">
                <a:ln>
                  <a:noFill/>
                </a:ln>
                <a:solidFill>
                  <a:srgbClr val="A343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Transaction Costs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A343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26.3%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708688D-4940-A0CE-5D7C-2F672AD7CF32}"/>
              </a:ext>
            </a:extLst>
          </p:cNvPr>
          <p:cNvSpPr txBox="1"/>
          <p:nvPr/>
        </p:nvSpPr>
        <p:spPr>
          <a:xfrm rot="1246895">
            <a:off x="5893481" y="3770353"/>
            <a:ext cx="26540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sng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Media Productivity Loss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30.9%</a:t>
            </a: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07EAA0A0-CDFE-DC93-C5A1-9CF9263B24B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31" name="Rectangle 30">
            <a:extLst>
              <a:ext uri="{FF2B5EF4-FFF2-40B4-BE49-F238E27FC236}">
                <a16:creationId xmlns:a16="http://schemas.microsoft.com/office/drawing/2014/main" id="{E5D945D0-C0C1-B53D-04F2-EA6282293089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Arial" panose="020B0604020202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9AF45602-2B85-C302-895C-12A5CAE4416F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0335B53-9161-9832-4039-22548F1A1185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Scan or click to access more transparency insights</a:t>
            </a:r>
          </a:p>
        </p:txBody>
      </p:sp>
      <p:pic>
        <p:nvPicPr>
          <p:cNvPr id="34" name="Picture 2">
            <a:hlinkClick r:id="rId5"/>
            <a:extLst>
              <a:ext uri="{FF2B5EF4-FFF2-40B4-BE49-F238E27FC236}">
                <a16:creationId xmlns:a16="http://schemas.microsoft.com/office/drawing/2014/main" id="{7CF6AFD9-D3DB-BF80-06F4-93B6962E68B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Rectangle 34">
            <a:extLst>
              <a:ext uri="{FF2B5EF4-FFF2-40B4-BE49-F238E27FC236}">
                <a16:creationId xmlns:a16="http://schemas.microsoft.com/office/drawing/2014/main" id="{F9BA08FF-0A6D-6278-AC6A-ECFFCA73F02E}"/>
              </a:ext>
            </a:extLst>
          </p:cNvPr>
          <p:cNvSpPr/>
          <p:nvPr/>
        </p:nvSpPr>
        <p:spPr>
          <a:xfrm>
            <a:off x="0" y="-1"/>
            <a:ext cx="4058919" cy="304695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Costs &amp; Non-Productive Media in Programmatic Spend</a:t>
            </a:r>
          </a:p>
        </p:txBody>
      </p:sp>
      <p:sp>
        <p:nvSpPr>
          <p:cNvPr id="36" name="TextBox 35">
            <a:hlinkClick r:id="rId7"/>
            <a:extLst>
              <a:ext uri="{FF2B5EF4-FFF2-40B4-BE49-F238E27FC236}">
                <a16:creationId xmlns:a16="http://schemas.microsoft.com/office/drawing/2014/main" id="{2B28C127-136B-6946-678E-753E6A798ADE}"/>
              </a:ext>
            </a:extLst>
          </p:cNvPr>
          <p:cNvSpPr txBox="1">
            <a:spLocks/>
          </p:cNvSpPr>
          <p:nvPr/>
        </p:nvSpPr>
        <p:spPr>
          <a:xfrm>
            <a:off x="-3" y="6274794"/>
            <a:ext cx="12202272" cy="261610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here to download related content from VAB, </a:t>
            </a:r>
            <a:r>
              <a:rPr kumimoji="0" lang="en-US" sz="1100" b="1" i="1" u="none" strike="noStrike" kern="1200" cap="none" spc="0" normalizeH="0" baseline="0" noProof="0" dirty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‘</a:t>
            </a:r>
            <a:r>
              <a:rPr kumimoji="0" lang="en-US" sz="1100" b="1" i="1" u="sng" strike="noStrike" kern="1200" cap="none" spc="0" normalizeH="0" baseline="0" noProof="0" dirty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What is Programmatic TV?</a:t>
            </a:r>
            <a:r>
              <a:rPr kumimoji="0" lang="en-US" sz="1100" b="1" i="1" strike="noStrike" kern="1200" cap="none" spc="0" normalizeH="0" baseline="0" noProof="0" dirty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’</a:t>
            </a:r>
          </a:p>
        </p:txBody>
      </p:sp>
    </p:spTree>
    <p:extLst>
      <p:ext uri="{BB962C8B-B14F-4D97-AF65-F5344CB8AC3E}">
        <p14:creationId xmlns:p14="http://schemas.microsoft.com/office/powerpoint/2010/main" val="16755789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ca9a50b37f8fd7aa2bb61aaf8ef7694c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157455a0c779238415b359be0495f7ed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7281503-57FE-41E1-80B7-90A44FFA9756}"/>
</file>

<file path=customXml/itemProps2.xml><?xml version="1.0" encoding="utf-8"?>
<ds:datastoreItem xmlns:ds="http://schemas.openxmlformats.org/officeDocument/2006/customXml" ds:itemID="{FED11F35-9D95-4CEE-B01E-0EB7C07231E0}"/>
</file>

<file path=customXml/itemProps3.xml><?xml version="1.0" encoding="utf-8"?>
<ds:datastoreItem xmlns:ds="http://schemas.openxmlformats.org/officeDocument/2006/customXml" ds:itemID="{535CFF2F-A4F4-46E2-8E66-515F6E824A17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126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2026-06-17T15:44:34Z</dcterms:created>
  <dcterms:modified xsi:type="dcterms:W3CDTF">2026-06-17T15:44:42Z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