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5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0:20.934" v="0"/>
      <pc:docMkLst>
        <pc:docMk/>
      </pc:docMkLst>
      <pc:sldChg chg="add">
        <pc:chgData name="Dylan Breger" userId="9b3da09f-10fe-42ec-9aa5-9fa2a3e9cc20" providerId="ADAL" clId="{F98534C6-B0C5-430B-9C0B-35D9871B4C23}" dt="2026-06-17T15:40:20.934" v="0"/>
        <pc:sldMkLst>
          <pc:docMk/>
          <pc:sldMk cId="302374754" sldId="214747450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91952146072763"/>
          <c:y val="0.15317221817213211"/>
          <c:w val="0.54624888025816598"/>
          <c:h val="0.852118271553266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8D-432F-89E1-FC6695F179E8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08D-432F-89E1-FC6695F179E8}"/>
              </c:ext>
            </c:extLst>
          </c:dPt>
          <c:dPt>
            <c:idx val="2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8D-432F-89E1-FC6695F179E8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169BCE3D-AC23-4113-8605-4664FAE0B2FD}" type="CATEGORYNAME">
                      <a:rPr lang="en-US" sz="2000" smtClean="0"/>
                      <a:pPr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sz="2000" baseline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EBB784E7-B31B-46B2-9A80-BB26BA13248A}" type="VALUE">
                      <a:rPr lang="en-US" sz="2000" baseline="0" smtClean="0"/>
                      <a:pPr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08D-432F-89E1-FC6695F179E8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20F23CE-C70B-4701-BE59-5B4C146E2A08}" type="CATEGORYNAME">
                      <a:rPr lang="en-US" sz="2000" smtClean="0"/>
                      <a:pPr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2000" baseline="0"/>
                      <a:t> </a:t>
                    </a:r>
                    <a:fld id="{BBF2ACB0-D7ED-4ADF-BE2B-2C4AFCFAE0EF}" type="VALUE">
                      <a:rPr lang="en-US" sz="2000" baseline="0"/>
                      <a:pPr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20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08D-432F-89E1-FC6695F179E8}"/>
                </c:ext>
              </c:extLst>
            </c:dLbl>
            <c:dLbl>
              <c:idx val="2"/>
              <c:layout>
                <c:manualLayout>
                  <c:x val="0.19315027762177811"/>
                  <c:y val="5.38469385184684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1B14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44B86C6D-141F-48E7-BBB8-A46FCD0DE182}" type="CATEGORYNAME">
                      <a:rPr lang="en-US" sz="1800" smtClean="0"/>
                      <a:pPr>
                        <a:defRPr sz="18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1800" baseline="0"/>
                      <a:t> </a:t>
                    </a:r>
                    <a:fld id="{844A5F6A-74D1-4E96-BE02-8194F3CA6FA6}" type="VALUE">
                      <a:rPr lang="en-US" sz="1800" baseline="0"/>
                      <a:pPr>
                        <a:defRPr sz="18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18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1B146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08D-432F-89E1-FC6695F179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1B1464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Agree</c:v>
                </c:pt>
                <c:pt idx="1">
                  <c:v>Neutral</c:v>
                </c:pt>
                <c:pt idx="2">
                  <c:v>Disagree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0.68500000000000005</c:v>
                </c:pt>
                <c:pt idx="1">
                  <c:v>0.30499999999999999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8D-432F-89E1-FC6695F17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4712A-12E3-C88E-4796-29CA62513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CAF3C-1DB2-1FFE-8BF0-BFC7DFBDF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529D4-500F-C67B-7F34-4095EB7A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D21D6-340E-B71E-6F24-9E9FE0B7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F9D40-4AD7-F1C9-BD14-5A3D13B1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2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E275-2C41-EF46-20C7-798A8B242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D58852-420A-7E77-786B-625F84544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73BE0-9769-0C30-E68D-ABF8708B1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9BC2F-AE2B-9E19-919E-A35EB555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9B657-F2B5-D64B-7050-949A9E0A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6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4F28F0-F17C-EEF7-BAE9-E3B52B93B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4EB6B-340B-463E-F1FD-B09EC3B25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5C91D-94CD-7957-38F9-C7A09A7E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932CA-C8AF-CF4C-CE9D-BEFC03C7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476B9-CBC0-FD04-1E11-CDB529583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7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710FC-7F51-87E9-8C01-912E97023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3250C-A870-B06F-B4D2-356DE1167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3D2F0-4360-A241-013B-F7586D1C8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EAEC3-ACA8-5C08-83BF-D421F80F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9559E-5AA8-DA54-3673-E0D44C497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7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D208F-5B5F-90C3-D4AE-262E06F54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8ACF5-02B1-6A96-158D-2406F0FE7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9A498-4F25-38CD-9214-39708168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19AD4-6BE3-023F-731D-D372E2A91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DF77B-5565-6745-A294-3DB0A8D3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2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61A9E-E767-BD38-5596-C7FC50E0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A6C2E-8B24-CDCE-2614-3DBAA59F3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7D400-757F-7755-0B1E-D782E40D7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2231A-2C58-24A6-30EA-E24D0AA7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1C8C5-D8BE-0CCB-56F3-54081D2B3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5E013-D5CA-5C39-C18C-FF135288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1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572F-A7E1-6602-D879-15C1EE122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3DCB1-29C6-7792-C6FA-5DB7D4FE8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D0F93-DDAE-3695-6198-A50B01A8B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A7514C-BD0D-FB06-4C3F-41198F339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65BECD-CD08-7024-632D-59315F657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B576A2-397D-C5D4-A1BB-6179E6CF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62DD67-3FA2-5883-19CD-F0C4A27D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1E84CF-08E9-9489-257A-7CF7E8861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5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493FA-40CF-F2EC-A4D2-B5FAC4C68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3E69A-C7E8-EC0F-BE33-BFCA763B2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FC4CD0-F07E-FBF4-C6E0-75007DA2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20D27-6798-DA23-BAAA-C3D8FA385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4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DAF554-E9F8-EC60-62B2-681E8B6A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AF86B8-0608-E4FE-0A87-431C2925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929D9-4B3D-396A-2D3C-2973C58DF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1E50D-2A5D-26E5-5C1E-740686A2F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B711-C231-913B-4A6D-B02A04E4E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9EAAD-0090-E95E-D850-A08047732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D8A4B-8C68-6494-040A-CD8ADBF2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69AB11-E3BA-6819-CE5A-1D9120F6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5A73E-74C0-25C1-A4D9-9497F071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7FF2E-776A-E000-1C10-D97F79722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13F0AC-F5F0-EF0F-0738-3E894837FE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B535EF-FFC2-D053-ACD8-A3E4DDBF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DE28A-04E4-A688-70AA-F0F7434E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EEBCB-6156-7B59-449A-08DA1B27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A7EC7-94A0-407E-739C-9B660EA2A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8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F82E16-01CA-B2DA-46AB-AB2388961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CC7E2-84C3-6245-7686-3687FEADC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B0A41-E48D-A7ED-B405-3D876FFDEE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54F78F-D9BF-4EE0-A46E-3F006A96B32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5D701-F104-38D0-060B-8ED27F5CD9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DAEA6-7AF5-31B6-B6A4-27CAFA95E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F204F7-5D97-4754-8440-52FD30F06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6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spot.tv/hub/resources/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A3DCB-5E95-1ABB-6958-9F117E804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1F0BBD1-3EBC-7BE7-E77F-2D4CC5C09097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D110D9-2BB9-D37F-BEF8-1C7CE9BC6C12}"/>
              </a:ext>
            </a:extLst>
          </p:cNvPr>
          <p:cNvSpPr/>
          <p:nvPr/>
        </p:nvSpPr>
        <p:spPr>
          <a:xfrm>
            <a:off x="0" y="0"/>
            <a:ext cx="4032985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Third-Party Measurement in Media Buying Optimization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5DD4EB-1AE7-CBF1-DF4F-F0DB3049CCAF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Over two thirds of industry professionals agree that third-party measurement is essential to media buying optimization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2B5C72-C17C-B0C2-E47A-70033865BB3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A0D7A5-6A30-37D9-AA79-AE7BE445ED99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measurement insights</a:t>
            </a:r>
          </a:p>
        </p:txBody>
      </p:sp>
      <p:pic>
        <p:nvPicPr>
          <p:cNvPr id="14" name="Picture 2">
            <a:hlinkClick r:id="rId2"/>
            <a:extLst>
              <a:ext uri="{FF2B5EF4-FFF2-40B4-BE49-F238E27FC236}">
                <a16:creationId xmlns:a16="http://schemas.microsoft.com/office/drawing/2014/main" id="{470F8644-A436-493B-064F-1FD16EB92F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05B93F8-C088-9B1A-ABB5-8111B37D47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B51DC2D-E6E6-15B2-25B7-003627F84DB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hlinkClick r:id="rId6"/>
            <a:extLst>
              <a:ext uri="{FF2B5EF4-FFF2-40B4-BE49-F238E27FC236}">
                <a16:creationId xmlns:a16="http://schemas.microsoft.com/office/drawing/2014/main" id="{2F71A3B0-01D1-1D87-FF42-F8F395F6528E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iSpot</a:t>
            </a:r>
            <a:endParaRPr kumimoji="0" lang="en-US" sz="1200" b="1" i="1" u="sng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2FC003-B22C-6960-D2D3-BFBEBBF0A65B}"/>
              </a:ext>
            </a:extLst>
          </p:cNvPr>
          <p:cNvSpPr txBox="1"/>
          <p:nvPr/>
        </p:nvSpPr>
        <p:spPr>
          <a:xfrm>
            <a:off x="503713" y="6051133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iSpot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Video Ad Spend &amp; Strategy Report: Marketers on Budget Shifts, Measurement Priorities, &amp; AI Challenges.</a:t>
            </a:r>
          </a:p>
        </p:txBody>
      </p:sp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375F2AFD-4A60-EE8B-DFD4-D4633B1FD394}"/>
              </a:ext>
            </a:extLst>
          </p:cNvPr>
          <p:cNvGraphicFramePr/>
          <p:nvPr/>
        </p:nvGraphicFramePr>
        <p:xfrm>
          <a:off x="3011948" y="2074278"/>
          <a:ext cx="6168104" cy="4009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AB742A1-3C5A-3CE7-F9B3-DDD137249848}"/>
              </a:ext>
            </a:extLst>
          </p:cNvPr>
          <p:cNvSpPr txBox="1"/>
          <p:nvPr/>
        </p:nvSpPr>
        <p:spPr>
          <a:xfrm>
            <a:off x="1507100" y="1790311"/>
            <a:ext cx="9177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i="1" u="sng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‘Independent third-party measurement is essential to optimize our media buying’</a:t>
            </a:r>
          </a:p>
          <a:p>
            <a:pPr algn="ctr"/>
            <a:r>
              <a:rPr lang="en-US" sz="14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of industry professionals</a:t>
            </a:r>
          </a:p>
        </p:txBody>
      </p:sp>
    </p:spTree>
    <p:extLst>
      <p:ext uri="{BB962C8B-B14F-4D97-AF65-F5344CB8AC3E}">
        <p14:creationId xmlns:p14="http://schemas.microsoft.com/office/powerpoint/2010/main" val="302374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E2AB8B-1ECD-4D09-BA61-FA93FEEA96E2}"/>
</file>

<file path=customXml/itemProps2.xml><?xml version="1.0" encoding="utf-8"?>
<ds:datastoreItem xmlns:ds="http://schemas.openxmlformats.org/officeDocument/2006/customXml" ds:itemID="{82D3744A-D919-41E6-9FB7-637D42A50BDF}"/>
</file>

<file path=customXml/itemProps3.xml><?xml version="1.0" encoding="utf-8"?>
<ds:datastoreItem xmlns:ds="http://schemas.openxmlformats.org/officeDocument/2006/customXml" ds:itemID="{E18510D2-7A9E-4229-8C2E-7A34C034D3E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2026-06-17T15:40:16Z</dcterms:created>
  <dcterms:modified xsi:type="dcterms:W3CDTF">2026-06-17T15:40:26Z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