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14747446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10" Type="http://schemas.openxmlformats.org/officeDocument/2006/relationships/customXml" Target="../customXml/item3.xml"/><Relationship Id="rId4" Type="http://schemas.openxmlformats.org/officeDocument/2006/relationships/viewProps" Target="viewProps.xml"/><Relationship Id="rId9" Type="http://schemas.openxmlformats.org/officeDocument/2006/relationships/customXml" Target="../customXml/item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reger" userId="9b3da09f-10fe-42ec-9aa5-9fa2a3e9cc20" providerId="ADAL" clId="{F98534C6-B0C5-430B-9C0B-35D9871B4C23}"/>
    <pc:docChg chg="addSld modSld">
      <pc:chgData name="Dylan Breger" userId="9b3da09f-10fe-42ec-9aa5-9fa2a3e9cc20" providerId="ADAL" clId="{F98534C6-B0C5-430B-9C0B-35D9871B4C23}" dt="2026-06-17T15:40:50.140" v="0"/>
      <pc:docMkLst>
        <pc:docMk/>
      </pc:docMkLst>
      <pc:sldChg chg="add">
        <pc:chgData name="Dylan Breger" userId="9b3da09f-10fe-42ec-9aa5-9fa2a3e9cc20" providerId="ADAL" clId="{F98534C6-B0C5-430B-9C0B-35D9871B4C23}" dt="2026-06-17T15:40:50.140" v="0"/>
        <pc:sldMkLst>
          <pc:docMk/>
          <pc:sldMk cId="2118455576" sldId="2147474466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5513149576189426E-2"/>
          <c:y val="9.6914753172622728E-2"/>
          <c:w val="0.99719441354179295"/>
          <c:h val="0.6641228099215611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Column3</c:v>
                </c:pt>
              </c:strCache>
            </c:strRef>
          </c:tx>
          <c:spPr>
            <a:solidFill>
              <a:srgbClr val="00C4F6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rgbClr val="1B1464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Aligning marketing metrics to business outcomes</c:v>
                </c:pt>
                <c:pt idx="1">
                  <c:v>Improving cross-channel attribution accuracy</c:v>
                </c:pt>
                <c:pt idx="2">
                  <c:v>Reducing time to insight</c:v>
                </c:pt>
                <c:pt idx="3">
                  <c:v>Expanding incrementality testing</c:v>
                </c:pt>
                <c:pt idx="4">
                  <c:v>Incorporating retail media networks into unified measurement</c:v>
                </c:pt>
                <c:pt idx="5">
                  <c:v>Less reliance on third-party cookies</c:v>
                </c:pt>
                <c:pt idx="6">
                  <c:v>Other</c:v>
                </c:pt>
              </c:strCache>
            </c:strRef>
          </c:cat>
          <c:val>
            <c:numRef>
              <c:f>Sheet1!$B$2:$B$8</c:f>
              <c:numCache>
                <c:formatCode>0%</c:formatCode>
                <c:ptCount val="7"/>
                <c:pt idx="0">
                  <c:v>0.66300000000000003</c:v>
                </c:pt>
                <c:pt idx="1">
                  <c:v>0.55100000000000005</c:v>
                </c:pt>
                <c:pt idx="2">
                  <c:v>0.36199999999999999</c:v>
                </c:pt>
                <c:pt idx="3">
                  <c:v>0.27600000000000002</c:v>
                </c:pt>
                <c:pt idx="4">
                  <c:v>0.189</c:v>
                </c:pt>
                <c:pt idx="5">
                  <c:v>0.13300000000000001</c:v>
                </c:pt>
                <c:pt idx="6">
                  <c:v>2.5999999999999999E-2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E91-4B0D-A806-D5E3260106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7"/>
        <c:axId val="2127503167"/>
        <c:axId val="2127508447"/>
      </c:barChart>
      <c:catAx>
        <c:axId val="212750316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rgbClr val="1B1464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rgbClr val="1B1464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2127508447"/>
        <c:crosses val="autoZero"/>
        <c:auto val="1"/>
        <c:lblAlgn val="ctr"/>
        <c:lblOffset val="100"/>
        <c:noMultiLvlLbl val="0"/>
      </c:catAx>
      <c:valAx>
        <c:axId val="2127508447"/>
        <c:scaling>
          <c:orientation val="minMax"/>
        </c:scaling>
        <c:delete val="1"/>
        <c:axPos val="l"/>
        <c:numFmt formatCode="0%" sourceLinked="1"/>
        <c:majorTickMark val="none"/>
        <c:minorTickMark val="none"/>
        <c:tickLblPos val="nextTo"/>
        <c:crossAx val="212750316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F412B-B67D-A02E-6998-2311792D98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E2D0CD-B0AC-3056-0C4A-8A76541C08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286D3-BD8C-74C9-2FEF-BD93B125B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C900-009E-5F54-0F37-08BFA3A0F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4C928D-A845-9BA7-9B7C-7BD205750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816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A9C46-5BDA-91FF-A307-72A17840D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87881-C0A0-BF77-8759-92F602785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4A81E-B0A3-8C49-2E3A-1EB2B42F7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A9B8E-412F-28C3-59DF-56BF32B5D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437ED-1C0C-F99B-DD7F-2C6D14276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512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C0168-843D-9942-81E4-14976FDB2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2E7AC9-7E21-52E0-59DF-FA82753B4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1DC43-6942-C31C-7BDC-088171E89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EF42F-AFC9-6521-BE45-701B11670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5F807-909C-CF2F-D544-D51AA1189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042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F6D38-AE77-A3E5-46CD-2E08B2875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EF875-4922-0363-25E0-908EE9821E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3F343-A7D5-04F2-6978-C195C52E2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3E6FEF-EF41-82D2-3B53-06134315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18BD2B-00F5-4356-B1B5-E6CFF94B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9C748-E63A-67C6-655E-6782AA6C1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13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D08B-C39A-88F3-1141-364387696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456A11-E6A8-0755-9FC4-3DEC21B32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108FB-C4E9-08A5-71E0-1431A6DB69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C509C9-415A-06F0-A304-627BC1C203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C26F2D-F1D9-1F92-CE32-F98E984A65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2194E0-E958-A887-B293-F51C7B7D6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5A6DD2-D83F-2658-6CEC-94F3B461F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BFFB2F-C2B8-15AA-972C-889FAF099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80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FAA60-54D0-D1CB-1666-9CF6A29B2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2803DC-3DDB-2B71-80CC-60139A7F4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A451FF-83EF-73CB-5B74-3D29C0D74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88BB9D-2B64-4960-2417-C6F75B183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03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CA6A74-D7F6-FF05-0BD5-62EEBB8E1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208128-57BD-4774-77F9-FA3013ED3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1B26B5-84A8-C21D-7D4B-E0869DEE2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778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936D9-F8B7-9F8F-C71B-C45ACE142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058A5-D527-87B1-2665-930FE9E46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6BED9D-B730-5F75-EF07-513F90D6F7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A9F3D3-4F64-8683-E83B-A79D9D03D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6EEBA-B981-BA35-F003-C8DEA2E57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560CFA-E583-539A-B244-FDC1982CB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257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EC4A6-D1F8-8434-0461-20790F585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A57016-BBF0-28F1-60E9-6D137C6B8C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4CE72D-EC65-67F9-2B7A-86444C96EE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3D92B3-8770-259B-1E17-938B8A7C9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68F5CA-001A-B109-4E35-6A878A542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B3A3DF-C547-30F7-5078-B03E6229F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162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1532B-F9D0-A104-9B27-0851E2498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99957-2C64-D555-0E35-A8C227B96F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94E44-D736-8EF4-479F-03EAE984C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69928-347F-168E-15EA-19FA01C97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9E271-6B2A-1451-CAC1-652A37F04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88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E3ADE4-459E-F890-FECF-9FA072750E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39511A-F47D-1DEF-E7E7-62D17EEEC8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6255C8-0A2A-7A7D-848C-E8DF69B8C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B5B99-4643-3C58-AD56-5F2B665B6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23102-0BA2-A53E-0126-3016AC9CB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131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A03C74-8784-6CD2-E945-3F00C5985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FC586F-B965-07F4-784E-28089FFB4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ACEB5-492C-A8E8-8C19-156B74EEAA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085B00-EC4F-41DD-9E54-B6F4EE0D997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7DD27-98AA-3E7D-C1BF-93BE8B6EA9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04949-D058-26AD-8139-D8AAD7371D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A6215E-D8D8-4115-9B10-7400F17578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177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vab.com/insights" TargetMode="External"/><Relationship Id="rId7" Type="http://schemas.openxmlformats.org/officeDocument/2006/relationships/hyperlink" Target="https://thevab.com/insight/advanced-measurement-solutions-directory?utm_source=grab-and-go&amp;utm_medium=vab-insights&amp;utm_campaign=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.xml"/><Relationship Id="rId5" Type="http://schemas.openxmlformats.org/officeDocument/2006/relationships/image" Target="../media/image2.png"/><Relationship Id="rId4" Type="http://schemas.openxmlformats.org/officeDocument/2006/relationships/hyperlink" Target="https://thevab.com/signin?utm_source=grab-and-go&amp;utm_medium=vab-insights&amp;utm_campaign=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3A790-7B5C-2DD5-B988-77F33F1860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2C73F3C-2F49-1EC4-6509-3C96BA9EBA16}"/>
              </a:ext>
            </a:extLst>
          </p:cNvPr>
          <p:cNvSpPr>
            <a:spLocks/>
          </p:cNvSpPr>
          <p:nvPr/>
        </p:nvSpPr>
        <p:spPr>
          <a:xfrm>
            <a:off x="0" y="1698993"/>
            <a:ext cx="12191999" cy="5170157"/>
          </a:xfrm>
          <a:prstGeom prst="rect">
            <a:avLst/>
          </a:prstGeom>
          <a:solidFill>
            <a:srgbClr val="E2E8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083A952-7AE2-4B51-06AB-4A40797EE20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483207" y="6519043"/>
            <a:ext cx="11708793" cy="35010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0E39308-0BBE-BEB6-5655-37D6ACE77DDC}"/>
              </a:ext>
            </a:extLst>
          </p:cNvPr>
          <p:cNvSpPr/>
          <p:nvPr/>
        </p:nvSpPr>
        <p:spPr>
          <a:xfrm>
            <a:off x="483207" y="6533170"/>
            <a:ext cx="116872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150" normalizeH="0" baseline="0" noProof="0">
                <a:ln>
                  <a:noFill/>
                </a:ln>
                <a:solidFill>
                  <a:srgbClr val="00BFF2"/>
                </a:solidFill>
                <a:effectLst/>
                <a:uLnTx/>
                <a:uFillTx/>
                <a:latin typeface="Arial" panose="020B0604020202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theVAB.com/insights</a:t>
            </a:r>
            <a:endParaRPr kumimoji="0" lang="en-US" sz="1800" b="1" i="0" u="sng" strike="noStrike" kern="1200" cap="none" spc="150" normalizeH="0" baseline="0" noProof="0">
              <a:ln>
                <a:noFill/>
              </a:ln>
              <a:solidFill>
                <a:srgbClr val="00BFF2"/>
              </a:solidFill>
              <a:effectLst/>
              <a:uLnTx/>
              <a:uFillTx/>
              <a:latin typeface="Arial" panose="020B0604020202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F1C9C3E-F47F-7AA8-8979-9275D1E2EFF8}"/>
              </a:ext>
            </a:extLst>
          </p:cNvPr>
          <p:cNvSpPr/>
          <p:nvPr/>
        </p:nvSpPr>
        <p:spPr>
          <a:xfrm>
            <a:off x="10267952" y="0"/>
            <a:ext cx="1924048" cy="1671565"/>
          </a:xfrm>
          <a:prstGeom prst="rect">
            <a:avLst/>
          </a:prstGeom>
          <a:noFill/>
          <a:ln w="28575">
            <a:solidFill>
              <a:srgbClr val="ED3C8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AF4CDA-C279-91AC-3134-C65F670F5271}"/>
              </a:ext>
            </a:extLst>
          </p:cNvPr>
          <p:cNvSpPr txBox="1"/>
          <p:nvPr/>
        </p:nvSpPr>
        <p:spPr>
          <a:xfrm>
            <a:off x="10233660" y="26057"/>
            <a:ext cx="1996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ED3C8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Scan or click to access more measurement insights</a:t>
            </a:r>
          </a:p>
        </p:txBody>
      </p:sp>
      <p:pic>
        <p:nvPicPr>
          <p:cNvPr id="11" name="Picture 2">
            <a:hlinkClick r:id="rId4"/>
            <a:extLst>
              <a:ext uri="{FF2B5EF4-FFF2-40B4-BE49-F238E27FC236}">
                <a16:creationId xmlns:a16="http://schemas.microsoft.com/office/drawing/2014/main" id="{1CB79C66-2BD7-5DBC-2CFE-E19D323446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627" t="8925" r="8225" b="7734"/>
          <a:stretch/>
        </p:blipFill>
        <p:spPr bwMode="auto">
          <a:xfrm>
            <a:off x="10676741" y="521763"/>
            <a:ext cx="1106470" cy="110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430D9A9-D848-EE72-D996-085872197E2B}"/>
              </a:ext>
            </a:extLst>
          </p:cNvPr>
          <p:cNvSpPr/>
          <p:nvPr/>
        </p:nvSpPr>
        <p:spPr>
          <a:xfrm>
            <a:off x="1" y="0"/>
            <a:ext cx="2386360" cy="286651"/>
          </a:xfrm>
          <a:prstGeom prst="rect">
            <a:avLst/>
          </a:prstGeom>
          <a:solidFill>
            <a:srgbClr val="1B1464"/>
          </a:solidFill>
          <a:ln>
            <a:solidFill>
              <a:srgbClr val="1B146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Measurement Strategy </a:t>
            </a:r>
            <a:r>
              <a:rPr lang="en-US" sz="12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4AD9DA-3FDE-92E1-8A8E-6D079D7F5D96}"/>
              </a:ext>
            </a:extLst>
          </p:cNvPr>
          <p:cNvSpPr/>
          <p:nvPr/>
        </p:nvSpPr>
        <p:spPr>
          <a:xfrm>
            <a:off x="142240" y="440921"/>
            <a:ext cx="10125712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600" b="1" dirty="0">
                <a:solidFill>
                  <a:srgbClr val="1B1464"/>
                </a:solidFill>
                <a:latin typeface="Arial" panose="020B0604020202020204" pitchFamily="34" charset="0"/>
              </a:rPr>
              <a:t>Marketers are prioritizing performance, aligning measurement goals to business outcomes and cross-channel attribution</a:t>
            </a:r>
            <a:endParaRPr kumimoji="0" lang="en-US" sz="2600" b="1" i="0" u="none" strike="noStrike" kern="1200" cap="none" spc="0" normalizeH="0" baseline="0" noProof="0" dirty="0">
              <a:ln>
                <a:noFill/>
              </a:ln>
              <a:solidFill>
                <a:srgbClr val="1B1464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5" name="Chart 14">
            <a:extLst>
              <a:ext uri="{FF2B5EF4-FFF2-40B4-BE49-F238E27FC236}">
                <a16:creationId xmlns:a16="http://schemas.microsoft.com/office/drawing/2014/main" id="{5FDF63E3-C4DF-6622-6492-06DFF13224CD}"/>
              </a:ext>
            </a:extLst>
          </p:cNvPr>
          <p:cNvGraphicFramePr/>
          <p:nvPr/>
        </p:nvGraphicFramePr>
        <p:xfrm>
          <a:off x="99571" y="2372761"/>
          <a:ext cx="11992858" cy="36549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15B141B3-4135-FCC8-C245-BC3A399A85D7}"/>
              </a:ext>
            </a:extLst>
          </p:cNvPr>
          <p:cNvSpPr txBox="1"/>
          <p:nvPr/>
        </p:nvSpPr>
        <p:spPr>
          <a:xfrm>
            <a:off x="1959236" y="1792261"/>
            <a:ext cx="82735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R="0" lvl="0" indent="0" algn="ctr" defTabSz="586082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200" b="1" i="0" u="sng" strike="noStrike" cap="none" spc="0" normalizeH="0" baseline="0">
                <a:ln>
                  <a:noFill/>
                </a:ln>
                <a:solidFill>
                  <a:srgbClr val="1F1A62"/>
                </a:solidFill>
                <a:effectLst/>
                <a:uLnTx/>
                <a:uFillTx/>
                <a:latin typeface="Helvetica Light" panose="020B0403020202020204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marR="0" lvl="0" indent="0" algn="ctr" defTabSz="5860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strike="noStrike" kern="1200" cap="none" spc="0" normalizeH="0" baseline="0" noProof="0" dirty="0">
                <a:ln>
                  <a:noFill/>
                </a:ln>
                <a:solidFill>
                  <a:srgbClr val="1F1A62"/>
                </a:solidFill>
                <a:effectLst/>
                <a:uLnTx/>
                <a:uFillTx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Which of the following are your top measurement priorities for the next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12 months?</a:t>
            </a:r>
            <a:endParaRPr kumimoji="0" lang="en-US" sz="1600" b="1" i="0" strike="noStrike" kern="1200" cap="none" spc="0" normalizeH="0" baseline="0" noProof="0" dirty="0">
              <a:ln>
                <a:noFill/>
              </a:ln>
              <a:solidFill>
                <a:srgbClr val="1F1A62"/>
              </a:solidFill>
              <a:effectLst/>
              <a:uLnTx/>
              <a:uFillTx/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0" marR="0" lvl="0" indent="0" algn="ctr" defTabSz="58608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1F1A62"/>
                </a:solidFill>
                <a:effectLst/>
                <a:uLnTx/>
                <a:uFillTx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% of respondents who selected the following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C95FAD-6AEC-ACDB-DC27-70F26B69F6E6}"/>
              </a:ext>
            </a:extLst>
          </p:cNvPr>
          <p:cNvSpPr txBox="1"/>
          <p:nvPr/>
        </p:nvSpPr>
        <p:spPr>
          <a:xfrm>
            <a:off x="483207" y="6061062"/>
            <a:ext cx="1168727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1B146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Source: EMARKETER &amp; TransUnion, </a:t>
            </a:r>
            <a:r>
              <a:rPr kumimoji="0" lang="en-US" sz="800" b="0" i="1" u="none" strike="noStrike" kern="1200" cap="none" spc="0" normalizeH="0" baseline="0" noProof="0" dirty="0">
                <a:ln>
                  <a:noFill/>
                </a:ln>
                <a:solidFill>
                  <a:srgbClr val="1B146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Marketing Measurement Confidence Survey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1B146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July 2025. n=196. Note: Respondents could select up to three responses.</a:t>
            </a:r>
            <a:endParaRPr kumimoji="0" lang="en-US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hlinkClick r:id="rId7"/>
            <a:extLst>
              <a:ext uri="{FF2B5EF4-FFF2-40B4-BE49-F238E27FC236}">
                <a16:creationId xmlns:a16="http://schemas.microsoft.com/office/drawing/2014/main" id="{526C2EC3-FA06-276F-1DAA-93B5AD2F4F91}"/>
              </a:ext>
            </a:extLst>
          </p:cNvPr>
          <p:cNvSpPr txBox="1">
            <a:spLocks/>
          </p:cNvSpPr>
          <p:nvPr/>
        </p:nvSpPr>
        <p:spPr>
          <a:xfrm>
            <a:off x="-3" y="6274794"/>
            <a:ext cx="12202272" cy="261610"/>
          </a:xfrm>
          <a:prstGeom prst="rect">
            <a:avLst/>
          </a:prstGeom>
          <a:solidFill>
            <a:srgbClr val="ED3C8D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here to download related content from VAB, </a:t>
            </a:r>
            <a:r>
              <a:rPr kumimoji="0" lang="en-US" sz="1100" b="1" i="1" u="none" strike="noStrike" kern="1200" cap="none" spc="0" normalizeH="0" baseline="0" noProof="0" dirty="0">
                <a:ln>
                  <a:noFill/>
                </a:ln>
                <a:solidFill>
                  <a:srgbClr val="FFE6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‘</a:t>
            </a:r>
            <a:r>
              <a:rPr kumimoji="0" lang="en-US" sz="1100" b="1" i="1" u="sng" strike="noStrike" kern="1200" cap="none" spc="0" normalizeH="0" baseline="0" noProof="0" dirty="0">
                <a:ln>
                  <a:noFill/>
                </a:ln>
                <a:solidFill>
                  <a:srgbClr val="FFE6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Advanced </a:t>
            </a:r>
            <a:r>
              <a:rPr kumimoji="0" lang="en-US" sz="1100" b="1" i="1" u="sng" strike="noStrike" kern="1200" cap="none" spc="0" normalizeH="0" baseline="0" noProof="0" dirty="0">
                <a:ln>
                  <a:noFill/>
                </a:ln>
                <a:solidFill>
                  <a:srgbClr val="FFE6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Measurement</a:t>
            </a:r>
            <a:r>
              <a:rPr kumimoji="0" lang="en-US" sz="1100" b="1" i="1" u="sng" strike="noStrike" kern="1200" cap="none" spc="0" normalizeH="0" baseline="0" noProof="0" dirty="0">
                <a:ln>
                  <a:noFill/>
                </a:ln>
                <a:solidFill>
                  <a:srgbClr val="FFE6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Solutions Directory: Your Guide to Modern Measurement Solutions and Their Capabilities</a:t>
            </a:r>
            <a:r>
              <a:rPr kumimoji="0" lang="en-US" sz="1100" b="1" i="1" strike="noStrike" kern="1200" cap="none" spc="0" normalizeH="0" baseline="0" noProof="0" dirty="0">
                <a:ln>
                  <a:noFill/>
                </a:ln>
                <a:solidFill>
                  <a:srgbClr val="FFE6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21184555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24291D3CFFFB3468A8BEBC160241642" ma:contentTypeVersion="19" ma:contentTypeDescription="Create a new document." ma:contentTypeScope="" ma:versionID="ca9a50b37f8fd7aa2bb61aaf8ef7694c">
  <xsd:schema xmlns:xsd="http://www.w3.org/2001/XMLSchema" xmlns:xs="http://www.w3.org/2001/XMLSchema" xmlns:p="http://schemas.microsoft.com/office/2006/metadata/properties" xmlns:ns2="97cdb7a3-d8d8-4d5a-8559-ae518cf29f49" xmlns:ns3="8ffbcc2d-a520-42b9-8ca7-e090664160a6" targetNamespace="http://schemas.microsoft.com/office/2006/metadata/properties" ma:root="true" ma:fieldsID="157455a0c779238415b359be0495f7ed" ns2:_="" ns3:_="">
    <xsd:import namespace="97cdb7a3-d8d8-4d5a-8559-ae518cf29f49"/>
    <xsd:import namespace="8ffbcc2d-a520-42b9-8ca7-e090664160a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cdb7a3-d8d8-4d5a-8559-ae518cf29f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8c637ead-fd64-45b4-abde-ec2d09ec102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fbcc2d-a520-42b9-8ca7-e090664160a6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192ae5e6-0bf7-4809-94d2-b453c12df252}" ma:internalName="TaxCatchAll" ma:showField="CatchAllData" ma:web="8ffbcc2d-a520-42b9-8ca7-e090664160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ffbcc2d-a520-42b9-8ca7-e090664160a6" xsi:nil="true"/>
    <lcf76f155ced4ddcb4097134ff3c332f xmlns="97cdb7a3-d8d8-4d5a-8559-ae518cf29f4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4464E4F-3D09-4E85-BC2E-6632C4D647BF}"/>
</file>

<file path=customXml/itemProps2.xml><?xml version="1.0" encoding="utf-8"?>
<ds:datastoreItem xmlns:ds="http://schemas.openxmlformats.org/officeDocument/2006/customXml" ds:itemID="{BBA55AA7-9BC6-4383-9BD9-35669F93CFFF}"/>
</file>

<file path=customXml/itemProps3.xml><?xml version="1.0" encoding="utf-8"?>
<ds:datastoreItem xmlns:ds="http://schemas.openxmlformats.org/officeDocument/2006/customXml" ds:itemID="{A87DE59B-7221-43A4-8774-4E35034C5692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Dylan Breger</dc:creator>
  <cp:lastModifiedBy>Dylan Breger</cp:lastModifiedBy>
  <cp:revision>1</cp:revision>
  <dcterms:created xsi:type="dcterms:W3CDTF">2026-06-17T15:40:40Z</dcterms:created>
  <dcterms:modified xsi:type="dcterms:W3CDTF">2026-06-17T15:40:50Z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0x010100C24291D3CFFFB3468A8BEBC160241642</vt:lpwstr>
  </property>
</Properties>
</file>