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slideLayouts/slideLayout4.xml" ContentType="application/vnd.openxmlformats-officedocument.presentationml.slideLayout+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ngesInfos/changesInfo1.xml" ContentType="application/vnd.ms-powerpoint.changesinfo+xml"/>
  <Override PartName="/ppt/charts/chart1.xml" ContentType="application/vnd.openxmlformats-officedocument.drawingml.char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charts/colors1.xml" ContentType="application/vnd.ms-office.chartcolorstyle+xml"/>
  <Override PartName="/ppt/charts/style1.xml" ContentType="application/vnd.ms-office.chartstyle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slideLayouts/slideLayout8.xml" ContentType="application/vnd.openxmlformats-officedocument.presentationml.slideLayout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474475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10" Type="http://schemas.openxmlformats.org/officeDocument/2006/relationships/customXml" Target="../customXml/item3.xml"/><Relationship Id="rId4" Type="http://schemas.openxmlformats.org/officeDocument/2006/relationships/viewProps" Target="viewProps.xml"/><Relationship Id="rId9" Type="http://schemas.openxmlformats.org/officeDocument/2006/relationships/customXml" Target="../customXml/item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F98534C6-B0C5-430B-9C0B-35D9871B4C23}"/>
    <pc:docChg chg="addSld modSld">
      <pc:chgData name="Dylan Breger" userId="9b3da09f-10fe-42ec-9aa5-9fa2a3e9cc20" providerId="ADAL" clId="{F98534C6-B0C5-430B-9C0B-35D9871B4C23}" dt="2026-06-17T15:40:31.604" v="0"/>
      <pc:docMkLst>
        <pc:docMk/>
      </pc:docMkLst>
      <pc:sldChg chg="add">
        <pc:chgData name="Dylan Breger" userId="9b3da09f-10fe-42ec-9aa5-9fa2a3e9cc20" providerId="ADAL" clId="{F98534C6-B0C5-430B-9C0B-35D9871B4C23}" dt="2026-06-17T15:40:31.604" v="0"/>
        <pc:sldMkLst>
          <pc:docMk/>
          <pc:sldMk cId="2876174002" sldId="2147474475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2491952146072763"/>
          <c:y val="0.15317221817213211"/>
          <c:w val="0.54624888025816598"/>
          <c:h val="0.85211827155326614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Pt>
            <c:idx val="0"/>
            <c:bubble3D val="0"/>
            <c:spPr>
              <a:solidFill>
                <a:srgbClr val="1B146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08D-432F-89E1-FC6695F179E8}"/>
              </c:ext>
            </c:extLst>
          </c:dPt>
          <c:dPt>
            <c:idx val="1"/>
            <c:bubble3D val="0"/>
            <c:spPr>
              <a:solidFill>
                <a:srgbClr val="ED3C8D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C08D-432F-89E1-FC6695F179E8}"/>
              </c:ext>
            </c:extLst>
          </c:dPt>
          <c:dPt>
            <c:idx val="2"/>
            <c:bubble3D val="0"/>
            <c:spPr>
              <a:solidFill>
                <a:srgbClr val="00BFF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08D-432F-89E1-FC6695F179E8}"/>
              </c:ext>
            </c:extLst>
          </c:dPt>
          <c:dPt>
            <c:idx val="3"/>
            <c:bubble3D val="0"/>
            <c:spPr>
              <a:solidFill>
                <a:srgbClr val="4EBEA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C08D-432F-89E1-FC6695F179E8}"/>
              </c:ext>
            </c:extLst>
          </c:dPt>
          <c:dLbls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rgbClr val="1B1464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4-C08D-432F-89E1-FC6695F179E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Extremely Important</c:v>
                </c:pt>
                <c:pt idx="1">
                  <c:v>Very Important</c:v>
                </c:pt>
                <c:pt idx="2">
                  <c:v>Somewhat Important</c:v>
                </c:pt>
                <c:pt idx="3">
                  <c:v>Not Important</c:v>
                </c:pt>
              </c:strCache>
            </c:strRef>
          </c:cat>
          <c:val>
            <c:numRef>
              <c:f>Sheet1!$B$2:$B$5</c:f>
              <c:numCache>
                <c:formatCode>0.0%</c:formatCode>
                <c:ptCount val="4"/>
                <c:pt idx="0">
                  <c:v>0.22500000000000001</c:v>
                </c:pt>
                <c:pt idx="1">
                  <c:v>0.40500000000000003</c:v>
                </c:pt>
                <c:pt idx="2">
                  <c:v>0.35499999999999998</c:v>
                </c:pt>
                <c:pt idx="3">
                  <c:v>1.4999999999999999E-2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08D-432F-89E1-FC6695F179E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4.824967283301318E-2"/>
          <c:y val="3.0342718048117275E-3"/>
          <c:w val="0.89999996665164883"/>
          <c:h val="6.714978567492127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rgbClr val="1B1464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17B310-D0CB-F708-542A-351BBF1C14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1D99938-2D08-3220-E14B-3B0A78952A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8D3E5B-9DFF-3A71-50B1-D9A6E38D6A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2E2FE-889A-4326-B723-6A45A79D8B6A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519418-2839-A785-A46F-530FAE1FA7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3C022C-FD6C-FE49-B866-51A1261502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25248-0699-4685-8FEA-C6FDEBE3D4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290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EB86EB-78C8-F7DC-BEE0-3036DFD061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3BE86EE-B569-75B3-FB24-A87AB06B44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8D48EA-8B76-507E-EF53-597647813C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2E2FE-889A-4326-B723-6A45A79D8B6A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31C0A9-403F-07A2-474C-7FA48A2EC8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00F5EF-F595-5E3E-D8C9-F1FA953B47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25248-0699-4685-8FEA-C6FDEBE3D4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6493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FC7DB7B-4ECD-4ECC-3D3A-89CA16C9862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D910C4-90DE-16C2-4AF2-D803D06513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0E593D-0F5E-6EFE-FE50-6A48386161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2E2FE-889A-4326-B723-6A45A79D8B6A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5BA5D3-DA6D-2C13-D754-231B296CF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55B86E-2DFE-BE44-708E-2EC9B0BB6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25248-0699-4685-8FEA-C6FDEBE3D4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337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BDB7EC-9DA4-5F85-A266-0140A20F8D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B0AEDE-2B21-5292-83AC-F51435585E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FCAFB2-53CA-1963-9FFE-EF4E1440E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2E2FE-889A-4326-B723-6A45A79D8B6A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1F05DC-56BD-81C0-7C0C-D8B88E6BFF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93CC17-7ECB-D919-5464-B2EB59761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25248-0699-4685-8FEA-C6FDEBE3D4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2687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C48CEB-95D3-78D8-83FE-F29B67C9BA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3E1A92-7F82-8CDD-FB06-8123F1EA1D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8F7CB0-B25A-CB89-394B-4D647D4D6B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2E2FE-889A-4326-B723-6A45A79D8B6A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42135E-49F5-D978-1B98-7413A83B8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6507D1-4A27-0201-82E2-4E79A9B644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25248-0699-4685-8FEA-C6FDEBE3D4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990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7065D6-8288-B33B-BA3A-C1ED16F659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3D714E-DE84-BBF5-6B07-400F29F6CA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725E4A-A4B5-E83A-F5BA-E6703EC504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139F7E-7FB5-6472-D49B-DF765F211A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2E2FE-889A-4326-B723-6A45A79D8B6A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95416D-8F7B-8F87-3924-D233F046F1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859AAB-205E-453F-9A6B-FF0F140DF7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25248-0699-4685-8FEA-C6FDEBE3D4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4749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F23C2C-C54C-17F3-F673-3B40698603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E19BDF-D2CF-B9A8-7DF4-086479AF40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65453E-250F-A746-63B9-1F1AA6EDC5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9759A9E-D56B-4A7D-CBF7-D3BF19ED57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4A466DD-D42C-4039-67D4-30F067C67C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EF5F475-DEEF-AD6C-33D9-9DD682B8A5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2E2FE-889A-4326-B723-6A45A79D8B6A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4E07BB8-4639-8B17-6EAB-DBFF7ABD65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83C98D4-7BEF-985C-195C-A692C0350B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25248-0699-4685-8FEA-C6FDEBE3D4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5100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D8BC80-7D7E-B87F-0F9C-33B5764F72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538349C-862B-D0CF-19D0-A9AAE281B0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2E2FE-889A-4326-B723-6A45A79D8B6A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BDA1AC-A44E-1D43-9E7C-583A90DA38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F3A473-924B-762B-FEC3-C3CAF3258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25248-0699-4685-8FEA-C6FDEBE3D4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476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485DB3E-25BB-F136-C22A-0971AC8E4D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2E2FE-889A-4326-B723-6A45A79D8B6A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02A1838-FBCB-1E97-29F9-FD59DE12E0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2E35CC-F92E-D90E-CB26-62041330C8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25248-0699-4685-8FEA-C6FDEBE3D4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74061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FFCE9F-AA8E-2313-3C61-88C8524140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36B2A0-5819-E557-386B-B25564D50F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F764E6-673E-88AD-2BAF-93A53EF851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3D5695-6DFC-6558-A262-1178690B9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2E2FE-889A-4326-B723-6A45A79D8B6A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86BA23-694B-D6E9-1882-8F5597F4E5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597174-5981-86DE-61C2-3331885764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25248-0699-4685-8FEA-C6FDEBE3D4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885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922C2A-A640-DBF1-7C7E-46A6D8C833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56E61F0-1B59-D64C-EBD0-CB622D51AD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27EAC4-CF81-9FCB-26B3-306538A75E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1AE3C2-21A9-0AA6-8631-494658CF59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2E2FE-889A-4326-B723-6A45A79D8B6A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098E83-3533-075D-9211-A530A9DE95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F3301D-DA6A-4059-1FAF-DAD296532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25248-0699-4685-8FEA-C6FDEBE3D4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7478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BA350E3-4304-3619-2164-78CE43B8D3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C1E734-2ED7-4D8F-A770-0E91DBD0BD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C74453-B1BA-877E-4F4B-C489B45E78F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FB2E2FE-889A-4326-B723-6A45A79D8B6A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B78915-B96A-4028-B5B1-1A4FAB5A82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28A00B-F100-C9A9-C109-582D6B7DD5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DB25248-0699-4685-8FEA-C6FDEBE3D4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670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hyperlink" Target="https://thevab.com/insight/tv-spend-report-by-industry?utm_source=grab-and-go&amp;utm_medium=vab-insights&amp;utm_campaign=" TargetMode="External"/><Relationship Id="rId2" Type="http://schemas.openxmlformats.org/officeDocument/2006/relationships/hyperlink" Target="https://thevab.com/signin?utm_source=grab-and-go&amp;utm_medium=vab-insights&amp;utm_campaign=" TargetMode="External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1.xml"/><Relationship Id="rId5" Type="http://schemas.openxmlformats.org/officeDocument/2006/relationships/hyperlink" Target="https://thevab.com/insights" TargetMode="Externa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AAC54F2-32E7-11D0-F560-F77FA65A6238}"/>
              </a:ext>
            </a:extLst>
          </p:cNvPr>
          <p:cNvSpPr>
            <a:spLocks/>
          </p:cNvSpPr>
          <p:nvPr/>
        </p:nvSpPr>
        <p:spPr>
          <a:xfrm>
            <a:off x="0" y="1698993"/>
            <a:ext cx="12191999" cy="5170157"/>
          </a:xfrm>
          <a:prstGeom prst="rect">
            <a:avLst/>
          </a:prstGeom>
          <a:solidFill>
            <a:srgbClr val="E2E8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E3ABED2-DEDF-7E11-8A5E-B7E00914EDA7}"/>
              </a:ext>
            </a:extLst>
          </p:cNvPr>
          <p:cNvSpPr txBox="1"/>
          <p:nvPr/>
        </p:nvSpPr>
        <p:spPr>
          <a:xfrm>
            <a:off x="-10270" y="1708296"/>
            <a:ext cx="1221253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sng" strike="noStrike" kern="1200" spc="0" baseline="0">
                <a:solidFill>
                  <a:srgbClr val="1B1464"/>
                </a:solidFill>
                <a:latin typeface="Helvetica normal"/>
                <a:ea typeface="+mn-ea"/>
                <a:cs typeface="+mn-cs"/>
              </a:defRPr>
            </a:pPr>
            <a:r>
              <a:rPr kumimoji="0" lang="en-US" sz="1600" b="1" i="0" u="sng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How important is competitive intel for you as you measure your TV </a:t>
            </a:r>
            <a:r>
              <a:rPr lang="en-US" sz="1600" b="1" u="sng" dirty="0">
                <a:solidFill>
                  <a:srgbClr val="1B1464"/>
                </a:solidFill>
                <a:latin typeface="Arial" panose="020B0604020202020204" pitchFamily="34" charset="0"/>
              </a:rPr>
              <a:t>/</a:t>
            </a:r>
            <a:r>
              <a:rPr kumimoji="0" lang="en-US" sz="1600" b="1" i="0" u="sng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video advertising?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7273022-502A-56E7-AAC3-034718FDC6F2}"/>
              </a:ext>
            </a:extLst>
          </p:cNvPr>
          <p:cNvSpPr/>
          <p:nvPr/>
        </p:nvSpPr>
        <p:spPr>
          <a:xfrm>
            <a:off x="0" y="0"/>
            <a:ext cx="3494314" cy="321596"/>
          </a:xfrm>
          <a:prstGeom prst="rect">
            <a:avLst/>
          </a:prstGeom>
          <a:solidFill>
            <a:srgbClr val="1B1464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Importance of Competitive Intel in Measurement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7D0851D-9C1B-3E01-E310-813E00A98936}"/>
              </a:ext>
            </a:extLst>
          </p:cNvPr>
          <p:cNvSpPr/>
          <p:nvPr/>
        </p:nvSpPr>
        <p:spPr>
          <a:xfrm>
            <a:off x="75405" y="440921"/>
            <a:ext cx="10248315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Competitive intelligence is a key component of TV and video measurement, as two-thirds rate it very or extremely important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0616B4E-36BD-EBC8-74E7-C4EA9DE0622D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81CF680-59A3-C608-265B-A4B3987ED909}"/>
              </a:ext>
            </a:extLst>
          </p:cNvPr>
          <p:cNvSpPr txBox="1"/>
          <p:nvPr/>
        </p:nvSpPr>
        <p:spPr>
          <a:xfrm>
            <a:off x="10233660" y="2907"/>
            <a:ext cx="199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Scan or click to access more measurement insights</a:t>
            </a:r>
          </a:p>
        </p:txBody>
      </p:sp>
      <p:pic>
        <p:nvPicPr>
          <p:cNvPr id="14" name="Picture 2">
            <a:hlinkClick r:id="rId2"/>
            <a:extLst>
              <a:ext uri="{FF2B5EF4-FFF2-40B4-BE49-F238E27FC236}">
                <a16:creationId xmlns:a16="http://schemas.microsoft.com/office/drawing/2014/main" id="{70CED88D-FADD-9772-4274-087C0BFC761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85D7D40B-3D5E-936C-25CA-07B9415FF09B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66ACC1EE-7C9F-87B8-B23E-E28ED17CF639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Arial" panose="020B0604020202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1047F1B-A16B-B0FC-ADB8-2BF77D116DAE}"/>
              </a:ext>
            </a:extLst>
          </p:cNvPr>
          <p:cNvSpPr txBox="1"/>
          <p:nvPr/>
        </p:nvSpPr>
        <p:spPr>
          <a:xfrm>
            <a:off x="503713" y="6035661"/>
            <a:ext cx="1159056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Source: </a:t>
            </a:r>
            <a:r>
              <a:rPr kumimoji="0" lang="en-U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iSpot</a:t>
            </a: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kumimoji="0" lang="en-US" sz="800" b="0" i="1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2026 Video Ad Spend &amp; Strategy Report: Marketers on Budget Shifts, Measurement Priorities, &amp; AI Challenges.</a:t>
            </a:r>
          </a:p>
        </p:txBody>
      </p:sp>
      <p:graphicFrame>
        <p:nvGraphicFramePr>
          <p:cNvPr id="34" name="Chart 33">
            <a:extLst>
              <a:ext uri="{FF2B5EF4-FFF2-40B4-BE49-F238E27FC236}">
                <a16:creationId xmlns:a16="http://schemas.microsoft.com/office/drawing/2014/main" id="{98182B58-CC89-DC5C-082E-3F13F6C5F7FA}"/>
              </a:ext>
            </a:extLst>
          </p:cNvPr>
          <p:cNvGraphicFramePr/>
          <p:nvPr/>
        </p:nvGraphicFramePr>
        <p:xfrm>
          <a:off x="1192395" y="2133137"/>
          <a:ext cx="9807211" cy="36381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15" name="TextBox 14">
            <a:hlinkClick r:id="rId7"/>
            <a:extLst>
              <a:ext uri="{FF2B5EF4-FFF2-40B4-BE49-F238E27FC236}">
                <a16:creationId xmlns:a16="http://schemas.microsoft.com/office/drawing/2014/main" id="{B472BB73-CC19-4292-9ABD-476A7B18CB94}"/>
              </a:ext>
            </a:extLst>
          </p:cNvPr>
          <p:cNvSpPr txBox="1">
            <a:spLocks/>
          </p:cNvSpPr>
          <p:nvPr/>
        </p:nvSpPr>
        <p:spPr>
          <a:xfrm>
            <a:off x="-3" y="6274794"/>
            <a:ext cx="12202272" cy="261610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kumimoji="0" lang="en-US" sz="1100" b="1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Click here to download related content from VAB, </a:t>
            </a:r>
            <a:r>
              <a:rPr kumimoji="0" lang="en-US" sz="1100" b="1" i="1" u="none" strike="noStrike" kern="1200" cap="none" spc="0" normalizeH="0" baseline="0" noProof="0" dirty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‘</a:t>
            </a:r>
            <a:r>
              <a:rPr lang="en-US" sz="1100" b="1" i="1" u="sng" dirty="0">
                <a:solidFill>
                  <a:srgbClr val="FFE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TV Spend Report by Industry: Full Year 2025’</a:t>
            </a:r>
            <a:endParaRPr kumimoji="0" lang="en-US" sz="1100" b="1" i="1" strike="noStrike" kern="1200" cap="none" spc="0" normalizeH="0" baseline="0" noProof="0" dirty="0">
              <a:ln>
                <a:noFill/>
              </a:ln>
              <a:solidFill>
                <a:srgbClr val="FFE6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61740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9" ma:contentTypeDescription="Create a new document." ma:contentTypeScope="" ma:versionID="ca9a50b37f8fd7aa2bb61aaf8ef7694c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157455a0c779238415b359be0495f7ed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1652A148-22D8-4BE0-A09D-2225DE0A8103}"/>
</file>

<file path=customXml/itemProps2.xml><?xml version="1.0" encoding="utf-8"?>
<ds:datastoreItem xmlns:ds="http://schemas.openxmlformats.org/officeDocument/2006/customXml" ds:itemID="{12D76EF0-004C-40F9-B3DC-4F69225E4281}"/>
</file>

<file path=customXml/itemProps3.xml><?xml version="1.0" encoding="utf-8"?>
<ds:datastoreItem xmlns:ds="http://schemas.openxmlformats.org/officeDocument/2006/customXml" ds:itemID="{B243F507-13D4-4BAD-9718-8EEDFBB83286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100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2026-06-17T15:40:14Z</dcterms:created>
  <dcterms:modified xsi:type="dcterms:W3CDTF">2026-06-17T15:40:36Z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