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5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6:38.327" v="0"/>
      <pc:docMkLst>
        <pc:docMk/>
      </pc:docMkLst>
      <pc:sldChg chg="add">
        <pc:chgData name="Dylan Breger" userId="9b3da09f-10fe-42ec-9aa5-9fa2a3e9cc20" providerId="ADAL" clId="{F98534C6-B0C5-430B-9C0B-35D9871B4C23}" dt="2026-06-17T15:46:38.327" v="0"/>
        <pc:sldMkLst>
          <pc:docMk/>
          <pc:sldMk cId="3015234660" sldId="214747450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673583567939794"/>
          <c:h val="0.90350314868584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ABF-4361-8C4C-1030BFD90F71}"/>
              </c:ext>
            </c:extLst>
          </c:dPt>
          <c:dPt>
            <c:idx val="1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ABF-4361-8C4C-1030BFD90F71}"/>
              </c:ext>
            </c:extLst>
          </c:dPt>
          <c:dPt>
            <c:idx val="2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BF-4361-8C4C-1030BFD90F71}"/>
              </c:ext>
            </c:extLst>
          </c:dPt>
          <c:dPt>
            <c:idx val="3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ABF-4361-8C4C-1030BFD90F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</c:v>
                </c:pt>
                <c:pt idx="2">
                  <c:v>Asian</c:v>
                </c:pt>
                <c:pt idx="3">
                  <c:v>White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0.52400000000000002</c:v>
                </c:pt>
                <c:pt idx="1">
                  <c:v>0.49</c:v>
                </c:pt>
                <c:pt idx="2">
                  <c:v>0.47099999999999997</c:v>
                </c:pt>
                <c:pt idx="3">
                  <c:v>0.33600000000000002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ABF-4361-8C4C-1030BFD90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ADB18-77F7-901E-7682-EBCBC4715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53552-C01C-0F2C-66C5-838114697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78DBB-583D-CDAB-9C24-9E374F97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0FCDA-E837-FCEB-5018-140BEE76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3A397-AAEF-E860-B2B2-2109EC043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6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64AD-653B-65E6-1112-F08FB6239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9236A-888E-DC02-2C4B-E6739EB88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7ED85-2847-B155-1D5F-D60175AD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65823-BCCD-C205-C64B-9949C258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00C6-D0B3-4C49-35E1-DD1E5F1F2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0DE47-BA48-1B59-3BD6-2B3AD5DC8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2E492-89C5-3174-FDE0-790B23A60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ADEBD-85F9-9B93-D6F7-951810AA6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2226F-40EA-91EB-B2DC-7F325404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EC75B-C6A0-2759-6CAF-BBEE6330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8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49172-4E63-50B3-830B-BBEB22976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CB26B-58CE-8488-197C-40574FAEA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CB673-F914-8ACD-C531-DB0FDD6D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9818-B136-1422-E110-79586AC2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9A8B9-06D5-363E-DB6D-295310174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3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ADF36-F177-3837-9742-B419DFAE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B47EC-3B02-DDE2-890E-3F83E3AD9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D92DA-C6FB-B754-3272-AE576E638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C70AF-DEBF-F47C-A8E5-1A966F4C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CA8A2-3516-0E0D-C7B9-E882B1E9B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7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283AD-10E4-A6CA-BB34-017E24DB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5CC54-1E1A-741D-EBFD-2A3350A0D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ED85C-6CE7-3BA2-7BC6-FFE4E37FD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B9F39-06DE-B4FA-BD64-C10343D07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550B8-7FB7-CFF0-A408-FFA3E3D3A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82093-5D9D-3EA4-8228-72BBE676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0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2AF9E-8A71-8CB0-88B8-DD7FF8022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F596C-A5A8-74F3-B08E-99CE6D429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C7D19-6338-D97B-C78B-E96C56147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0D50A-E4B6-1A40-D458-D6EBED53F3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5646C5-E139-AB8A-CEAB-9B09ED2C8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76E71F-A57A-6352-F561-4671AFBE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796E7C-1F4F-2DDD-6F1F-3D99036C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FDFD3-C031-C37A-6EE6-EAF4960B1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5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0427D-4FA2-1D3B-FBC9-E960F49B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673500-2F8F-9DB0-4946-596C71BB3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A9689-CBB0-94BE-B7AB-BADD5F26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B7BC23-B425-1F3B-55AC-71021DE2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6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F5869F-5CDB-9535-26D2-E5CE24B6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033CF-ECB6-BB3F-D885-BED2D75A3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8F91C-0ED5-9F8E-A914-9D3E4E0B2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4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5D00E-3E65-1F9B-617D-771BE54C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13129-C9CB-AB01-8DDE-55BD3B9D2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63BC5-3381-BF29-719A-5F99F68A8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0752A-DC69-F98D-6383-FF1F31F25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8E210-8AC6-5E64-1B5A-53D43AF0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B0184-9ED0-316E-ED00-8C330406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3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B80C-9DC9-8DA9-3EDA-96B1A0CF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B24C72-B7AF-2C8E-1B85-F14AC741A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4DC101-1F0C-1E2C-700D-5E284E7BD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D4B1E-FB5F-B81F-012E-70E1A108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AEF44-3CB2-7665-BD7C-E4A04E86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6D85F-C7BC-63B3-AAEA-1ABB9752F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6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5846D-BAB1-C175-0A80-73F2494D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06689-1500-52F9-3C07-0387DAF8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2824D-8E1F-0DBF-8AD3-FC259FA18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6771F9-EFB7-4749-9982-F6F0EEB23555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764B-06D0-50A4-8DA0-FF09C31EC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6AD89-2EAC-C876-5A37-9BC2A5F1D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89ECBE-74F6-4A85-8D70-D7CC79D17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7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hyperlink" Target="https://thevab.com/insight/10-ways-tv-news-creates-trust-and-impact-among-diverse-audiences?utm_source=grab-and-go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5.png"/><Relationship Id="rId12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2AB3E-28E5-BB9E-0D86-E9E217993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Stronger Together&#10;&#10;AI-generated content may be incorrect.">
            <a:extLst>
              <a:ext uri="{FF2B5EF4-FFF2-40B4-BE49-F238E27FC236}">
                <a16:creationId xmlns:a16="http://schemas.microsoft.com/office/drawing/2014/main" id="{CB38707A-665E-CAED-E532-BF281A79B9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430" b="15388"/>
          <a:stretch>
            <a:fillRect/>
          </a:stretch>
        </p:blipFill>
        <p:spPr>
          <a:xfrm>
            <a:off x="0" y="1765230"/>
            <a:ext cx="4378417" cy="414346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C728B65-EF97-4C5B-1AE1-C1BCD9517641}"/>
              </a:ext>
            </a:extLst>
          </p:cNvPr>
          <p:cNvSpPr/>
          <p:nvPr/>
        </p:nvSpPr>
        <p:spPr>
          <a:xfrm>
            <a:off x="0" y="1762346"/>
            <a:ext cx="4378416" cy="4141761"/>
          </a:xfrm>
          <a:prstGeom prst="rect">
            <a:avLst/>
          </a:prstGeom>
          <a:solidFill>
            <a:srgbClr val="1B1464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D16798-FF81-A46D-8F3C-A44D938910AC}"/>
              </a:ext>
            </a:extLst>
          </p:cNvPr>
          <p:cNvSpPr>
            <a:spLocks/>
          </p:cNvSpPr>
          <p:nvPr/>
        </p:nvSpPr>
        <p:spPr>
          <a:xfrm>
            <a:off x="4373587" y="1765230"/>
            <a:ext cx="7838920" cy="414346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092F1E30-A0CB-79F4-32CA-460416D5F67D}"/>
              </a:ext>
            </a:extLst>
          </p:cNvPr>
          <p:cNvGraphicFramePr/>
          <p:nvPr/>
        </p:nvGraphicFramePr>
        <p:xfrm>
          <a:off x="4618515" y="1807792"/>
          <a:ext cx="7235371" cy="3274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" name="Picture 19" descr="The image depicts a simple, blue silhouette of a human face with a white circle for a head and a black circle for a nose, creating a minimalistic, stylized avatar.&#10;&#10;AI-generated content may be incorrect.">
            <a:extLst>
              <a:ext uri="{FF2B5EF4-FFF2-40B4-BE49-F238E27FC236}">
                <a16:creationId xmlns:a16="http://schemas.microsoft.com/office/drawing/2014/main" id="{677FB1B4-54C8-C835-09BC-4476E8FDE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2292" y="5215467"/>
            <a:ext cx="473353" cy="473353"/>
          </a:xfrm>
          <a:prstGeom prst="rect">
            <a:avLst/>
          </a:prstGeom>
        </p:spPr>
      </p:pic>
      <p:pic>
        <p:nvPicPr>
          <p:cNvPr id="21" name="Picture 20" descr="The image depicts a simple, solid, green, circle-shaped avatar.&#10;&#10;AI-generated content may be incorrect.">
            <a:extLst>
              <a:ext uri="{FF2B5EF4-FFF2-40B4-BE49-F238E27FC236}">
                <a16:creationId xmlns:a16="http://schemas.microsoft.com/office/drawing/2014/main" id="{740F373E-F733-1864-A0BD-2BC11EDDF0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1856" y="5215467"/>
            <a:ext cx="473351" cy="473351"/>
          </a:xfrm>
          <a:prstGeom prst="rect">
            <a:avLst/>
          </a:prstGeom>
        </p:spPr>
      </p:pic>
      <p:pic>
        <p:nvPicPr>
          <p:cNvPr id="22" name="Picture 21" descr="The image depicts a simple, solid, pink circle with a white, rounded, oval face and a black dot for an eye.&#10;&#10;AI-generated content may be incorrect.">
            <a:extLst>
              <a:ext uri="{FF2B5EF4-FFF2-40B4-BE49-F238E27FC236}">
                <a16:creationId xmlns:a16="http://schemas.microsoft.com/office/drawing/2014/main" id="{C6D92448-BC40-3EAE-EA01-E677D1FD6F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1800" y="5215467"/>
            <a:ext cx="473353" cy="473353"/>
          </a:xfrm>
          <a:prstGeom prst="rect">
            <a:avLst/>
          </a:prstGeom>
        </p:spPr>
      </p:pic>
      <p:pic>
        <p:nvPicPr>
          <p:cNvPr id="23" name="Picture 22" descr="The image depicts a simple, yellow circle with a black outline, forming a human silhouette.&#10;&#10;AI-generated content may be incorrect.">
            <a:extLst>
              <a:ext uri="{FF2B5EF4-FFF2-40B4-BE49-F238E27FC236}">
                <a16:creationId xmlns:a16="http://schemas.microsoft.com/office/drawing/2014/main" id="{2043132B-6E21-2BFD-62DC-7218A7EE925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34261" y="5200023"/>
            <a:ext cx="473351" cy="4733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EC03284-289B-340D-C9F7-D9D64590073A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E5AD0AC-552D-1B9F-0FC9-DEE21722D4D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916EB5-63CB-4662-0AC4-F5E3B4363DB9}"/>
              </a:ext>
            </a:extLst>
          </p:cNvPr>
          <p:cNvSpPr txBox="1"/>
          <p:nvPr/>
        </p:nvSpPr>
        <p:spPr>
          <a:xfrm>
            <a:off x="483207" y="5967162"/>
            <a:ext cx="1171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Source: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Dynata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Media Consumption and Political Sentiment survey, fielded December 2025 (n=2,319). Survey base: A18+ U.S. respondents. Q9. Please rate your agreement with the following statements - ‘I have a better opinion of brands that advertise during local TV news.’ Base = All News Respondents. Based on respondents who selected ‘strongly agree’ or ‘agree’ [Top 2 Box]. Black respondents (n=168), Hispanic respondents (n=143), Asian respondents (n=85), White respondents (n=941).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EBA205-9044-C3D0-BD84-C6893978839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5B4D3F-400E-56BB-6DDD-E9D377935A5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local insights</a:t>
            </a:r>
          </a:p>
        </p:txBody>
      </p:sp>
      <p:pic>
        <p:nvPicPr>
          <p:cNvPr id="14" name="Picture 2">
            <a:hlinkClick r:id="rId11"/>
            <a:extLst>
              <a:ext uri="{FF2B5EF4-FFF2-40B4-BE49-F238E27FC236}">
                <a16:creationId xmlns:a16="http://schemas.microsoft.com/office/drawing/2014/main" id="{353BBA76-AB91-45B2-2204-D1D9A34B7B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51186D3-C88E-3B76-AE43-37E05242DC21}"/>
              </a:ext>
            </a:extLst>
          </p:cNvPr>
          <p:cNvSpPr/>
          <p:nvPr/>
        </p:nvSpPr>
        <p:spPr>
          <a:xfrm>
            <a:off x="0" y="-1"/>
            <a:ext cx="2492829" cy="32159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 Perceptions in Local TV News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08290F-4305-BD43-8BB0-B363AEE9D16B}"/>
              </a:ext>
            </a:extLst>
          </p:cNvPr>
          <p:cNvSpPr/>
          <p:nvPr/>
        </p:nvSpPr>
        <p:spPr>
          <a:xfrm>
            <a:off x="75405" y="440921"/>
            <a:ext cx="1019254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Advertising in local TV news strengthens brand perception, highlighting the impact of messaging alongside trusted content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62BEDD-E5CE-95DD-0024-5041A0C35189}"/>
              </a:ext>
            </a:extLst>
          </p:cNvPr>
          <p:cNvSpPr txBox="1"/>
          <p:nvPr/>
        </p:nvSpPr>
        <p:spPr>
          <a:xfrm>
            <a:off x="5612294" y="1823748"/>
            <a:ext cx="5338114" cy="600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% of respondents who have a better opinion </a:t>
            </a:r>
            <a:br>
              <a:rPr kumimoji="0" lang="en-US" sz="1600" b="1" i="0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kumimoji="0" lang="en-US" sz="1600" b="1" i="0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of brands that advertise during local TV news </a:t>
            </a:r>
          </a:p>
        </p:txBody>
      </p:sp>
      <p:sp>
        <p:nvSpPr>
          <p:cNvPr id="2" name="TextBox 1">
            <a:hlinkClick r:id="rId13"/>
            <a:extLst>
              <a:ext uri="{FF2B5EF4-FFF2-40B4-BE49-F238E27FC236}">
                <a16:creationId xmlns:a16="http://schemas.microsoft.com/office/drawing/2014/main" id="{6A29F55D-ABF2-7E96-5C75-ED694CBDEB59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Connection: </a:t>
            </a:r>
            <a:r>
              <a:rPr kumimoji="0" lang="en-US" sz="11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ways TV news creates trust and impact among diverse audiences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301523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F46126-7D6E-4E32-9FA9-A4F3AC11720A}"/>
</file>

<file path=customXml/itemProps2.xml><?xml version="1.0" encoding="utf-8"?>
<ds:datastoreItem xmlns:ds="http://schemas.openxmlformats.org/officeDocument/2006/customXml" ds:itemID="{9BB781AD-F3C1-4E7C-95AA-1B157781F8EA}"/>
</file>

<file path=customXml/itemProps3.xml><?xml version="1.0" encoding="utf-8"?>
<ds:datastoreItem xmlns:ds="http://schemas.openxmlformats.org/officeDocument/2006/customXml" ds:itemID="{C70DE877-DEB5-4C18-980C-9B97E8A4F84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2026-06-17T15:46:37Z</dcterms:created>
  <dcterms:modified xsi:type="dcterms:W3CDTF">2026-06-17T15:46:42Z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