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rts/colors1.xml" ContentType="application/vnd.ms-office.chartcolorstyle+xml"/>
  <Override PartName="/ppt/charts/style1.xml" ContentType="application/vnd.ms-office.chartstyle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30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6-17T15:42:54.286" v="0"/>
      <pc:docMkLst>
        <pc:docMk/>
      </pc:docMkLst>
      <pc:sldChg chg="add">
        <pc:chgData name="Dylan Breger" userId="9b3da09f-10fe-42ec-9aa5-9fa2a3e9cc20" providerId="ADAL" clId="{F98534C6-B0C5-430B-9C0B-35D9871B4C23}" dt="2026-06-17T15:42:54.286" v="0"/>
        <pc:sldMkLst>
          <pc:docMk/>
          <pc:sldMk cId="2587758301" sldId="214747430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399291995606336E-2"/>
          <c:y val="8.4142366233513843E-2"/>
          <c:w val="0.97320141600878729"/>
          <c:h val="0.7723748654416228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:30 second ad unit or shorter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Oct '24 - Mar '25</c:v>
                </c:pt>
                <c:pt idx="1">
                  <c:v>Oct '25 - Mar '26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0.24072480138161545</c:v>
                </c:pt>
                <c:pt idx="1">
                  <c:v>0.17992672260602893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19-422E-B759-3C7043935A5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Longer than :30 second ad unit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Oct '24 - Mar '25</c:v>
                </c:pt>
                <c:pt idx="1">
                  <c:v>Oct '25 - Mar '26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0.75927519861838455</c:v>
                </c:pt>
                <c:pt idx="1">
                  <c:v>0.82007327739397107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19-422E-B759-3C7043935A5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100"/>
        <c:axId val="2004230175"/>
        <c:axId val="86247055"/>
      </c:barChart>
      <c:catAx>
        <c:axId val="2004230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1F1A62"/>
                </a:solidFill>
                <a:latin typeface="Helvetica" panose="020B0500000000000000" pitchFamily="34" charset="0"/>
                <a:ea typeface="+mn-ea"/>
                <a:cs typeface="+mn-cs"/>
              </a:defRPr>
            </a:pPr>
            <a:endParaRPr lang="en-US"/>
          </a:p>
        </c:txPr>
        <c:crossAx val="86247055"/>
        <c:crosses val="autoZero"/>
        <c:auto val="1"/>
        <c:lblAlgn val="ctr"/>
        <c:lblOffset val="100"/>
        <c:noMultiLvlLbl val="0"/>
      </c:catAx>
      <c:valAx>
        <c:axId val="86247055"/>
        <c:scaling>
          <c:orientation val="minMax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20042301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solidFill>
            <a:srgbClr val="1B1464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1B1464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30F65F-154E-46AD-B9A8-DC1CBE08707B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8951C-CBE6-4660-8EAC-43EB5AE09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28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59516-C9A1-F0F5-A170-C795BD401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DA282C-FBDF-1D0F-28EE-AE034B379D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C4D93A-C394-8E80-D501-7AFBC726F5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C0FB34-17F5-E670-C765-F595D9BEE1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E2921A-6E17-424B-BAAE-A14B823643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4712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AE3BD-4FA3-B1D4-D05F-54610F8AC3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6993DB-DE7D-FC63-A687-5797B24DE7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9CC0A3-C8F3-954C-965B-D3A17734F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A58CC-4C01-42BE-ACC9-C05DC78E446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E2F97-6169-41BA-FFE0-130C9830C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528EED-ECD6-1F74-B7A6-D3C9BE0CB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8796-6624-4389-AE53-DB6E69A68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672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81911-3ACE-6B0E-8AA0-AF3CBE549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561713-27FF-DD39-EA14-F4BD0989A3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C3F72-B452-D645-6D6B-882EB51D7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A58CC-4C01-42BE-ACC9-C05DC78E446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B6730-11E0-2E06-D3DB-39570B796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FC992-E3DA-DE0B-88A0-EE856130F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8796-6624-4389-AE53-DB6E69A68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7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7E7C92-6F98-5D41-A2B3-403D8F2EBD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0B8CC1-3E28-1324-2376-B64D7B6377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5160B-8F6E-86A4-DE00-C6557EBD2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A58CC-4C01-42BE-ACC9-C05DC78E446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089DD-366E-84C0-8979-C5F4F39B0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B82AC-C1EB-D481-438E-21BBDDD59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8796-6624-4389-AE53-DB6E69A68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887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2D3A8-F575-8F9B-0CEF-D8C151BBA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81B90-6411-8E5D-A130-AC6A92473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2FE58-19B8-1E70-91A1-E221A4FEA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A58CC-4C01-42BE-ACC9-C05DC78E446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B3A90-3DA2-EA6B-BD93-6399B9531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041950-860A-0C66-EF30-96FB44529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8796-6624-4389-AE53-DB6E69A68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2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DFAC8-BC1D-0200-970C-4736162AF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84712C-ACA5-2483-6ABD-B34C41931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4B66DD-54A0-A85E-EDBE-7CEE66AFB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A58CC-4C01-42BE-ACC9-C05DC78E446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145B5-DB65-E2F4-E97B-F12C41757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816BF-52C4-0452-4BFC-B70A0759C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8796-6624-4389-AE53-DB6E69A68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011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ACC58-93A3-1533-A2EA-6FAB30C57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00124-D8DB-947E-77E3-3C284DAC37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EAC198-91C8-3F02-29D5-49E1748DDF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EA3108-A2CB-10C2-2C09-8D481EAB2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A58CC-4C01-42BE-ACC9-C05DC78E446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BCDF6E-53B5-B2CB-5F35-F75830820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32DCC8-9E60-4D35-D756-58A99C1A3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8796-6624-4389-AE53-DB6E69A68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74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ECB92-7503-4D82-CBCD-E62592E37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158D1E-5ED0-0A1B-C831-D75988B791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38265C-537C-F633-7FBE-B30CFA3A11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F43F13-6A1D-737F-9849-5A41B726BA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9A6F01-4BD1-9063-548C-538424C356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589AC4-BEA9-1446-9A85-332E3F754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A58CC-4C01-42BE-ACC9-C05DC78E446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091669-1258-198F-9F10-5F5E02D24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7771D3-1AED-6D2C-CD00-CF0A5D975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8796-6624-4389-AE53-DB6E69A68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364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B4F88-4B94-7EDA-4D9F-8371AD7F4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73957C-FA2F-03B8-370A-0D366CED4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A58CC-4C01-42BE-ACC9-C05DC78E446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F355A4-D57F-621A-5717-9E82AE607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23449-39F4-EDB5-0057-82E09ECC2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8796-6624-4389-AE53-DB6E69A68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445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09E86A-3093-65C3-6B83-CF7376934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A58CC-4C01-42BE-ACC9-C05DC78E446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9FC5DC-E7D2-46F2-6939-6405329D8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B0BE72-040B-B0B6-6954-75DAB72AE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8796-6624-4389-AE53-DB6E69A68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978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4F6C4-6F52-3D8E-065C-F2EF8C549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EA793-723F-CF84-D067-4E90BBE72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160CE5-3193-6CCF-4808-09CC67F0BE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C02222-7426-46B0-5237-0A4FCEFCE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A58CC-4C01-42BE-ACC9-C05DC78E446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7BB5EF-6C78-C054-420A-4EAFFDFB2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6D2BB6-8071-4C78-51CA-6AD0855D1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8796-6624-4389-AE53-DB6E69A68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95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5B0F0-6D32-03C5-0B52-C14B522EC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FF3570-9ECB-19E9-1718-72A3873EE4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B81CF9-9500-4A2C-205C-828640596B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AEB837-A470-DC2B-4CB0-150F2290E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A58CC-4C01-42BE-ACC9-C05DC78E446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65CC02-2CB4-891F-142F-54DFA5889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5CA0F9-0084-0288-1A78-D96C9BEF5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8796-6624-4389-AE53-DB6E69A68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027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CDF18F-BB05-9EB5-37BB-C5627E63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7B5A6D-8CA6-4075-CFB6-AAF7E5FF20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22013-9DA8-5313-6BCA-D7B80EDFE2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9A58CC-4C01-42BE-ACC9-C05DC78E4460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6C1D5-477F-A90E-1DD3-04B3FC0A1D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0525E2-9DA3-960C-D989-DF2F750E7E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878796-6624-4389-AE53-DB6E69A68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558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/how-has-fdas-crackdown-deceptive-drug-advertising-affected-multiscreen-tv?utm_source=grab-and-go&amp;utm_medium=vab-insights&amp;utm_campaign=" TargetMode="External"/><Relationship Id="rId3" Type="http://schemas.openxmlformats.org/officeDocument/2006/relationships/chart" Target="../charts/chart1.xml"/><Relationship Id="rId7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1DFA6-3071-5CCB-28D1-21808E265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45108BE-454C-FC0D-D8A0-98F4B3B1A8E3}"/>
              </a:ext>
            </a:extLst>
          </p:cNvPr>
          <p:cNvSpPr/>
          <p:nvPr/>
        </p:nvSpPr>
        <p:spPr>
          <a:xfrm>
            <a:off x="12188" y="1726397"/>
            <a:ext cx="12192000" cy="5142753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530695-9E09-A8CC-412B-8BEFC9E1F8E7}"/>
              </a:ext>
            </a:extLst>
          </p:cNvPr>
          <p:cNvSpPr txBox="1"/>
          <p:nvPr/>
        </p:nvSpPr>
        <p:spPr>
          <a:xfrm>
            <a:off x="483207" y="5927009"/>
            <a:ext cx="11515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Nielsen Ad intel, National TV Commercial Unit &amp; Time Distribution by Ad Duration; sub-group category: Pharmaceutical Houses, GP (Rx product categories only), which reflects prescription remedies; national broadcast TV, national cable TV, Spanish Language broadcast TV, Spanish Language Cable TV, Streaming; Based on six-month average for Oct ’24 – Mar ’25 &amp; Oct ’25 – Mar ’26. Percentages are rounded off.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7933B1-69B8-4282-D40A-F4806F14D930}"/>
              </a:ext>
            </a:extLst>
          </p:cNvPr>
          <p:cNvSpPr/>
          <p:nvPr/>
        </p:nvSpPr>
        <p:spPr>
          <a:xfrm>
            <a:off x="95693" y="469328"/>
            <a:ext cx="1002170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the two quarters after the FDA crackdown, there has been a noticeable shift towards longer pharma Rx ad unit durations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8206FD-CFFC-A3E4-DD90-042DED587129}"/>
              </a:ext>
            </a:extLst>
          </p:cNvPr>
          <p:cNvSpPr txBox="1"/>
          <p:nvPr/>
        </p:nvSpPr>
        <p:spPr>
          <a:xfrm>
            <a:off x="2349909" y="1790621"/>
            <a:ext cx="77674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Pharma Category: National TV Commercial Unit % Share by Ad Duration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B2620DC-23C1-FEDB-9015-8BCEF183D89C}"/>
              </a:ext>
            </a:extLst>
          </p:cNvPr>
          <p:cNvGraphicFramePr/>
          <p:nvPr/>
        </p:nvGraphicFramePr>
        <p:xfrm>
          <a:off x="2212259" y="2133602"/>
          <a:ext cx="8050305" cy="3952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6AAD282-A3D1-B350-A02C-802FD97457E8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5F4B51-7916-4713-307D-0857C5A4080A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</a:t>
            </a:r>
            <a:b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 </a:t>
            </a:r>
            <a:r>
              <a:rPr lang="en-US" sz="1000" b="1" dirty="0"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insights</a:t>
            </a:r>
          </a:p>
        </p:txBody>
      </p:sp>
      <p:pic>
        <p:nvPicPr>
          <p:cNvPr id="11" name="Picture 2">
            <a:hlinkClick r:id="rId4"/>
            <a:extLst>
              <a:ext uri="{FF2B5EF4-FFF2-40B4-BE49-F238E27FC236}">
                <a16:creationId xmlns:a16="http://schemas.microsoft.com/office/drawing/2014/main" id="{694E20B6-EC47-15A8-1131-759CE82819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EE399D7-4598-3E69-3059-8A6AA1D9F721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81EC030-683C-E38A-AB23-2F245766E993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TextBox 13">
            <a:hlinkClick r:id="rId8"/>
            <a:extLst>
              <a:ext uri="{FF2B5EF4-FFF2-40B4-BE49-F238E27FC236}">
                <a16:creationId xmlns:a16="http://schemas.microsoft.com/office/drawing/2014/main" id="{3C064965-0EF1-A0E2-2D62-64BFF61F8AA7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here to download the full report, 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</a:t>
            </a:r>
            <a:r>
              <a:rPr lang="en-US" sz="1100" b="1" i="1" u="sng" dirty="0">
                <a:solidFill>
                  <a:srgbClr val="FFE600"/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has the FDA’s crackdown on deceptive drug advertising affected multiscreen TV?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’ 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learn more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17E1CA-5C1A-5228-1C58-30A0AFF12E55}"/>
              </a:ext>
            </a:extLst>
          </p:cNvPr>
          <p:cNvSpPr/>
          <p:nvPr/>
        </p:nvSpPr>
        <p:spPr>
          <a:xfrm>
            <a:off x="1" y="0"/>
            <a:ext cx="2460170" cy="289467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 TV Ad Unit Length Trend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758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553A7FB-29A9-4744-9234-5AAD0940725F}"/>
</file>

<file path=customXml/itemProps2.xml><?xml version="1.0" encoding="utf-8"?>
<ds:datastoreItem xmlns:ds="http://schemas.openxmlformats.org/officeDocument/2006/customXml" ds:itemID="{E6BBFB26-F886-41A9-856A-F194039C944D}"/>
</file>

<file path=customXml/itemProps3.xml><?xml version="1.0" encoding="utf-8"?>
<ds:datastoreItem xmlns:ds="http://schemas.openxmlformats.org/officeDocument/2006/customXml" ds:itemID="{3713CEA2-B1EF-4BEA-84F1-D228F638B51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2026-06-17T15:42:46Z</dcterms:created>
  <dcterms:modified xsi:type="dcterms:W3CDTF">2026-06-17T15:42:56Z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