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5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3:34.407" v="0"/>
      <pc:docMkLst>
        <pc:docMk/>
      </pc:docMkLst>
      <pc:sldChg chg="add">
        <pc:chgData name="Dylan Breger" userId="9b3da09f-10fe-42ec-9aa5-9fa2a3e9cc20" providerId="ADAL" clId="{F98534C6-B0C5-430B-9C0B-35D9871B4C23}" dt="2026-06-17T15:43:34.407" v="0"/>
        <pc:sldMkLst>
          <pc:docMk/>
          <pc:sldMk cId="2823725147" sldId="214747450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8F80FF2-99E0-43CF-8814-F02917B206B1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C98-4370-8766-129BEB0A544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9F93264-610B-4244-8413-C60FD2743068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C98-4370-8766-129BEB0A54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7D60120-35AC-4642-A98E-B0E4CE161D3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C98-4370-8766-129BEB0A544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035FCC1-8D6D-4494-B276-CBDD3C62CD5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C98-4370-8766-129BEB0A544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A88541D-5DC0-48E8-AFDD-5115D3D5005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97C-4F7E-946D-31A0845F13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Speed</c:v>
                </c:pt>
                <c:pt idx="2">
                  <c:v>Privacy</c:v>
                </c:pt>
                <c:pt idx="3">
                  <c:v>Transparency</c:v>
                </c:pt>
                <c:pt idx="4">
                  <c:v>Bias</c:v>
                </c:pt>
                <c:pt idx="5">
                  <c:v>Accuracy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0.03</c:v>
                </c:pt>
                <c:pt idx="1">
                  <c:v>4.4999999999999998E-2</c:v>
                </c:pt>
                <c:pt idx="2">
                  <c:v>0.09</c:v>
                </c:pt>
                <c:pt idx="3">
                  <c:v>0.15</c:v>
                </c:pt>
                <c:pt idx="4">
                  <c:v>0.23499999999999999</c:v>
                </c:pt>
                <c:pt idx="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98-4370-8766-129BEB0A5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axId val="205121903"/>
        <c:axId val="1315636015"/>
      </c:barChart>
      <c:catAx>
        <c:axId val="205121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15636015"/>
        <c:crosses val="autoZero"/>
        <c:auto val="1"/>
        <c:lblAlgn val="ctr"/>
        <c:lblOffset val="100"/>
        <c:noMultiLvlLbl val="0"/>
      </c:catAx>
      <c:valAx>
        <c:axId val="131563601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512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68B16-213F-4D86-BDFC-17C85A9C0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8B3F3-0089-C2C3-25D7-0E2E1CE23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726BB-A779-9970-B96C-81D0A6E5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DB0FF-EC93-87B7-08F0-C38ED6DD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63A-9228-1E78-1085-871ECA61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20F6-69EB-6BE2-E972-2CA050FB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28937-FD9F-E471-85C7-9581785B5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37766-FD0C-E5B6-FD4F-67DB016D2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F85CA-D872-A8AE-ACFD-E5577BF7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09DED-F0BA-8B60-8A6E-04059B9D7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A28766-5C03-99A7-DFA5-46C5A912F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35E06-0714-AF6E-56ED-A31C5997D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73D8A-F539-9BE0-47A7-D3EE68C0D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E6864-7354-5F21-4715-18AFB02A3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1A46E-B44C-6465-918E-12694E4B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7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7619-9CB9-FCAF-5DAD-2E2041852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2F75-56FC-F8A3-C22E-DF496640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6E84E-FF21-6517-5904-E61DD707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FC73D-C7B5-1FF7-8BFC-279307A5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AB343-03C9-BCFA-2C7D-72F4C5CA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9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B9CB7-E129-51D4-FAC0-4C376507E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7AB5B-60B2-0A75-DF58-4344CDBF7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FB33F-8257-91E0-D16F-929AAA89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2879F-D0F5-091D-21C9-C4678264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59F3E-FB03-705C-0FD6-28DDCB0E7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9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4BD78-1877-8E40-5C1D-45ABE2C2C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D8148-6411-C040-B2A9-A97FFA997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95F1A-7EE7-E0BB-5FDC-854D75ECC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B2544-3D20-EF47-A37B-C3B557F1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DFFD0-F674-20DC-AED5-E4E0E737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7DBB1-4DA3-618D-4304-A81F10736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2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9ADAF-02A5-4782-86A1-5A340E0CC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14BF7-E53E-C9C9-78F9-35768FF1A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FE9DA-0DE1-9D9D-F92B-B7FE049CF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2D6A77-2AEE-126B-6432-8C8E650E6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24D5B-EA16-83A7-0CE3-9B7D5AC64E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21131-4CBA-A99B-C2CF-C00E94A4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4551AD-359E-22F4-5C3E-C5B7AFB0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827F5C-6AFC-631C-B745-6E62F5D4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9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2BD5D-2EE4-BB01-90F5-DF9588F29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73D04A-43EB-685C-E757-9FE107669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C9491-5B55-3207-3FF2-E679B84A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C13F9-57BD-DD90-AD4E-19A89EEC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3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1509A-BE04-162E-4E01-C7C3E6D15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B9B36-8645-7F07-E08B-F5EF32DF1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2E627-8A03-27FA-28A5-3DAF97882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3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20DC-B012-3C00-A6E0-168C9552D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F014C-59BC-C577-504F-E8E945B5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5444B-A01B-3FED-112E-807240B7F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F8087-59E9-1DEC-AC34-0A50992B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A3ACA-0671-85C3-84F6-3EC64AA1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8A46E-AECB-9502-5172-FD9A1429F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7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B730-D24D-C585-D04D-8698D068A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F68C3-6065-C443-4589-2CE53FF0A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FAB33-2697-12D2-EB52-395D51E97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C636F-3DFE-0110-730E-3D8573AC8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A39BF-5FD1-68CF-723F-C837E7D19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7BE24-8CE7-27B7-BD1B-FB18A19C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3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0B1B4-A69E-49F1-2774-473994BDF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BA7C0-7B10-3DAF-C378-5F8EAE686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F9036-796A-86D9-89C2-68C61300A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337B62-F3E8-401B-B384-67B6126C88A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1727E-00B7-7E01-B3A5-66E6F827D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73168-312D-F64F-6121-D68BE2DA1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8854E-2802-421F-8C9A-0A363797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8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ispot.tv/hub/resourc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07AC9-F377-EE88-3E5E-BFC76CCD8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32DE10C-378D-9060-6FB8-63C822557E05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51CC16-09F4-B0F0-E14C-86068218311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9ED762B-A5AB-0469-754A-72BA491FDE3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9C5E1-4990-6324-E6D9-2CE677931859}"/>
              </a:ext>
            </a:extLst>
          </p:cNvPr>
          <p:cNvSpPr/>
          <p:nvPr/>
        </p:nvSpPr>
        <p:spPr>
          <a:xfrm>
            <a:off x="1" y="-1"/>
            <a:ext cx="2841522" cy="32122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Marketers’ Concerns on AI Applications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9CB184-B9F0-BE82-C374-6BAE8AB813A0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Marketers’ biggest concerns with AI </a:t>
            </a: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</a:rPr>
              <a:t>outputs involve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accuracy,  bias and transparency, as they cite trust as their biggest need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0E48AE-7297-C17C-D67D-951467C3FA0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379802-C97E-790F-23CE-B9412D6A5B69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AI insights</a:t>
            </a:r>
          </a:p>
        </p:txBody>
      </p:sp>
      <p:pic>
        <p:nvPicPr>
          <p:cNvPr id="13" name="Picture 2">
            <a:hlinkClick r:id="rId4"/>
            <a:extLst>
              <a:ext uri="{FF2B5EF4-FFF2-40B4-BE49-F238E27FC236}">
                <a16:creationId xmlns:a16="http://schemas.microsoft.com/office/drawing/2014/main" id="{F153AAAF-01A1-2765-C6DB-B775701C7C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AA3C89D-C7F2-3248-3DD9-A222DDF2A7C8}"/>
              </a:ext>
            </a:extLst>
          </p:cNvPr>
          <p:cNvSpPr txBox="1"/>
          <p:nvPr/>
        </p:nvSpPr>
        <p:spPr>
          <a:xfrm>
            <a:off x="1534323" y="1789144"/>
            <a:ext cx="9398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When using AI for marketing tasks, what is your biggest concern regarding the output?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2D67092E-5164-9A8E-11C9-CD4DCCFA98C2}"/>
              </a:ext>
            </a:extLst>
          </p:cNvPr>
          <p:cNvGraphicFramePr/>
          <p:nvPr/>
        </p:nvGraphicFramePr>
        <p:xfrm>
          <a:off x="686816" y="2214880"/>
          <a:ext cx="10818368" cy="3712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13">
            <a:hlinkClick r:id="rId7"/>
            <a:extLst>
              <a:ext uri="{FF2B5EF4-FFF2-40B4-BE49-F238E27FC236}">
                <a16:creationId xmlns:a16="http://schemas.microsoft.com/office/drawing/2014/main" id="{D34CAC67-B4E3-5ABA-B63D-DED0E1C209B9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iSpot</a:t>
            </a:r>
            <a:endParaRPr kumimoji="0" lang="en-US" sz="1200" b="1" i="1" u="sng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3B6786-1C3C-2960-9254-33CDE7C0F541}"/>
              </a:ext>
            </a:extLst>
          </p:cNvPr>
          <p:cNvSpPr txBox="1"/>
          <p:nvPr/>
        </p:nvSpPr>
        <p:spPr>
          <a:xfrm>
            <a:off x="503713" y="6051133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iSpot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Video Ad Spend &amp; Strategy Report: Marketers on Budget Shifts, Measurement Priorities, &amp; AI Challenges.</a:t>
            </a:r>
          </a:p>
        </p:txBody>
      </p:sp>
    </p:spTree>
    <p:extLst>
      <p:ext uri="{BB962C8B-B14F-4D97-AF65-F5344CB8AC3E}">
        <p14:creationId xmlns:p14="http://schemas.microsoft.com/office/powerpoint/2010/main" val="282372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C3EAFF-2E94-40DE-859C-CACD1A785BCF}"/>
</file>

<file path=customXml/itemProps2.xml><?xml version="1.0" encoding="utf-8"?>
<ds:datastoreItem xmlns:ds="http://schemas.openxmlformats.org/officeDocument/2006/customXml" ds:itemID="{B3098DB6-42BC-4BB5-A984-6C4AC3D62554}"/>
</file>

<file path=customXml/itemProps3.xml><?xml version="1.0" encoding="utf-8"?>
<ds:datastoreItem xmlns:ds="http://schemas.openxmlformats.org/officeDocument/2006/customXml" ds:itemID="{2AB8507C-18EB-4393-92DA-C4DA543052B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2026-06-17T15:43:15Z</dcterms:created>
  <dcterms:modified xsi:type="dcterms:W3CDTF">2026-06-17T15:43:37Z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