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4328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D1DE94-F3BA-4AFE-809E-7CA514ACB7CC}" v="1" dt="2026-06-17T15:47:32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delSld modSld">
      <pc:chgData name="Dylan Breger" userId="9b3da09f-10fe-42ec-9aa5-9fa2a3e9cc20" providerId="ADAL" clId="{F98534C6-B0C5-430B-9C0B-35D9871B4C23}" dt="2026-06-17T15:47:35.570" v="2" actId="47"/>
      <pc:docMkLst>
        <pc:docMk/>
      </pc:docMkLst>
      <pc:sldChg chg="new del">
        <pc:chgData name="Dylan Breger" userId="9b3da09f-10fe-42ec-9aa5-9fa2a3e9cc20" providerId="ADAL" clId="{F98534C6-B0C5-430B-9C0B-35D9871B4C23}" dt="2026-06-17T15:47:35.570" v="2" actId="47"/>
        <pc:sldMkLst>
          <pc:docMk/>
          <pc:sldMk cId="728904916" sldId="256"/>
        </pc:sldMkLst>
      </pc:sldChg>
      <pc:sldChg chg="add">
        <pc:chgData name="Dylan Breger" userId="9b3da09f-10fe-42ec-9aa5-9fa2a3e9cc20" providerId="ADAL" clId="{F98534C6-B0C5-430B-9C0B-35D9871B4C23}" dt="2026-06-17T15:47:32.974" v="1"/>
        <pc:sldMkLst>
          <pc:docMk/>
          <pc:sldMk cId="1055643420" sldId="2144328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96029-6A05-4D14-9798-99E1A7DF63F2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6E560-08ED-4EF3-8129-1898E3958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27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0854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F7827-F2D7-1A0F-4180-F955DF16BB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EF373D-0F50-13AD-9937-843A2DD1D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CC019-7618-C576-F769-AA406C7AD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523D0-863E-A007-8826-90A05C6E8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77DFA-BB9C-E76B-6506-CEAE32EBC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1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47478-2EFE-D26B-BD2F-115AF88C8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B7933B-5705-1B30-0F9F-1E0A3E79B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E8756-CBE9-E39B-7166-15A1C1CF9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65205-8698-798E-374F-4F6CB41BF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C53D7-41D9-2C5A-C0C0-55FC6C088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11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F83319-2633-6FC1-2591-50FEF2416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3207B8-4168-378F-A8E2-F99B2154C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48C5F-FFEA-D47E-1628-D44A37DC2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EF8CC-FDBC-2D43-6F81-1E6BA4D92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456F4-2692-4576-344F-9328158E5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8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FE244-0B68-D2E6-AD9F-8E9C9FC84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F2D93-2BB4-69A9-CEBC-BE3E45D28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C6C83-2816-A386-36D6-542B74676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B6BC7-4D59-5F33-A82B-227C2C5AD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1A31C-ED40-7BAC-6818-9BABCEFD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6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D2910-B85A-CD53-A5B5-CB96D8BA6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10CF2-3F99-3E6F-8D68-D4AB9BAD1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B50BD-CE24-A7A2-8A78-C872D3869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E68AA-82AF-0557-97B9-C33294236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D65B7-5FA4-168C-941D-2BDAB5F1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37ABD-9EC0-190F-F943-491AB1CB5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17EB0-0051-BA9F-1E4B-535452E4F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FF1581-4994-E570-AB11-21906E3C1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BA62D-D64B-8A05-1116-8581CFF27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429CC-A37F-6996-C029-73F45E42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6C9FFB-5B1F-3743-C3BD-0AB7F8D5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4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EDFA8-4128-70E1-76A3-8C001B45B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A9462-BC1B-5B50-B9F3-1C84EADEE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B22DF9-262C-CE49-EF68-67257B713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C39172-22E1-23D5-A7B7-8EA8DE98C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C36B32-9688-A12A-C569-D16856BF87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9B68C7-D704-CB6D-382A-FFD691EB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F8B560-109C-EEA5-6B16-9E4BCACB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501FA1-306F-7396-51F6-8E280FCC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02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725A4-362D-A8BB-24E9-74A4E4293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D394FC-F11E-5114-C0D6-680A69179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88E4F2-4F62-5CE7-0013-2FB7049CC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4CF51C-D5D8-BCE4-DC1C-3BDCDE08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8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7A927F-0B69-29DE-785C-CA995A6B1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621965-32A9-1A10-D1AE-9726BAB18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B3171C-87E9-904E-E64B-DE240AB2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56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F3AC9-78FE-5923-07D8-8EF7C53D4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F1D58-3995-A11F-D8B0-77DFC1C99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E1E17C-79E0-B601-3A79-FD152384C5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0A81D-73EB-CC9D-93FA-A06F1BFF8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DDE934-4CA0-BF82-9AF9-E6ABA1D7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B631D-4C91-2541-10B9-3DA9D49C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25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F853E-7303-8301-0FEC-76CE93E82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B09C7C-E06F-FF7E-95FC-75C27438D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0FF057-C545-74F0-D828-9FAA4F5D8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04308-9A04-80D7-460F-57C4918F2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0F4E4-C4C9-9E91-6A77-EFD36C7BF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98F0C-B520-350E-232A-9C76062CB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6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CA28C4-5A44-4D2E-9975-844E44431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53184E-85E8-19BC-3BCA-9AB71B63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7B162-922D-99AF-5D21-1175AF54F5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98A161-CF8F-45CB-BB49-839AEE19615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65072-C3B2-1DDD-8EF1-1D422EF77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EFBC4-7953-343A-8380-3F740D948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288EB9-A9AC-4BF7-867E-441F3716C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48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https://thevab.com/insights" TargetMode="External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hyperlink" Target="https://thevab.com/insight/how-support-highly-influential-lgbtq-community-drive-brand-consideratio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AFE857-A647-AD67-D82D-F032671B722D}"/>
              </a:ext>
            </a:extLst>
          </p:cNvPr>
          <p:cNvSpPr>
            <a:spLocks/>
          </p:cNvSpPr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3664CD-42D8-94CC-E9DE-AC6CE322DBA8}"/>
              </a:ext>
            </a:extLst>
          </p:cNvPr>
          <p:cNvSpPr txBox="1"/>
          <p:nvPr/>
        </p:nvSpPr>
        <p:spPr>
          <a:xfrm>
            <a:off x="-5778" y="1797855"/>
            <a:ext cx="121977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LGBTQ Community Supporters: % More Spend by Category vs. Non-Supporters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03E23B5-35E3-288B-6921-3822D04D6F6A}"/>
              </a:ext>
            </a:extLst>
          </p:cNvPr>
          <p:cNvSpPr/>
          <p:nvPr/>
        </p:nvSpPr>
        <p:spPr>
          <a:xfrm>
            <a:off x="235716" y="418510"/>
            <a:ext cx="1010456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Allies of the LGBTQ community spend much more across a variety of major categories compared to non-supporters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7F2806-386F-E64A-5386-9185D10CF154}"/>
              </a:ext>
            </a:extLst>
          </p:cNvPr>
          <p:cNvSpPr txBox="1"/>
          <p:nvPr/>
        </p:nvSpPr>
        <p:spPr>
          <a:xfrm>
            <a:off x="6499351" y="3837888"/>
            <a:ext cx="223694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43%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3DBF2D-B98D-2A60-DCE4-8F9DE6EB44B9}"/>
              </a:ext>
            </a:extLst>
          </p:cNvPr>
          <p:cNvSpPr txBox="1"/>
          <p:nvPr/>
        </p:nvSpPr>
        <p:spPr>
          <a:xfrm>
            <a:off x="3818992" y="3837888"/>
            <a:ext cx="190253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48%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9E6DB4-B09E-9036-237A-F1CCC926A6E7}"/>
              </a:ext>
            </a:extLst>
          </p:cNvPr>
          <p:cNvSpPr txBox="1"/>
          <p:nvPr/>
        </p:nvSpPr>
        <p:spPr>
          <a:xfrm>
            <a:off x="518454" y="3837888"/>
            <a:ext cx="261629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61%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6527572-A92B-E1C3-8CA3-49DDBDA85AF1}"/>
              </a:ext>
            </a:extLst>
          </p:cNvPr>
          <p:cNvSpPr txBox="1"/>
          <p:nvPr/>
        </p:nvSpPr>
        <p:spPr>
          <a:xfrm>
            <a:off x="9514124" y="3837888"/>
            <a:ext cx="190253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31%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F469144-430E-488D-CF55-940EA6714D1A}"/>
              </a:ext>
            </a:extLst>
          </p:cNvPr>
          <p:cNvSpPr txBox="1"/>
          <p:nvPr/>
        </p:nvSpPr>
        <p:spPr>
          <a:xfrm>
            <a:off x="509284" y="6058624"/>
            <a:ext cx="116014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MRI-Simmons,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State of LGBTQ+ Acceptance in America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2025. Base = Respondents who are very supportive or not at all supportive of the LGBTQ community.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8" name="Picture 47" descr="The image depicts a cartoonish, blue-hued face with a peaceful, relaxed expression, featuring a serene smile and closed eyes, possibly suggesting a calm or sleeping state.&#10;&#10;AI-generated content may be incorrect.">
            <a:extLst>
              <a:ext uri="{FF2B5EF4-FFF2-40B4-BE49-F238E27FC236}">
                <a16:creationId xmlns:a16="http://schemas.microsoft.com/office/drawing/2014/main" id="{F11707C3-D30F-15F6-A229-02F96E11E6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7499" y="2299138"/>
            <a:ext cx="1584231" cy="1584231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3629ABDB-C278-6993-44F0-9BA6601B99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02" y="2330545"/>
            <a:ext cx="1525024" cy="1525024"/>
          </a:xfrm>
          <a:prstGeom prst="rect">
            <a:avLst/>
          </a:prstGeom>
        </p:spPr>
      </p:pic>
      <p:pic>
        <p:nvPicPr>
          <p:cNvPr id="52" name="Picture 51" descr="The image depicts a stylized, blue glass bottle with a blue liquid and a blue cord attached to it, suggesting a spray or perfume bottle.&#10;&#10;AI-generated content may be incorrect.">
            <a:extLst>
              <a:ext uri="{FF2B5EF4-FFF2-40B4-BE49-F238E27FC236}">
                <a16:creationId xmlns:a16="http://schemas.microsoft.com/office/drawing/2014/main" id="{4CE1AE3C-F595-7A48-EBD0-1B29BD740DFB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0499" y="2507206"/>
            <a:ext cx="1191969" cy="1191969"/>
          </a:xfrm>
          <a:prstGeom prst="rect">
            <a:avLst/>
          </a:prstGeom>
        </p:spPr>
      </p:pic>
      <p:pic>
        <p:nvPicPr>
          <p:cNvPr id="56" name="Picture 55" descr="A blue, stylized airplane silhouette.&#10;&#10;AI-generated content may be incorrect.">
            <a:extLst>
              <a:ext uri="{FF2B5EF4-FFF2-40B4-BE49-F238E27FC236}">
                <a16:creationId xmlns:a16="http://schemas.microsoft.com/office/drawing/2014/main" id="{A3D6D5DF-61F1-43A9-C34F-6C24215D7910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4116" y="2458190"/>
            <a:ext cx="1284377" cy="1284377"/>
          </a:xfrm>
          <a:prstGeom prst="rect">
            <a:avLst/>
          </a:prstGeom>
        </p:spPr>
      </p:pic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296DA791-B1E8-0B25-D151-BC7B1567D504}"/>
              </a:ext>
            </a:extLst>
          </p:cNvPr>
          <p:cNvSpPr/>
          <p:nvPr/>
        </p:nvSpPr>
        <p:spPr>
          <a:xfrm>
            <a:off x="9314957" y="5461661"/>
            <a:ext cx="2300864" cy="646331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Over $73B spent</a:t>
            </a:r>
            <a:b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vs. $56B from non-supporters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196E0D-C60F-B2C4-5FE1-8019CE474EC1}"/>
              </a:ext>
            </a:extLst>
          </p:cNvPr>
          <p:cNvSpPr txBox="1"/>
          <p:nvPr/>
        </p:nvSpPr>
        <p:spPr>
          <a:xfrm>
            <a:off x="3365352" y="4755656"/>
            <a:ext cx="2809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on fine dining restaurants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CFCBA5-0B14-B015-3D52-3D084303AFDD}"/>
              </a:ext>
            </a:extLst>
          </p:cNvPr>
          <p:cNvSpPr txBox="1"/>
          <p:nvPr/>
        </p:nvSpPr>
        <p:spPr>
          <a:xfrm>
            <a:off x="358268" y="4755656"/>
            <a:ext cx="29366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is spent on fragrance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01E75B6-4E5D-6100-5882-2154D60960C4}"/>
              </a:ext>
            </a:extLst>
          </p:cNvPr>
          <p:cNvSpPr txBox="1"/>
          <p:nvPr/>
        </p:nvSpPr>
        <p:spPr>
          <a:xfrm>
            <a:off x="9060484" y="4755656"/>
            <a:ext cx="2809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on international vacations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672A8A-FED3-B70F-C676-AC9394E2CC7F}"/>
              </a:ext>
            </a:extLst>
          </p:cNvPr>
          <p:cNvSpPr txBox="1"/>
          <p:nvPr/>
        </p:nvSpPr>
        <p:spPr>
          <a:xfrm>
            <a:off x="6177374" y="4755656"/>
            <a:ext cx="28605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on health &amp; beauty aids for women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5D461A-E243-BC4B-E1B1-ACD3FF25C88E}"/>
              </a:ext>
            </a:extLst>
          </p:cNvPr>
          <p:cNvSpPr txBox="1"/>
          <p:nvPr/>
        </p:nvSpPr>
        <p:spPr>
          <a:xfrm>
            <a:off x="10347158" y="2907"/>
            <a:ext cx="188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or click to access more LGBTQ insights</a:t>
            </a:r>
          </a:p>
        </p:txBody>
      </p:sp>
      <p:pic>
        <p:nvPicPr>
          <p:cNvPr id="4" name="Picture 2">
            <a:hlinkClick r:id="rId7"/>
            <a:extLst>
              <a:ext uri="{FF2B5EF4-FFF2-40B4-BE49-F238E27FC236}">
                <a16:creationId xmlns:a16="http://schemas.microsoft.com/office/drawing/2014/main" id="{6E633FA1-AC4A-5767-5074-7B030D77E1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061EF58-17D4-798B-37D2-A7C8E4651654}"/>
              </a:ext>
            </a:extLst>
          </p:cNvPr>
          <p:cNvSpPr/>
          <p:nvPr/>
        </p:nvSpPr>
        <p:spPr>
          <a:xfrm>
            <a:off x="10347158" y="0"/>
            <a:ext cx="1844842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hlinkClick r:id="rId9"/>
            <a:extLst>
              <a:ext uri="{FF2B5EF4-FFF2-40B4-BE49-F238E27FC236}">
                <a16:creationId xmlns:a16="http://schemas.microsoft.com/office/drawing/2014/main" id="{D40E7E5A-F382-86E2-D36D-153C5725BF76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 With Pride: How to support the highly influential LGBTQ community &amp; drive brand consideration</a:t>
            </a:r>
            <a:r>
              <a:rPr kumimoji="0" lang="en-US" sz="1100" b="1" i="1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learn more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2C8E8A-DC29-E820-A571-624F84682712}"/>
              </a:ext>
            </a:extLst>
          </p:cNvPr>
          <p:cNvSpPr/>
          <p:nvPr/>
        </p:nvSpPr>
        <p:spPr>
          <a:xfrm>
            <a:off x="0" y="0"/>
            <a:ext cx="3134745" cy="32004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LGBTQ Supporters: Category Expenditures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7E1E25-9895-17F6-F4E3-C91BDD762865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7CF4F53-5EF2-0D3B-0EC3-A69167DEB9A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DF39D6-CA66-46D6-471A-7B1BD10EECC2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38CCDA3-E1FD-5D1C-4E50-025223A61237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BDFD1E2-C1BD-F8FC-61E2-67631D499B7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643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995C70B-BB11-491A-ADC9-67342D75128A}"/>
</file>

<file path=customXml/itemProps2.xml><?xml version="1.0" encoding="utf-8"?>
<ds:datastoreItem xmlns:ds="http://schemas.openxmlformats.org/officeDocument/2006/customXml" ds:itemID="{F1F8A09B-264F-4ECF-8E53-79C05E36FA2B}"/>
</file>

<file path=customXml/itemProps3.xml><?xml version="1.0" encoding="utf-8"?>
<ds:datastoreItem xmlns:ds="http://schemas.openxmlformats.org/officeDocument/2006/customXml" ds:itemID="{F8058278-772B-4CA6-A879-ED9B2AD0672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2026-06-17T15:47:30Z</dcterms:created>
  <dcterms:modified xsi:type="dcterms:W3CDTF">2026-06-17T15:47:39Z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