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rts/chart2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style1.xml" ContentType="application/vnd.ms-office.chartstyle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rts/style2.xml" ContentType="application/vnd.ms-office.chartstyle+xml"/>
  <Override PartName="/ppt/slideLayouts/slideLayout1.xml" ContentType="application/vnd.openxmlformats-officedocument.presentationml.slideLayou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42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modSld">
      <pc:chgData name="Dylan Breger" userId="9b3da09f-10fe-42ec-9aa5-9fa2a3e9cc20" providerId="ADAL" clId="{F98534C6-B0C5-430B-9C0B-35D9871B4C23}" dt="2026-06-17T15:47:10.751" v="0"/>
      <pc:docMkLst>
        <pc:docMk/>
      </pc:docMkLst>
      <pc:sldChg chg="add">
        <pc:chgData name="Dylan Breger" userId="9b3da09f-10fe-42ec-9aa5-9fa2a3e9cc20" providerId="ADAL" clId="{F98534C6-B0C5-430B-9C0B-35D9871B4C23}" dt="2026-06-17T15:47:10.751" v="0"/>
        <pc:sldMkLst>
          <pc:docMk/>
          <pc:sldMk cId="166515219" sldId="214737642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924074873277616E-2"/>
          <c:y val="0"/>
          <c:w val="0.95415185025344473"/>
          <c:h val="0.911631823381554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More Likely to Purchase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600" b="1" i="0" u="none" strike="noStrike" kern="1200" baseline="0">
                    <a:solidFill>
                      <a:srgbClr val="1B146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Hispanic</c:v>
                </c:pt>
                <c:pt idx="2">
                  <c:v>Asian</c:v>
                </c:pt>
                <c:pt idx="3">
                  <c:v>White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0.35</c:v>
                </c:pt>
                <c:pt idx="1">
                  <c:v>0.32</c:v>
                </c:pt>
                <c:pt idx="2">
                  <c:v>0.26</c:v>
                </c:pt>
                <c:pt idx="3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F4-4EFB-A253-DF144B713DA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Less Likely to Purchase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600" b="1" i="0" u="none" strike="noStrike" kern="1200" baseline="0">
                    <a:solidFill>
                      <a:srgbClr val="1B146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Hispanic</c:v>
                </c:pt>
                <c:pt idx="2">
                  <c:v>Asian</c:v>
                </c:pt>
                <c:pt idx="3">
                  <c:v>White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0.24</c:v>
                </c:pt>
                <c:pt idx="1">
                  <c:v>0.2</c:v>
                </c:pt>
                <c:pt idx="2">
                  <c:v>0.21</c:v>
                </c:pt>
                <c:pt idx="3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F4-4EFB-A253-DF144B713D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6632928"/>
        <c:axId val="1276625728"/>
      </c:barChart>
      <c:catAx>
        <c:axId val="1276632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B1464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6625728"/>
        <c:crosses val="autoZero"/>
        <c:auto val="1"/>
        <c:lblAlgn val="ctr"/>
        <c:lblOffset val="100"/>
        <c:noMultiLvlLbl val="0"/>
      </c:catAx>
      <c:valAx>
        <c:axId val="1276625728"/>
        <c:scaling>
          <c:orientation val="minMax"/>
          <c:max val="0.70000000000000007"/>
        </c:scaling>
        <c:delete val="1"/>
        <c:axPos val="l"/>
        <c:numFmt formatCode="0%" sourceLinked="1"/>
        <c:majorTickMark val="out"/>
        <c:minorTickMark val="none"/>
        <c:tickLblPos val="nextTo"/>
        <c:crossAx val="1276632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5293262422403564"/>
          <c:y val="9.2346597328169758E-2"/>
          <c:w val="0.69927469999327208"/>
          <c:h val="6.59283068309281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1B1464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More Likely to Purchase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600" b="1" i="0" u="none" strike="noStrike" kern="1200" baseline="0">
                    <a:solidFill>
                      <a:srgbClr val="1B146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Hispanic</c:v>
                </c:pt>
                <c:pt idx="2">
                  <c:v>Asian</c:v>
                </c:pt>
                <c:pt idx="3">
                  <c:v>White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0.33</c:v>
                </c:pt>
                <c:pt idx="1">
                  <c:v>0.31</c:v>
                </c:pt>
                <c:pt idx="2">
                  <c:v>0.19</c:v>
                </c:pt>
                <c:pt idx="3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9C-4F3A-B79F-F0C5135023C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Less Likely to Purchase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600" b="1" i="0" u="none" strike="noStrike" kern="1200" baseline="0">
                    <a:solidFill>
                      <a:srgbClr val="1B146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Hispanic</c:v>
                </c:pt>
                <c:pt idx="2">
                  <c:v>Asian</c:v>
                </c:pt>
                <c:pt idx="3">
                  <c:v>White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0.2</c:v>
                </c:pt>
                <c:pt idx="1">
                  <c:v>0.25</c:v>
                </c:pt>
                <c:pt idx="2">
                  <c:v>0.18</c:v>
                </c:pt>
                <c:pt idx="3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9C-4F3A-B79F-F0C5135023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6632928"/>
        <c:axId val="1276625728"/>
      </c:barChart>
      <c:catAx>
        <c:axId val="1276632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B1464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6625728"/>
        <c:crosses val="autoZero"/>
        <c:auto val="1"/>
        <c:lblAlgn val="ctr"/>
        <c:lblOffset val="100"/>
        <c:noMultiLvlLbl val="0"/>
      </c:catAx>
      <c:valAx>
        <c:axId val="1276625728"/>
        <c:scaling>
          <c:orientation val="minMax"/>
          <c:max val="0.70000000000000007"/>
        </c:scaling>
        <c:delete val="1"/>
        <c:axPos val="l"/>
        <c:numFmt formatCode="0%" sourceLinked="1"/>
        <c:majorTickMark val="out"/>
        <c:minorTickMark val="none"/>
        <c:tickLblPos val="nextTo"/>
        <c:crossAx val="1276632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9.8748447250834009E-2"/>
          <c:y val="9.918708601914529E-2"/>
          <c:w val="0.7879150578517008"/>
          <c:h val="6.59283068309281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1B1464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F5A3F-B21D-ADE9-C3A8-78677F8048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EA91E9-C66E-1BBD-3BFD-ED5B7366B5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3FD39-1FBE-6B47-CE64-40C39B035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9847-5B16-4B58-AF75-5A7E92207D8C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CA1D7-0020-F418-8B6B-6A44768C6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B3DDD-DA45-957B-6E5E-33F1336EE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8A8C7-10BC-4725-94F2-3D9986CA3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763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00B5F-CFE2-1ABB-E2D2-B06DDFFF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E00CBF-F02A-C9D5-B058-5D228A7851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D3AEA-0896-D4D8-7212-39B00CCCE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9847-5B16-4B58-AF75-5A7E92207D8C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5E6BC2-79AE-3337-5EBC-F5A4FC21D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2B9F3-1AF7-F126-9A6C-4A3B6E9BD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8A8C7-10BC-4725-94F2-3D9986CA3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106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B61741-B713-BBFE-778F-D940A1E9A2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46422C-9C8A-FE2A-E3E9-03642F8909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7B5B7-B8DF-02AF-9CFF-E4ADEEF40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9847-5B16-4B58-AF75-5A7E92207D8C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28928-FE41-D6B8-B5F7-5F374E29F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C9FE3-D558-799E-4558-226F8B419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8A8C7-10BC-4725-94F2-3D9986CA3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691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76E19-80B4-F882-8019-15DBEACE6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838CB-A9CF-E9BC-B6BF-6AE46518C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3D4E50-F1C3-9B24-10EF-2FF53A26C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9847-5B16-4B58-AF75-5A7E92207D8C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DB2AD5-342B-7260-F52B-674001B29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FE6CB-545F-5A6C-35BE-CBC2EDDE6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8A8C7-10BC-4725-94F2-3D9986CA3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283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69B4D-566D-6D2F-1886-574F1958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7D99B-8F82-9DBD-823F-C77D4AF75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AD16B-C6EB-FCAB-4BDD-3FD7396A4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9847-5B16-4B58-AF75-5A7E92207D8C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DFDBCA-36CE-3D46-C79F-770DC9D00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D5D4DC-83A7-3329-0F17-2FCAC0B83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8A8C7-10BC-4725-94F2-3D9986CA3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703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A414B-7C58-66EC-450B-01337E229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426AB-4DE2-7A13-010C-4E47FDD6FD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6B784D-C0E3-4084-30A2-76EDAED98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B850B8-9D41-150F-C58A-D1DFF9DCB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9847-5B16-4B58-AF75-5A7E92207D8C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5BB246-EABC-99EE-F8B3-90539ADD6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ACC516-EC30-70CF-E8F0-A9045AFDD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8A8C7-10BC-4725-94F2-3D9986CA3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941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F8EC5-A5A3-F9E7-E267-D612DA346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2A33E2-0155-7D9D-19BF-1E6DEB641C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67D25B-DEE6-DAFB-AD51-64EFE74153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E0F040-8F1C-D2F2-4387-54BFF111AF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D9E761-8041-69BB-2D20-BA8063A849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8A2813-4D5D-5103-2C43-479F21A9D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9847-5B16-4B58-AF75-5A7E92207D8C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7C19FC-0538-F3A5-880E-13E400DD8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443B4D-BADF-04E9-9E22-C9067908F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8A8C7-10BC-4725-94F2-3D9986CA3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E6EA9-5EA8-5590-9B6A-73D802F5A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7D112E-E084-299D-D040-2FAD481F3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9847-5B16-4B58-AF75-5A7E92207D8C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7A4F5B-4327-3BEE-1860-7DDBC5FD2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E2A6B6-8CA0-A812-58A8-00FE71161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8A8C7-10BC-4725-94F2-3D9986CA3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2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1432B2-D5A4-714F-41D1-B831B9E4F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9847-5B16-4B58-AF75-5A7E92207D8C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DD1D16-6C85-5F7B-FAEA-95F6488CE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BB3E7E-086E-BDD0-C818-DC89B090A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8A8C7-10BC-4725-94F2-3D9986CA3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837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21535-A8EF-3D47-08B4-E55FC6DE8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BC01D-BAA1-A6C1-BED5-97476C07B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485943-03E2-1CCF-6B47-BCBF7E0D6E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613B85-47E8-E649-152E-D4926D95E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9847-5B16-4B58-AF75-5A7E92207D8C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765579-D3C6-266F-F81D-A0E7388C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36ADF0-6892-59C0-58BE-0F75411D7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8A8C7-10BC-4725-94F2-3D9986CA3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143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6FAAD-04C6-9198-C1CF-F2AC4D862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608A3F-D911-7D6A-D567-72A724184F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D548CC-421B-5BA5-1CAF-ED478F8799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11681C-23CD-998B-E4DD-2E61B7106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9847-5B16-4B58-AF75-5A7E92207D8C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9EF4FC-EB7E-9099-2581-E9ACCAB05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A769FE-3AC8-66D5-EA02-BE9D6FF05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8A8C7-10BC-4725-94F2-3D9986CA3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047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ACEC06-3754-38F2-F83D-E97900176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766780-752F-0EFC-DF4A-92832158E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EBF65-CEEF-1103-CCE2-02F876470F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FB9847-5B16-4B58-AF75-5A7E92207D8C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E7AC3B-E6BD-F2A9-40E2-6A10ADF50B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91B15-07FA-0CF1-90AC-F0DC40244B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68A8C7-10BC-4725-94F2-3D9986CA3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746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.png"/><Relationship Id="rId7" Type="http://schemas.openxmlformats.org/officeDocument/2006/relationships/hyperlink" Target="https://thevab.com/signin?utm_source=grab-and-go&amp;utm_medium=vab-insights&amp;utm_campaign=" TargetMode="External"/><Relationship Id="rId2" Type="http://schemas.openxmlformats.org/officeDocument/2006/relationships/hyperlink" Target="https://thevab.com/insight/10-ways-tv-news-creates-trust-and-impact-among-diverse-audiences?utm_source=grab-and-go&amp;utm_medium=vab-insights&amp;utm_campaign=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DF901-3519-9F4C-3464-BD945C188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0847B4C3-C230-44E6-EC2E-181DEDFD0F58}"/>
              </a:ext>
            </a:extLst>
          </p:cNvPr>
          <p:cNvSpPr>
            <a:spLocks/>
          </p:cNvSpPr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B7DBC7-A3B2-9D1E-F722-81F8800B0EE6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here to download the full report, 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‘</a:t>
            </a:r>
            <a:r>
              <a:rPr lang="en-US" sz="1100" b="1" i="1" u="sng" dirty="0">
                <a:solidFill>
                  <a:srgbClr val="FFE6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Community Connection: 10 ways TV news creates trust and impact among diverse audiences</a:t>
            </a:r>
            <a:r>
              <a:rPr lang="en-US" sz="1100" b="1" i="1" dirty="0">
                <a:solidFill>
                  <a:srgbClr val="FFE6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’</a:t>
            </a:r>
            <a:r>
              <a:rPr lang="en-US" sz="1100" b="1" i="1" dirty="0">
                <a:solidFill>
                  <a:srgbClr val="FFE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learn more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2B7471-1CF1-7909-9CA7-7B91987B73FC}"/>
              </a:ext>
            </a:extLst>
          </p:cNvPr>
          <p:cNvSpPr/>
          <p:nvPr/>
        </p:nvSpPr>
        <p:spPr>
          <a:xfrm>
            <a:off x="219456" y="437005"/>
            <a:ext cx="102961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B1464"/>
                </a:solidFill>
                <a:latin typeface="Arial" panose="020B0604020202020204"/>
                <a:ea typeface="Calibri" panose="020F0502020204030204" pitchFamily="34" charset="0"/>
                <a:cs typeface="Arial" panose="020B0604020202020204" pitchFamily="34" charset="0"/>
              </a:rPr>
              <a:t>Trust and engagement translates into action for diverse audiences who are more likely to buy from TV news advertisers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1B97A53-9AC9-8C43-4951-5824676838DD}"/>
              </a:ext>
            </a:extLst>
          </p:cNvPr>
          <p:cNvSpPr txBox="1"/>
          <p:nvPr/>
        </p:nvSpPr>
        <p:spPr>
          <a:xfrm>
            <a:off x="7985144" y="2229382"/>
            <a:ext cx="2350272" cy="307777"/>
          </a:xfrm>
          <a:prstGeom prst="rect">
            <a:avLst/>
          </a:prstGeom>
          <a:solidFill>
            <a:srgbClr val="1B1464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During national TV news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771791D-64AC-041D-922D-14C1BA50E16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34167252-76F0-3BD6-B283-897C2993B2DF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8410D7E-BA69-9666-C1A3-9707604506E0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E104D6B-4677-7898-27C0-8F71EC0D78ED}"/>
              </a:ext>
            </a:extLst>
          </p:cNvPr>
          <p:cNvSpPr txBox="1"/>
          <p:nvPr/>
        </p:nvSpPr>
        <p:spPr>
          <a:xfrm>
            <a:off x="388921" y="2229382"/>
            <a:ext cx="5541818" cy="307777"/>
          </a:xfrm>
          <a:prstGeom prst="rect">
            <a:avLst/>
          </a:prstGeom>
          <a:solidFill>
            <a:srgbClr val="1B1464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Following a breaking news story on a local TV news channel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9FB7419-831D-CC04-D53B-3DB80C01E132}"/>
              </a:ext>
            </a:extLst>
          </p:cNvPr>
          <p:cNvSpPr txBox="1"/>
          <p:nvPr/>
        </p:nvSpPr>
        <p:spPr>
          <a:xfrm>
            <a:off x="495947" y="5848925"/>
            <a:ext cx="1170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Dynata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Media Consumption and Political Sentiment survey, fielded December 2025 (n=2,319). Survey base: A18+ U.S. respondents. Q35. Would any of the following impact your willingness to purchase a product or service after seeing an ad? – ‘Ad shown following a breaking news story on my local TV news channel’, ‘Ad shown during national TV news.’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Base = Ad Exposed Respondents.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Based on respondents who answered ‘more likely to purchase’ or ‘less likely to purchase.’ Black respondents (n=199), Hispanic respondents (n=181), Asian respondents (n=98), White respondents (n=1,058).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584592D-2D1A-C1E7-2FA2-8B9829AB2DD2}"/>
              </a:ext>
            </a:extLst>
          </p:cNvPr>
          <p:cNvCxnSpPr>
            <a:cxnSpLocks/>
          </p:cNvCxnSpPr>
          <p:nvPr/>
        </p:nvCxnSpPr>
        <p:spPr>
          <a:xfrm>
            <a:off x="6142763" y="2342556"/>
            <a:ext cx="0" cy="3471420"/>
          </a:xfrm>
          <a:prstGeom prst="line">
            <a:avLst/>
          </a:prstGeom>
          <a:ln>
            <a:solidFill>
              <a:srgbClr val="1B1464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3" name="Chart 42">
            <a:extLst>
              <a:ext uri="{FF2B5EF4-FFF2-40B4-BE49-F238E27FC236}">
                <a16:creationId xmlns:a16="http://schemas.microsoft.com/office/drawing/2014/main" id="{80CA441A-9CD4-BFFE-4CCC-74C12F6B0536}"/>
              </a:ext>
            </a:extLst>
          </p:cNvPr>
          <p:cNvGraphicFramePr/>
          <p:nvPr/>
        </p:nvGraphicFramePr>
        <p:xfrm>
          <a:off x="112815" y="2455414"/>
          <a:ext cx="6094030" cy="3358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40A4F6A8-1D33-B174-6E68-ED0036AB2523}"/>
              </a:ext>
            </a:extLst>
          </p:cNvPr>
          <p:cNvGraphicFramePr/>
          <p:nvPr/>
        </p:nvGraphicFramePr>
        <p:xfrm>
          <a:off x="6113265" y="2510278"/>
          <a:ext cx="6094030" cy="3358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00ED7CBB-0079-97E3-9264-8B3AB50F0BAC}"/>
              </a:ext>
            </a:extLst>
          </p:cNvPr>
          <p:cNvSpPr txBox="1"/>
          <p:nvPr/>
        </p:nvSpPr>
        <p:spPr>
          <a:xfrm>
            <a:off x="490288" y="1793746"/>
            <a:ext cx="11479268" cy="3387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% who say ads shown in the following would make them either ‘more likely’ or ‘less likely’ to purchase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1A31AA9-DBB2-E091-C49A-F8DAB50C3A2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6D78B18-F0C2-296D-FA14-EC255E65D862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B6B0F6-CA05-68CA-C65F-368773E4EED9}"/>
              </a:ext>
            </a:extLst>
          </p:cNvPr>
          <p:cNvSpPr txBox="1"/>
          <p:nvPr/>
        </p:nvSpPr>
        <p:spPr>
          <a:xfrm>
            <a:off x="10347158" y="2907"/>
            <a:ext cx="1882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000" b="1">
                <a:solidFill>
                  <a:srgbClr val="ED3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Scan or click to access more multicultural insights</a:t>
            </a:r>
          </a:p>
        </p:txBody>
      </p:sp>
      <p:pic>
        <p:nvPicPr>
          <p:cNvPr id="8" name="Picture 2">
            <a:hlinkClick r:id="rId7"/>
            <a:extLst>
              <a:ext uri="{FF2B5EF4-FFF2-40B4-BE49-F238E27FC236}">
                <a16:creationId xmlns:a16="http://schemas.microsoft.com/office/drawing/2014/main" id="{EB9FD0EE-E127-A938-1535-D6EB6B1D75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1B53734-3233-1F4D-84CA-B7861245A27B}"/>
              </a:ext>
            </a:extLst>
          </p:cNvPr>
          <p:cNvSpPr/>
          <p:nvPr/>
        </p:nvSpPr>
        <p:spPr>
          <a:xfrm>
            <a:off x="10347158" y="0"/>
            <a:ext cx="1844842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27370E-8D1E-4BAE-99B3-75FC7A467D6E}"/>
              </a:ext>
            </a:extLst>
          </p:cNvPr>
          <p:cNvSpPr/>
          <p:nvPr/>
        </p:nvSpPr>
        <p:spPr>
          <a:xfrm>
            <a:off x="0" y="0"/>
            <a:ext cx="4082143" cy="340110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Diverse Audiences: Purchase Intent for News Advertisers</a:t>
            </a:r>
          </a:p>
        </p:txBody>
      </p:sp>
    </p:spTree>
    <p:extLst>
      <p:ext uri="{BB962C8B-B14F-4D97-AF65-F5344CB8AC3E}">
        <p14:creationId xmlns:p14="http://schemas.microsoft.com/office/powerpoint/2010/main" val="166515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E61E0B5-2A3C-4A89-879B-ED8BDF056CEA}"/>
</file>

<file path=customXml/itemProps2.xml><?xml version="1.0" encoding="utf-8"?>
<ds:datastoreItem xmlns:ds="http://schemas.openxmlformats.org/officeDocument/2006/customXml" ds:itemID="{E7E85D60-2E3E-4CAF-B6E3-079384EE6691}"/>
</file>

<file path=customXml/itemProps3.xml><?xml version="1.0" encoding="utf-8"?>
<ds:datastoreItem xmlns:ds="http://schemas.openxmlformats.org/officeDocument/2006/customXml" ds:itemID="{7A710426-18E2-4D9E-B5FC-C07FE9F470D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2026-06-17T15:47:09Z</dcterms:created>
  <dcterms:modified xsi:type="dcterms:W3CDTF">2026-06-17T15:47:18Z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