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39:33.837" v="0"/>
      <pc:docMkLst>
        <pc:docMk/>
      </pc:docMkLst>
      <pc:sldChg chg="add">
        <pc:chgData name="Dylan Breger" userId="9b3da09f-10fe-42ec-9aa5-9fa2a3e9cc20" providerId="ADAL" clId="{F98534C6-B0C5-430B-9C0B-35D9871B4C23}" dt="2026-06-17T15:39:33.837" v="0"/>
        <pc:sldMkLst>
          <pc:docMk/>
          <pc:sldMk cId="3434185845" sldId="214747448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sng" strike="noStrike" kern="1200" spc="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 b="1" u="sng" dirty="0"/>
              <a:t>Actions Taken After Seeing a TV 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sng" strike="noStrike" kern="1200" spc="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Scanned a QR code</c:v>
                </c:pt>
                <c:pt idx="1">
                  <c:v>Purchased later</c:v>
                </c:pt>
                <c:pt idx="2">
                  <c:v>Talked to someone about it</c:v>
                </c:pt>
                <c:pt idx="3">
                  <c:v>Looked up reviews</c:v>
                </c:pt>
                <c:pt idx="4">
                  <c:v>Searched for the brand</c:v>
                </c:pt>
                <c:pt idx="5">
                  <c:v>Visited the brand's website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0.12</c:v>
                </c:pt>
                <c:pt idx="1">
                  <c:v>0.23</c:v>
                </c:pt>
                <c:pt idx="2">
                  <c:v>0.3</c:v>
                </c:pt>
                <c:pt idx="3">
                  <c:v>0.32</c:v>
                </c:pt>
                <c:pt idx="4">
                  <c:v>0.35</c:v>
                </c:pt>
                <c:pt idx="5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B9-45CF-B824-AA1FAC4391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0353375"/>
        <c:axId val="1315473295"/>
      </c:barChart>
      <c:catAx>
        <c:axId val="2503533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15473295"/>
        <c:crosses val="autoZero"/>
        <c:auto val="1"/>
        <c:lblAlgn val="ctr"/>
        <c:lblOffset val="100"/>
        <c:noMultiLvlLbl val="0"/>
      </c:catAx>
      <c:valAx>
        <c:axId val="131547329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0353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7DDE-72F6-8F5B-9D37-DB98778952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C028D-6F6D-D47A-5A20-A81A54C9F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2A556-0557-2BE8-726A-A605A630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5F83B-8447-F194-B50C-2FD6DEE5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D2E22-4DAE-DB59-B165-8E47406FE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7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FA060-08DD-3E85-28E1-C2100DD41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3A70B-2E12-C1CE-64DB-FDA15DB6C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76314-2B78-AD9D-710B-2369F1C8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98670-0288-15F2-951E-7B91E0E6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0D4C0-8DD7-9E42-FCC6-49CC24CA0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3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4564FE-C4EC-4CF3-7318-B8B80F46B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599A75-7FCD-E4C9-51D4-40AC5BB67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6E2EA-E447-A4B5-6A3B-3AE0566D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A6FD2-E39E-C44B-4C62-ED54C36A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4654A-397A-D69E-B1F3-4C0B9FC1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6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8B6DD-1C93-F02C-43D4-DC01217B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32105-37A0-7DE4-476E-37CE3F9B7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10C8E-53AF-8A38-0B4F-A9453F785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85B42-3B70-9E0F-63CA-2914293C6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2E08E-110C-4C37-0726-08F7DA827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3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7684-40EE-A494-C451-0D530ECE2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D1B75-AAB2-699D-4688-1FC26AFAF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E612-234B-C144-23D7-30AEB583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F5E36-E383-026F-28E1-184818A82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6DCF9-CD1F-943B-65D0-3FEE2E63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7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BAC3-E5E2-9B7F-0D59-580EA6B3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167ED-4D6F-BD4E-8C8B-87C0A348B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B8B096-EC10-6460-CE1C-0991DCB36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AC6EE-CA87-1B53-7061-351A1ECF9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C7FAA-4439-A67B-1F7D-44F08290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7A86B-5B2B-AAE7-F902-6FF0F1A4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9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049B-EA13-B52F-1444-242306C1F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D5F60-AB41-F422-D951-4A70B1609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2D48C-36B8-81B8-6744-B01721796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1B43BF-E449-AF43-2B25-78C9E3A81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8E704-D221-AF8F-1DBC-B5B92D07E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F98B85-5219-A03E-A1B4-7CC9D0B9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E1BFBC-07D8-2693-E9F0-E6AEE6C63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9E2FB-5C57-DC86-BB36-9C64DC0A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F561F-4D88-AFF3-8776-9EE9673C0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964106-FC4A-9598-DB48-F873FAB0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EB816-3F84-0272-A9AC-0247AD5AD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ED8199-C38B-2ABB-679B-004BF1653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5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A0B98-68B4-4ADB-9290-4F0B0451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93BAF3-5BDA-EE9E-D8CB-F941BED8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ED989-1FF4-44AF-A606-90FD9490C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9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85B37-E5AA-777D-CB11-2EA74859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278D3-7F8B-ACA4-0684-8CF6E3671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EB44E-A7DB-0681-80D5-4B25DFE5A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5DC566-C018-E4D3-9659-F35C2BCF3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CBBE9-F52D-8B1C-A650-81F040A4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8B424-9122-A674-6DD1-F0C51F94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7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4BA94-AA6B-2C4F-C364-B6EE7C16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D58569-04CB-92B8-4F36-DFAF77FE25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0118B7-DB55-07DE-FA58-33772D895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FE285-12FF-7AF5-77C2-1252F65EC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C7EE7-AD02-BCBA-A2D6-9F315FF70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7B910-A43F-695C-5D8A-A55453276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A64747-CE7D-0586-0B8D-CDD376E7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BCEF1-E53C-7ABC-30FA-4DB3335B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F0498-B54D-03D6-C01D-FCB5BBA458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906B1F-CCD1-4A62-A194-07D687534EB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234EF-DA3A-8683-F39B-4349E262D7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D2315-ACFC-1C03-306F-A59BB4A5F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B80985-3FE2-42ED-A6E1-A50A68FB3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5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www.disqo.com/re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DAA553-8206-D623-00A1-01D703D35BE2}"/>
              </a:ext>
            </a:extLst>
          </p:cNvPr>
          <p:cNvSpPr>
            <a:spLocks/>
          </p:cNvSpPr>
          <p:nvPr/>
        </p:nvSpPr>
        <p:spPr>
          <a:xfrm>
            <a:off x="4734046" y="1698993"/>
            <a:ext cx="7457953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AD3637F-51DE-B3CF-090F-2BAC57F41356}"/>
              </a:ext>
            </a:extLst>
          </p:cNvPr>
          <p:cNvSpPr>
            <a:spLocks/>
          </p:cNvSpPr>
          <p:nvPr/>
        </p:nvSpPr>
        <p:spPr>
          <a:xfrm>
            <a:off x="0" y="1687843"/>
            <a:ext cx="4734045" cy="517015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CCC973-DB63-8EDC-7C3E-77127D94DB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CE3CF54-BD00-D5F5-7DC8-A73AE1D28A8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19FAEC-72F4-2C61-CB9A-3DD76660891A}"/>
              </a:ext>
            </a:extLst>
          </p:cNvPr>
          <p:cNvSpPr/>
          <p:nvPr/>
        </p:nvSpPr>
        <p:spPr>
          <a:xfrm>
            <a:off x="1" y="0"/>
            <a:ext cx="2876550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Actions Taken After Seeing a TV 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2AD128-5B82-1FC8-1795-0A2EFE868C78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impact of TV advertising extends beyond the screen, inspiring consumers to research, discuss and buy</a:t>
            </a: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1AAFC93E-9C14-43A4-1DD2-73404119695B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DISQO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40F7A3-AF6F-FBF6-3D32-326C8B4FD72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26B56D-7F6B-A8C8-AB46-0F0DFD11DDE6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outcomes insights</a:t>
            </a:r>
          </a:p>
        </p:txBody>
      </p:sp>
      <p:pic>
        <p:nvPicPr>
          <p:cNvPr id="15" name="Picture 2">
            <a:hlinkClick r:id="rId5"/>
            <a:extLst>
              <a:ext uri="{FF2B5EF4-FFF2-40B4-BE49-F238E27FC236}">
                <a16:creationId xmlns:a16="http://schemas.microsoft.com/office/drawing/2014/main" id="{0FEA2B0F-39F9-7953-052E-ACC7E9A69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00A31D99-04A6-247A-159E-F3394625D460}"/>
              </a:ext>
            </a:extLst>
          </p:cNvPr>
          <p:cNvSpPr txBox="1"/>
          <p:nvPr/>
        </p:nvSpPr>
        <p:spPr>
          <a:xfrm>
            <a:off x="799312" y="2448852"/>
            <a:ext cx="3135420" cy="13111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kern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kumimoji="0" lang="en-US" sz="8800" b="1" i="0" u="none" strike="noStrike" kern="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931739-EAED-3860-DB9A-942695E2CEF8}"/>
              </a:ext>
            </a:extLst>
          </p:cNvPr>
          <p:cNvSpPr txBox="1"/>
          <p:nvPr/>
        </p:nvSpPr>
        <p:spPr>
          <a:xfrm>
            <a:off x="345398" y="3849561"/>
            <a:ext cx="4043248" cy="1387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consumers have 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taken an action</a:t>
            </a:r>
            <a:r>
              <a:rPr kumimoji="0" lang="en-US" sz="280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after seeing a TV ad</a:t>
            </a: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9F42FF-6E05-0585-92F3-FCD646726A97}"/>
              </a:ext>
            </a:extLst>
          </p:cNvPr>
          <p:cNvSpPr txBox="1"/>
          <p:nvPr/>
        </p:nvSpPr>
        <p:spPr>
          <a:xfrm>
            <a:off x="503713" y="6072107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DISQO,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 Report: TV Advertising 2026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06F7559C-1EDF-C90A-AE65-3F73602BBE94}"/>
              </a:ext>
            </a:extLst>
          </p:cNvPr>
          <p:cNvGraphicFramePr/>
          <p:nvPr/>
        </p:nvGraphicFramePr>
        <p:xfrm>
          <a:off x="4768477" y="1758841"/>
          <a:ext cx="7389091" cy="4478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434185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4FD814-00D5-4E60-BD30-274FEE65B42F}"/>
</file>

<file path=customXml/itemProps2.xml><?xml version="1.0" encoding="utf-8"?>
<ds:datastoreItem xmlns:ds="http://schemas.openxmlformats.org/officeDocument/2006/customXml" ds:itemID="{87D85854-C6B8-4E04-9678-8243F27599FC}"/>
</file>

<file path=customXml/itemProps3.xml><?xml version="1.0" encoding="utf-8"?>
<ds:datastoreItem xmlns:ds="http://schemas.openxmlformats.org/officeDocument/2006/customXml" ds:itemID="{AF478824-40CE-4BCC-B23A-4CACE8EBE14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2026-06-17T15:39:31Z</dcterms:created>
  <dcterms:modified xsi:type="dcterms:W3CDTF">2026-06-17T15:39:41Z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