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olors1.xml" ContentType="application/vnd.ms-office.chartcolorstyle+xml"/>
  <Override PartName="/ppt/charts/style1.xml" ContentType="application/vnd.ms-office.chartstyl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4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6-17T15:45:37.646" v="0"/>
      <pc:docMkLst>
        <pc:docMk/>
      </pc:docMkLst>
      <pc:sldChg chg="add">
        <pc:chgData name="Dylan Breger" userId="9b3da09f-10fe-42ec-9aa5-9fa2a3e9cc20" providerId="ADAL" clId="{F98534C6-B0C5-430B-9C0B-35D9871B4C23}" dt="2026-06-17T15:45:37.646" v="0"/>
        <pc:sldMkLst>
          <pc:docMk/>
          <pc:sldMk cId="220010708" sldId="214747447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Emerging Capabilities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Not testing emerging capabilities</c:v>
                </c:pt>
                <c:pt idx="1">
                  <c:v>Data Enriched Advertising</c:v>
                </c:pt>
                <c:pt idx="2">
                  <c:v>Retail Media Data</c:v>
                </c:pt>
                <c:pt idx="3">
                  <c:v>Outcome-Based Buying</c:v>
                </c:pt>
                <c:pt idx="4">
                  <c:v>Shoppable Ads</c:v>
                </c:pt>
                <c:pt idx="5">
                  <c:v>AI Workflow / Operations</c:v>
                </c:pt>
                <c:pt idx="6">
                  <c:v>Private Marketplace (PVP)</c:v>
                </c:pt>
                <c:pt idx="7">
                  <c:v>AI Creatives</c:v>
                </c:pt>
                <c:pt idx="8">
                  <c:v>In-Flight Optimization</c:v>
                </c:pt>
                <c:pt idx="9">
                  <c:v>Advanced Audiences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 formatCode="0.00%">
                  <c:v>8.5000000000000006E-2</c:v>
                </c:pt>
                <c:pt idx="1">
                  <c:v>0.21</c:v>
                </c:pt>
                <c:pt idx="2">
                  <c:v>0.215</c:v>
                </c:pt>
                <c:pt idx="3">
                  <c:v>0.27</c:v>
                </c:pt>
                <c:pt idx="4">
                  <c:v>0.28999999999999998</c:v>
                </c:pt>
                <c:pt idx="5">
                  <c:v>0.35499999999999998</c:v>
                </c:pt>
                <c:pt idx="6">
                  <c:v>0.36</c:v>
                </c:pt>
                <c:pt idx="7">
                  <c:v>0.4</c:v>
                </c:pt>
                <c:pt idx="8">
                  <c:v>0.4</c:v>
                </c:pt>
                <c:pt idx="9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133-4D41-8350-0FC3C75ABB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axId val="205121903"/>
        <c:axId val="1315636015"/>
      </c:barChart>
      <c:catAx>
        <c:axId val="2051219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15636015"/>
        <c:crosses val="autoZero"/>
        <c:auto val="1"/>
        <c:lblAlgn val="ctr"/>
        <c:lblOffset val="100"/>
        <c:noMultiLvlLbl val="0"/>
      </c:catAx>
      <c:valAx>
        <c:axId val="1315636015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205121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25939-E85F-2E45-BC0D-553D50B7D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36422-2B19-94A1-49EF-DAE2E18E9A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C2DB9-A054-A329-9DE4-E875E08FD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0DACA-D678-4F4F-1C1E-EA075A1CA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8EA7B-2FCA-7113-3FCC-F680C9089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33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0EC29-E7C1-D839-75EA-ED714FD74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2614ED-9368-8AE0-474D-F18FCB0043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A8706-EFDE-410D-3EDD-01A8E9835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B4D5D-19B6-3BFD-E5A2-B821B8799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D9606-9000-629C-2409-F6BE901CA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7BFF8B-FDC1-B200-6697-FDF73A4C59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656CE2-7BFA-3E55-5FC6-667F7816E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4466A-8AFB-FD86-5728-3F93670A1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22A79-58D2-8D40-3CE6-5F90ADA6D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F93D4-C243-38F9-355D-ABEE070F5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5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950BA-8421-06D7-7218-A92478FCD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B13D2-577D-B4E8-6E2B-843003DE8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08487-03AF-FAF6-C0B3-D83D612AB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DDA0C-6043-C1A5-3E1A-B2DD4DE30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5EE76-85F7-AEC4-5190-BF02BA7B3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688CD-7B1C-AB54-D8C1-82006C6A6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27454-BDE7-CD56-7FCF-2777D7E70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1C1AF-E722-2CB4-096B-4C6558E74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0AA30-8498-5262-7437-5E7127AD2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DCD9C-272B-7C55-FE2D-45B85E38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94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B1494-E081-3386-183F-248003848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57520-3593-9E29-A5E2-E606075A64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690956-4F0C-AFCA-FE82-A801F61F3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B99A9E-8BDE-BB6F-C6FC-302EB8A05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A3943-625E-2697-EB8A-3DAAD996E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15B87A-34E4-CF7D-A1E9-305603654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9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540D4-0187-B5DA-BF16-4E4AA7D0C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E00A7-6A37-1A2A-4F95-ACB4133BC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DE1767-54CC-29EC-0D3A-CAF4E99EE3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65D561-DAEE-483F-604D-66D6A1212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CAFA47-0BD9-0D75-930C-AB5784874D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20198-B9A5-CB94-B23F-07444A067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841DD8-95AB-EC1E-6AB4-BD2C6078A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B8363C-03D3-7305-398E-F7BA9480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01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48854-67C3-14BA-8698-FD9FF6908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7FA864-47D9-FED4-65C5-F0C969F04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48554F-0110-0E7B-74BF-A0F80498A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AA1B6-E20F-6450-F375-B3F483962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43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0C2FD1-ADC7-BD08-245E-EBD1404F4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080099-AABD-8860-72C0-CA00DDEBE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249DAF-3785-7CD1-1274-4931CCC48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31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00580-3D43-B872-81F9-BB938AC50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0F108-F7C2-3218-CC52-5C65D7F58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69483-2A39-5453-5C60-6BAF30E78C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335B2-CC94-099B-9CC6-773814913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8FB3C-3280-BF9C-8E16-AE6DBE40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EBD79-2078-BD5C-9FC5-BF16C9E97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99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1A49E-4F6F-B086-B325-36ED6F4E6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F3AB6B-F505-4D62-80A9-658DA2A7D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054B2-4E51-CBDD-F826-D5E0E82FD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6AC25-92AF-41D7-0BEF-00AA6E722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A7636-9628-A056-6DAC-CB8F6B553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9570CE-7C84-012F-CDA1-AC2235B39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0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721F18-C996-8E73-8697-927024016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31F044-8839-F488-C2A9-8405B30D7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30223-7BB0-F202-2656-CEFF15D9C9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DF4B85-28BE-453A-9701-AE650362126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A8EAC-2BEC-9F2C-9EFD-2E0A4D289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8F446-E80B-93F6-F57F-6F9DCEC1A1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D052D6-749D-4E60-BBF2-AE3BBF1B5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www.ispot.tv/hub/resourc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763F78E-2CCC-1D3B-30A7-BC31D6B75BF2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2000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83673D-AD3D-9F4A-D885-C33C5AE7629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9E2BACE-FBE2-308E-4856-063E4B448A5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BBBD22-4BF5-04CF-63B9-B671D4CFF18A}"/>
              </a:ext>
            </a:extLst>
          </p:cNvPr>
          <p:cNvSpPr/>
          <p:nvPr/>
        </p:nvSpPr>
        <p:spPr>
          <a:xfrm>
            <a:off x="1" y="0"/>
            <a:ext cx="2910842" cy="321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Emerging Ad Capabilities Being Tested</a:t>
            </a:r>
          </a:p>
        </p:txBody>
      </p:sp>
      <p:sp>
        <p:nvSpPr>
          <p:cNvPr id="9" name="TextBox 8">
            <a:hlinkClick r:id="rId4"/>
            <a:extLst>
              <a:ext uri="{FF2B5EF4-FFF2-40B4-BE49-F238E27FC236}">
                <a16:creationId xmlns:a16="http://schemas.microsoft.com/office/drawing/2014/main" id="{83EF96C0-86F4-D0E7-F725-8674E549C697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iSpot</a:t>
            </a:r>
            <a:endParaRPr kumimoji="0" lang="en-US" sz="1200" b="1" i="1" u="sng" strike="noStrike" kern="1200" cap="none" spc="0" normalizeH="0" baseline="0" noProof="0" dirty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DA27FB-A388-BEAD-54C6-93292A9E85C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80EE8B-FFC5-ABC9-07A2-C827AC77CDA7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ad innovation insights</a:t>
            </a:r>
          </a:p>
        </p:txBody>
      </p:sp>
      <p:pic>
        <p:nvPicPr>
          <p:cNvPr id="12" name="Picture 2">
            <a:hlinkClick r:id="rId5"/>
            <a:extLst>
              <a:ext uri="{FF2B5EF4-FFF2-40B4-BE49-F238E27FC236}">
                <a16:creationId xmlns:a16="http://schemas.microsoft.com/office/drawing/2014/main" id="{60709F9C-BDDE-C541-23B8-F447725F89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3218F19-A50C-8CFD-0B63-88A87FB0B168}"/>
              </a:ext>
            </a:extLst>
          </p:cNvPr>
          <p:cNvSpPr txBox="1"/>
          <p:nvPr/>
        </p:nvSpPr>
        <p:spPr>
          <a:xfrm>
            <a:off x="503713" y="6051133"/>
            <a:ext cx="11590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iSpot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Video Ad Spend &amp; Strategy Report: Marketers on Budget Shifts, Measurement Priorities, &amp; AI Challenges.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023A0B-4BC6-585A-AF03-E444F8F30E50}"/>
              </a:ext>
            </a:extLst>
          </p:cNvPr>
          <p:cNvSpPr txBox="1"/>
          <p:nvPr/>
        </p:nvSpPr>
        <p:spPr>
          <a:xfrm>
            <a:off x="2349909" y="1789144"/>
            <a:ext cx="77674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i="1" u="sng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‘This year, I’m planning to test the following emerging advertising capabilities’</a:t>
            </a:r>
            <a:endParaRPr kumimoji="0" lang="en-US" sz="1600" b="1" i="1" u="sng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of respondents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ECF0978D-1E1D-4C58-1FAD-A7445FC4B039}"/>
              </a:ext>
            </a:extLst>
          </p:cNvPr>
          <p:cNvGraphicFramePr/>
          <p:nvPr/>
        </p:nvGraphicFramePr>
        <p:xfrm>
          <a:off x="686816" y="2472824"/>
          <a:ext cx="10818368" cy="3531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624CB04-E2AB-7368-7C73-E951A5CBD0F2}"/>
              </a:ext>
            </a:extLst>
          </p:cNvPr>
          <p:cNvSpPr/>
          <p:nvPr/>
        </p:nvSpPr>
        <p:spPr>
          <a:xfrm>
            <a:off x="182879" y="440921"/>
            <a:ext cx="1008141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B1464"/>
                </a:solidFill>
                <a:latin typeface="Arial" panose="020B0604020202020204" pitchFamily="34" charset="0"/>
              </a:rPr>
              <a:t>Marketers are planning to test capabilities that make audience activation smarter, more effective and flexible</a:t>
            </a:r>
          </a:p>
        </p:txBody>
      </p:sp>
    </p:spTree>
    <p:extLst>
      <p:ext uri="{BB962C8B-B14F-4D97-AF65-F5344CB8AC3E}">
        <p14:creationId xmlns:p14="http://schemas.microsoft.com/office/powerpoint/2010/main" val="220010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C5CF792-4FA1-4C90-98B9-A21F01EE51CC}"/>
</file>

<file path=customXml/itemProps2.xml><?xml version="1.0" encoding="utf-8"?>
<ds:datastoreItem xmlns:ds="http://schemas.openxmlformats.org/officeDocument/2006/customXml" ds:itemID="{D9FE33C4-43AE-45EF-BA53-927BB431B13E}"/>
</file>

<file path=customXml/itemProps3.xml><?xml version="1.0" encoding="utf-8"?>
<ds:datastoreItem xmlns:ds="http://schemas.openxmlformats.org/officeDocument/2006/customXml" ds:itemID="{DB7CE71B-0B1F-4C34-88D7-8C48899E89B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2026-06-17T15:45:36Z</dcterms:created>
  <dcterms:modified xsi:type="dcterms:W3CDTF">2026-06-17T15:45:43Z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