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rts/colors1.xml" ContentType="application/vnd.ms-office.chartcolorstyle+xml"/>
  <Override PartName="/ppt/charts/style1.xml" ContentType="application/vnd.ms-office.chartstyl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5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6-17T15:45:51.576" v="0"/>
      <pc:docMkLst>
        <pc:docMk/>
      </pc:docMkLst>
      <pc:sldChg chg="add">
        <pc:chgData name="Dylan Breger" userId="9b3da09f-10fe-42ec-9aa5-9fa2a3e9cc20" providerId="ADAL" clId="{F98534C6-B0C5-430B-9C0B-35D9871B4C23}" dt="2026-06-17T15:45:51.576" v="0"/>
        <pc:sldMkLst>
          <pc:docMk/>
          <pc:sldMk cId="683508574" sldId="214747450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No, I'm not using AI</c:v>
                </c:pt>
                <c:pt idx="1">
                  <c:v>Other</c:v>
                </c:pt>
                <c:pt idx="2">
                  <c:v>Creative Production</c:v>
                </c:pt>
                <c:pt idx="3">
                  <c:v>Creative Development</c:v>
                </c:pt>
                <c:pt idx="4">
                  <c:v>Media Buying &amp; Planning</c:v>
                </c:pt>
                <c:pt idx="5">
                  <c:v>Media Optimization &amp; Automation</c:v>
                </c:pt>
                <c:pt idx="6">
                  <c:v>Measurement &amp; Analytics</c:v>
                </c:pt>
              </c:strCache>
            </c:strRef>
          </c:cat>
          <c:val>
            <c:numRef>
              <c:f>Sheet1!$B$2:$B$8</c:f>
              <c:numCache>
                <c:formatCode>0.0%</c:formatCode>
                <c:ptCount val="7"/>
                <c:pt idx="0">
                  <c:v>0.215</c:v>
                </c:pt>
                <c:pt idx="1">
                  <c:v>0.02</c:v>
                </c:pt>
                <c:pt idx="2">
                  <c:v>0.255</c:v>
                </c:pt>
                <c:pt idx="3">
                  <c:v>0.28499999999999998</c:v>
                </c:pt>
                <c:pt idx="4">
                  <c:v>0.315</c:v>
                </c:pt>
                <c:pt idx="5">
                  <c:v>0.47499999999999998</c:v>
                </c:pt>
                <c:pt idx="6">
                  <c:v>0.505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133-4D41-8350-0FC3C75ABB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axId val="205121903"/>
        <c:axId val="1315636015"/>
      </c:barChart>
      <c:catAx>
        <c:axId val="2051219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315636015"/>
        <c:crosses val="autoZero"/>
        <c:auto val="1"/>
        <c:lblAlgn val="ctr"/>
        <c:lblOffset val="100"/>
        <c:noMultiLvlLbl val="0"/>
      </c:catAx>
      <c:valAx>
        <c:axId val="1315636015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20512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7947-CDAB-DB09-367B-DB654FA62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4695D1-CA2F-8AFA-7A91-ADD935A28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73D71-6659-89F9-B2B3-3C0093267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7DEE3-5530-CC42-B5E2-C6B40E444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C253F-80AA-E3AD-F2EF-0D4E80FF4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0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14A32-FDD2-F4C4-9418-78BF85167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B01EA1-290B-2F4C-408D-76E33EF3E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CAA4B-C4CE-1132-13E2-BF14E14C1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58EE56-A8D7-10DB-4474-65999F907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08363-CA5A-AACF-23E6-698CCC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47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C058F2-5C68-72B1-11C1-2AD986BD0F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A73F3-B519-6818-87E5-3763DC5C6E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25886-7C25-F2AF-6D3F-E18651D43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C0480-112D-9122-6B2A-F86D444C7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E2C21-13F3-3D5F-5AAF-73D82D9E8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39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8D0F8-B81D-CB9F-7A77-6E85825AA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7E8E-182B-FC9C-51C8-57020D6D7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52F68-BD36-4E9E-D678-BF2901819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94684-DCE0-FB9C-3A13-C23EAF97B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0F3C84-8767-7FF7-1674-BDDA66D76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6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54B5E-8455-9B87-9C74-E75077DCA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BD611-7516-BB0F-7177-E6C6802C1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657AC-3286-DDA3-4F7C-484A8F49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0D76C-7299-9468-2B2A-962B2B31F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EB5C6-840B-1E37-0713-9EA34B204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05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09A64-6F16-2435-FF57-B4F5F7C9E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04813-89C9-A445-89F1-F2EC4397EB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EACC49-2A1D-B6B5-1E6F-5DE3D7CDB8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7CA83-2A52-7214-B8ED-CE7145A9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6D63BA-149F-6FC3-4CB0-5A83520B2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772FB-0B6E-CEF9-1A0C-3BB93B303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9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BDE09-BF8C-4ED5-FA82-7BB774ABC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3E613-3280-C103-47BF-6F7796995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860663-22D8-2208-D51B-AE55A1DE3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65384-8B9E-227A-A8AD-84B9551A7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3C7497-68EF-7072-C1DB-B5E0011FE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7F82AA-468F-459C-3DBB-4D11C416B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A4A58F-3F80-16BE-3375-FED37A174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6837A5-D6BA-7F1B-5C04-AB8031057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D8351-8EC0-693B-02D2-84E0BA940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3886D4-FBD5-55F6-B7A8-876981114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B2DBF5-F572-2A59-3699-932D4EC05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77181E-8949-5C4E-2E04-18A6A0477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255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237EA-3CE6-0504-351D-AAF2C9A98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B2880A-45BA-91C0-E1BD-4A849504A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2CBE8A-DFF3-E8E1-F675-19168F79E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55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845E8-4E44-B279-2140-241B5FE31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B7090-4395-176C-D613-A7D5C5AD3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2F29B-4025-F6F6-D728-756E249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8B4AD-5C93-6506-6E13-7F71A21B3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107C3-02D9-FE49-F869-6EB5FCA19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068AA-5C65-D4DF-72DF-A77FD65A0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95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A2912-0D87-B90C-5B46-48AC4978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EE2E1D-DD16-869E-3389-7D6F0A6564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3064F1-AC9E-BCEB-76D7-83E88990A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D4101-D9D5-4125-471A-132F14203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AF4EB-1DEA-6D5E-23AC-EB1D1A792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B3D17-8D8A-2B82-93A7-A1FF76E4B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3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69FC92-B037-B9D9-ADA2-A4878C169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085A3-2D1E-DA49-CC18-D37697D1A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BD5C4-356B-3DAB-4225-D1C2E0E1D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8EA40D-5DB1-42D7-AFC7-24996E1306B7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B46FF-79AA-D585-ED42-9362FDA0FC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85644-62AA-54EF-1141-150989DC1E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3CE3B-7781-4959-9264-8B1046CFD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04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hyperlink" Target="https://www.ispot.tv/hub/resources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E53C9-93C3-D9A5-2385-9E566FAD1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7B9D2F-1D1C-020F-C5C2-516B4F777DBE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2000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79744A-CBEC-7B36-3965-C81E6C49A67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BE30DE8-7CE0-CD24-83BD-5199934A9BB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90564A-CD67-E105-D05D-ECDD5D504E21}"/>
              </a:ext>
            </a:extLst>
          </p:cNvPr>
          <p:cNvSpPr/>
          <p:nvPr/>
        </p:nvSpPr>
        <p:spPr>
          <a:xfrm>
            <a:off x="1" y="0"/>
            <a:ext cx="3037113" cy="321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AI Usage in Video Advertising Strategies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0B727F-D4DB-B902-293B-9701A350C52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44799D-B3D3-3B8F-A781-15A00F6DD73D}"/>
              </a:ext>
            </a:extLst>
          </p:cNvPr>
          <p:cNvSpPr txBox="1"/>
          <p:nvPr/>
        </p:nvSpPr>
        <p:spPr>
          <a:xfrm>
            <a:off x="10233660" y="290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ad innovation insights</a:t>
            </a:r>
          </a:p>
        </p:txBody>
      </p:sp>
      <p:pic>
        <p:nvPicPr>
          <p:cNvPr id="12" name="Picture 2">
            <a:hlinkClick r:id="rId4"/>
            <a:extLst>
              <a:ext uri="{FF2B5EF4-FFF2-40B4-BE49-F238E27FC236}">
                <a16:creationId xmlns:a16="http://schemas.microsoft.com/office/drawing/2014/main" id="{91F5E10F-6753-1B22-B42A-8A9F3D1706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F95D2F9-0AA4-DDFE-A781-4308CA2FFE68}"/>
              </a:ext>
            </a:extLst>
          </p:cNvPr>
          <p:cNvSpPr txBox="1"/>
          <p:nvPr/>
        </p:nvSpPr>
        <p:spPr>
          <a:xfrm>
            <a:off x="2349909" y="1789144"/>
            <a:ext cx="77674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AI part of your video advertising strategy? If so, how?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Respondents select all that apply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8FD10698-D52E-82BB-BC19-043F27222705}"/>
              </a:ext>
            </a:extLst>
          </p:cNvPr>
          <p:cNvGraphicFramePr/>
          <p:nvPr/>
        </p:nvGraphicFramePr>
        <p:xfrm>
          <a:off x="686816" y="2311128"/>
          <a:ext cx="10818368" cy="3693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" name="TextBox 16">
            <a:hlinkClick r:id="rId7"/>
            <a:extLst>
              <a:ext uri="{FF2B5EF4-FFF2-40B4-BE49-F238E27FC236}">
                <a16:creationId xmlns:a16="http://schemas.microsoft.com/office/drawing/2014/main" id="{8094D380-0B4B-2509-D898-F6A3E3453026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err="1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iSpot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05DA98-0173-E741-B289-5A460E8A2C80}"/>
              </a:ext>
            </a:extLst>
          </p:cNvPr>
          <p:cNvSpPr txBox="1"/>
          <p:nvPr/>
        </p:nvSpPr>
        <p:spPr>
          <a:xfrm>
            <a:off x="503713" y="6051133"/>
            <a:ext cx="115905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Source: iSpot,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2026 Video Ad Spend &amp; Strategy Report: Marketers on Budget Shifts, Measurement Priorities, &amp; AI Challenges.</a:t>
            </a:r>
            <a:endParaRPr kumimoji="0" lang="en-US" sz="800" b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106923-3A22-DE1B-5C67-4B969E0DE10B}"/>
              </a:ext>
            </a:extLst>
          </p:cNvPr>
          <p:cNvSpPr/>
          <p:nvPr/>
        </p:nvSpPr>
        <p:spPr>
          <a:xfrm>
            <a:off x="182879" y="440921"/>
            <a:ext cx="100748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Arial" panose="020B0604020202020204" pitchFamily="34" charset="0"/>
              </a:rPr>
              <a:t>Nearly 80% of marketers are using AI for video ad workflows with a focus on analytics, optimization and automation</a:t>
            </a:r>
          </a:p>
        </p:txBody>
      </p:sp>
    </p:spTree>
    <p:extLst>
      <p:ext uri="{BB962C8B-B14F-4D97-AF65-F5344CB8AC3E}">
        <p14:creationId xmlns:p14="http://schemas.microsoft.com/office/powerpoint/2010/main" val="683508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13F80FC-125D-40AD-A22E-20EEF009FABE}"/>
</file>

<file path=customXml/itemProps2.xml><?xml version="1.0" encoding="utf-8"?>
<ds:datastoreItem xmlns:ds="http://schemas.openxmlformats.org/officeDocument/2006/customXml" ds:itemID="{E93BAE50-8E1A-4F06-8397-380259C64C25}"/>
</file>

<file path=customXml/itemProps3.xml><?xml version="1.0" encoding="utf-8"?>
<ds:datastoreItem xmlns:ds="http://schemas.openxmlformats.org/officeDocument/2006/customXml" ds:itemID="{9E3416D6-31E7-4413-B7E6-DE8C409F33A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2026-06-17T15:45:48Z</dcterms:created>
  <dcterms:modified xsi:type="dcterms:W3CDTF">2026-06-17T15:45:56Z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