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4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5833BD-C7FA-4744-9E45-DFC5320AB234}" v="1" dt="2026-01-14T20:22:55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6-01-14T20:22:55.734" v="2" actId="47"/>
      <pc:docMkLst>
        <pc:docMk/>
      </pc:docMkLst>
      <pc:sldChg chg="new del">
        <pc:chgData name="Dylan Breger" userId="9b3da09f-10fe-42ec-9aa5-9fa2a3e9cc20" providerId="ADAL" clId="{D81AFA50-692E-4678-A384-3793507736DC}" dt="2026-01-14T20:22:55.734" v="2" actId="47"/>
        <pc:sldMkLst>
          <pc:docMk/>
          <pc:sldMk cId="1736053222" sldId="256"/>
        </pc:sldMkLst>
      </pc:sldChg>
      <pc:sldChg chg="add">
        <pc:chgData name="Dylan Breger" userId="9b3da09f-10fe-42ec-9aa5-9fa2a3e9cc20" providerId="ADAL" clId="{D81AFA50-692E-4678-A384-3793507736DC}" dt="2026-01-14T20:22:55.027" v="1"/>
        <pc:sldMkLst>
          <pc:docMk/>
          <pc:sldMk cId="2589643497" sldId="214747434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739293566791497E-2"/>
          <c:y val="0.12146888201480856"/>
          <c:w val="0.97652141286641703"/>
          <c:h val="0.65013564497737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'Soft' news</c:v>
                </c:pt>
                <c:pt idx="1">
                  <c:v>News homepage</c:v>
                </c:pt>
                <c:pt idx="2">
                  <c:v>Current events content</c:v>
                </c:pt>
                <c:pt idx="3">
                  <c:v>Breaking news stories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</c:v>
                </c:pt>
                <c:pt idx="1">
                  <c:v>0.93</c:v>
                </c:pt>
                <c:pt idx="2">
                  <c:v>0.88</c:v>
                </c:pt>
                <c:pt idx="3">
                  <c:v>0.84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4F-4CAB-88A7-2CA0CCFC7B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55419567"/>
        <c:axId val="1555414287"/>
      </c:barChart>
      <c:catAx>
        <c:axId val="1555419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555414287"/>
        <c:crosses val="autoZero"/>
        <c:auto val="1"/>
        <c:lblAlgn val="ctr"/>
        <c:lblOffset val="100"/>
        <c:noMultiLvlLbl val="0"/>
      </c:catAx>
      <c:valAx>
        <c:axId val="1555414287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555419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3D7B0-4D90-F6FE-3DAD-5BC6EC1D5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A3098-FFA1-C493-ECFA-B4871D2AA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BD6CB-AC41-6279-57E2-7326CB23D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AF785-B6EF-3334-A973-19B3C4EC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331C9-1AE7-BEEF-13A5-05C7AF488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3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1AA78-A4C6-1158-D5C3-F25CCDFE5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DF140-6FC6-B9AB-8C9A-093449D2FD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C1F06-E916-D213-05A7-1507C02B2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6597F-8DB3-C4D7-6025-4F8BD83C2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FA783-382B-56CC-2FDE-D1B580123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56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26335D-39D1-2463-F68D-55D054685B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96ACD-46BA-3A3D-3B0D-2881BD385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2E9F6-A8BD-350A-6547-29F93C71F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B18FC-684F-313F-26BC-0D3201AF1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7B686-4CBC-9EFB-5DEB-A7A78CAA4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0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3C024-6F46-2B7C-80D6-6EFB0A19C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AF878-9FB9-A46A-726B-3DC0D5E2E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2424C-AB47-B5E6-9209-43D028C9C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A38BB-D46C-3D15-34AC-D43DF123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082D2-C976-257D-B3D1-A76853078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3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181D-D773-A087-815B-54F22D326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1C781-C598-0893-F1CB-45937C699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C6D74-D788-0DA1-8C5A-FC63ED365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5CDD8-EF81-1743-1D0F-1322B25F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77A0A-6BC8-8A44-4927-2F2AC6EB2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5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EABD1-F999-1B48-2233-6F113E950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8D492-1B18-32B7-353D-6478AD75E7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3D533E-D237-DC23-BE58-B09461090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C95E4-4C80-6C7A-B427-D640F7F7E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250A5-C49E-8D19-D655-C6F9FCFB9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1F736-1A93-1C01-6F41-3F427DF76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1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37883-7E7F-A415-3850-BA377C898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BCE15-53AC-8111-CBDE-A53D62910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FD318-FAC9-8B87-AF31-6AB159DEB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9DDA53-1449-2878-8157-41F282CCF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27A444-E528-F506-1E67-A9B8ADD244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6CDC75-F033-735A-FE99-D75CDD8AA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53ADB6-F463-4092-681D-5E1AB6FA8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83786-138F-1121-07B2-C68E0EC13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9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0AB95-8D34-52A7-F4F3-0026DFBEC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C9D247-E2A8-23DB-935F-1FB0E30B0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AE7BB-43F1-F76D-8D49-0C11E93B8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03ED26-598D-32D5-20E1-61A607D2A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8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FD137B-9370-F650-8EB1-733CE8EB3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AD9B17-4730-4E7E-605D-31C88901C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9EC11-CB44-9157-3637-A18BC1958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9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8DEF7-BC21-6FF6-2C29-2F68975B7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849D6-CFEE-ADCD-2442-723029302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B4257-06FB-9A65-B2BE-D7AA17550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9FA06-1A11-6605-7FB8-261F57666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0C662-8698-071C-9E9F-1AD77E2BA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13A8B0-FB1F-B51E-5A23-193BD80B4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81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10257-07B6-7233-50BB-620CEA026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6621D9-DCCA-E6B8-B06B-10176A66F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55F18-5190-BCCA-3835-FDD4DD7C7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A3A0A-7FBF-4133-10B5-98E2F00B5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45ECE-8A7E-F6A5-CF96-060F4A4B0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8231D2-67EB-C0C5-AAC4-810E999A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37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097DF3-ABC1-C3A0-0919-D90CA07D4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6D08B-92D2-98E1-F5B2-5A11C3CEE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8AAFD-2427-0A79-50AD-DC543E161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78A650-7F66-4B18-817A-6DBCCFE6E8B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8C5C2-B31E-25E2-F563-8C89BDA12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A9905-14D0-22AF-4BFA-F16D31C22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1F4377-EF6E-404D-BD06-75A9FAA8D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0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758F0-F74F-6967-93B5-72AFE2DA0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8D2B19F-9F84-461E-B793-4BF12F7B2C2A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5FA491-9F33-F18F-F044-0C913E0BE86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AE9C883-CB33-3DCB-9543-E3D79E8D63D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EEDF60-4F9D-2353-1490-F951B0A9910E}"/>
              </a:ext>
            </a:extLst>
          </p:cNvPr>
          <p:cNvSpPr txBox="1"/>
          <p:nvPr/>
        </p:nvSpPr>
        <p:spPr>
          <a:xfrm>
            <a:off x="483207" y="632039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DoubleVerify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Advertising in News Outperforms Other Environments, Marketers Say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November 2025. Survey of 1.970 global marketers. *% saying ‘very suitable’, ‘somewhat suitable’ or ‘neither suitable nor unsuitable’.</a:t>
            </a:r>
            <a:endParaRPr kumimoji="0" lang="en-US" sz="1050" b="0" i="1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B09184-B2B9-C7D0-7510-2EF6FEF8F42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9FAC07-3B6A-0E23-5695-9E7E74F10A96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news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9" name="Picture 2">
            <a:hlinkClick r:id="rId4"/>
            <a:extLst>
              <a:ext uri="{FF2B5EF4-FFF2-40B4-BE49-F238E27FC236}">
                <a16:creationId xmlns:a16="http://schemas.microsoft.com/office/drawing/2014/main" id="{668F4EA3-C91A-1C92-81A8-B339F374B3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1270A35-C00D-3DF4-C8D1-B8FE6B87B807}"/>
              </a:ext>
            </a:extLst>
          </p:cNvPr>
          <p:cNvSpPr/>
          <p:nvPr/>
        </p:nvSpPr>
        <p:spPr>
          <a:xfrm>
            <a:off x="1" y="0"/>
            <a:ext cx="2621279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News Advertising: Brand Suitability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CD901F-43AF-63C2-8433-81FD6A3F43EF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agree that news environments, across a variety of content types, are suitable for their brand to advertise in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ACA0564A-5464-E264-E269-5E846B76DEA6}"/>
              </a:ext>
            </a:extLst>
          </p:cNvPr>
          <p:cNvGraphicFramePr/>
          <p:nvPr/>
        </p:nvGraphicFramePr>
        <p:xfrm>
          <a:off x="483205" y="2438401"/>
          <a:ext cx="10889645" cy="3932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86A1F4D2-9F82-CF7D-F64E-569A54FD2614}"/>
              </a:ext>
            </a:extLst>
          </p:cNvPr>
          <p:cNvSpPr txBox="1"/>
          <p:nvPr/>
        </p:nvSpPr>
        <p:spPr>
          <a:xfrm>
            <a:off x="-1" y="1880981"/>
            <a:ext cx="1217048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lang="en-US" sz="1600" b="1" u="sng"/>
              <a:t>From a brand suitability perspective, how suitable do you think it is to show advertisements next to the following?</a:t>
            </a:r>
            <a:r>
              <a:rPr lang="en-US" sz="1600"/>
              <a:t>*</a:t>
            </a:r>
          </a:p>
          <a:p>
            <a:pPr algn="ctr">
              <a:defRPr sz="1800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lang="en-US" sz="1400"/>
              <a:t>Among Marketers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E6CD38-52A8-EA6B-CB44-AF02558B5F16}"/>
              </a:ext>
            </a:extLst>
          </p:cNvPr>
          <p:cNvSpPr txBox="1"/>
          <p:nvPr/>
        </p:nvSpPr>
        <p:spPr>
          <a:xfrm>
            <a:off x="819150" y="5790188"/>
            <a:ext cx="219265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i="1">
                <a:solidFill>
                  <a:srgbClr val="1B1464"/>
                </a:solidFill>
                <a:latin typeface="Helvetica" pitchFamily="2" charset="0"/>
              </a:rPr>
              <a:t>Such as sports, entertainment, lifestyle, content</a:t>
            </a:r>
          </a:p>
        </p:txBody>
      </p:sp>
    </p:spTree>
    <p:extLst>
      <p:ext uri="{BB962C8B-B14F-4D97-AF65-F5344CB8AC3E}">
        <p14:creationId xmlns:p14="http://schemas.microsoft.com/office/powerpoint/2010/main" val="2589643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EEE491-6319-43FB-8790-39B26C523484}"/>
</file>

<file path=customXml/itemProps2.xml><?xml version="1.0" encoding="utf-8"?>
<ds:datastoreItem xmlns:ds="http://schemas.openxmlformats.org/officeDocument/2006/customXml" ds:itemID="{F4D04402-394B-4C3B-98AC-86970F74AFFA}"/>
</file>

<file path=customXml/itemProps3.xml><?xml version="1.0" encoding="utf-8"?>
<ds:datastoreItem xmlns:ds="http://schemas.openxmlformats.org/officeDocument/2006/customXml" ds:itemID="{8617C3BA-2254-45CC-9759-9102192CEA7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2026-01-14T20:22:49Z</dcterms:created>
  <dcterms:modified xsi:type="dcterms:W3CDTF">2026-01-14T20:23:00Z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