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3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72A3ED-6B66-40A9-B4F8-81B73CD1A378}" v="1" dt="2026-01-14T20:26:20.8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1-14T20:26:20.796" v="0"/>
      <pc:docMkLst>
        <pc:docMk/>
      </pc:docMkLst>
      <pc:sldChg chg="add">
        <pc:chgData name="Dylan Breger" userId="9b3da09f-10fe-42ec-9aa5-9fa2a3e9cc20" providerId="ADAL" clId="{D81AFA50-692E-4678-A384-3793507736DC}" dt="2026-01-14T20:26:20.796" v="0"/>
        <pc:sldMkLst>
          <pc:docMk/>
          <pc:sldMk cId="2737874677" sldId="214747433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21912217620196"/>
          <c:y val="3.9228692693701633E-2"/>
          <c:w val="0.33451653803390186"/>
          <c:h val="0.933101390424144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4EBEA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D804-4535-A5DF-BA5EC6B45A07}"/>
              </c:ext>
            </c:extLst>
          </c:dPt>
          <c:dPt>
            <c:idx val="1"/>
            <c:bubble3D val="0"/>
            <c:spPr>
              <a:solidFill>
                <a:srgbClr val="1B146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D804-4535-A5DF-BA5EC6B45A07}"/>
              </c:ext>
            </c:extLst>
          </c:dPt>
          <c:dPt>
            <c:idx val="2"/>
            <c:bubble3D val="0"/>
            <c:spPr>
              <a:solidFill>
                <a:srgbClr val="00BFF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804-4535-A5DF-BA5EC6B45A07}"/>
              </c:ext>
            </c:extLst>
          </c:dPt>
          <c:dPt>
            <c:idx val="3"/>
            <c:bubble3D val="0"/>
            <c:spPr>
              <a:solidFill>
                <a:srgbClr val="ED3C8D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804-4535-A5DF-BA5EC6B45A07}"/>
              </c:ext>
            </c:extLst>
          </c:dPt>
          <c:dLbls>
            <c:dLbl>
              <c:idx val="0"/>
              <c:layout>
                <c:manualLayout>
                  <c:x val="-0.1429110667524941"/>
                  <c:y val="0.16596992706300739"/>
                </c:manualLayout>
              </c:layout>
              <c:tx>
                <c:rich>
                  <a:bodyPr/>
                  <a:lstStyle/>
                  <a:p>
                    <a:fld id="{E510D752-931E-433F-81E2-E375EEB63E5C}" type="CATEGORYNAME">
                      <a:rPr lang="en-US" sz="1600" b="0" u="sng" dirty="0"/>
                      <a:pPr/>
                      <a:t>[CATEGORY NAME]</a:t>
                    </a:fld>
                    <a:endParaRPr lang="en-US" sz="1600" b="0" u="sng" baseline="0"/>
                  </a:p>
                  <a:p>
                    <a:fld id="{13F5E81C-B668-43F6-A61E-4D6DC9768F28}" type="PERCENTAGE">
                      <a:rPr lang="en-US" sz="2400" dirty="0"/>
                      <a:pPr/>
                      <a:t>[PERCENTAGE]</a:t>
                    </a:fld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804-4535-A5DF-BA5EC6B45A07}"/>
                </c:ext>
              </c:extLst>
            </c:dLbl>
            <c:dLbl>
              <c:idx val="1"/>
              <c:layout>
                <c:manualLayout>
                  <c:x val="5.7179832289749911E-2"/>
                  <c:y val="-7.819669748571709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rgbClr val="1B1464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fld id="{22977A21-1936-453D-B3B7-240CE1A0E584}" type="CATEGORYNAME">
                      <a:rPr lang="en-US" sz="1600" b="0" u="sng"/>
                      <a:pPr>
                        <a:defRPr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[CATEGORY NAME]</a:t>
                    </a:fld>
                    <a:endParaRPr lang="en-US" b="0" u="sng" baseline="0"/>
                  </a:p>
                  <a:p>
                    <a:pPr>
                      <a:defRPr sz="2000" b="1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defRPr>
                    </a:pPr>
                    <a:fld id="{D9F76E72-926C-49AE-9F08-B634F24C78A9}" type="PERCENTAGE">
                      <a:rPr lang="en-US" sz="2400"/>
                      <a:pPr>
                        <a:defRPr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1B1464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636117739617805"/>
                      <c:h val="0.1675093882709306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D804-4535-A5DF-BA5EC6B45A07}"/>
                </c:ext>
              </c:extLst>
            </c:dLbl>
            <c:dLbl>
              <c:idx val="2"/>
              <c:layout>
                <c:manualLayout>
                  <c:x val="7.677436274222937E-3"/>
                  <c:y val="-2.090509001591937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rgbClr val="1B1464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fld id="{7EFBEEAD-7C88-4DBC-9EB9-CE181A807611}" type="CATEGORYNAME">
                      <a:rPr lang="en-US" sz="1600" b="0" u="sng"/>
                      <a:pPr>
                        <a:defRPr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[CATEGORY NAME]</a:t>
                    </a:fld>
                    <a:endParaRPr lang="en-US" sz="1600" b="0" u="sng" baseline="0"/>
                  </a:p>
                  <a:p>
                    <a:pPr>
                      <a:defRPr sz="2000" b="1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defRPr>
                    </a:pPr>
                    <a:fld id="{F1C83C0B-1B14-4163-8D5C-6181B0E4B25F}" type="PERCENTAGE">
                      <a:rPr lang="en-US" sz="2400"/>
                      <a:pPr>
                        <a:defRPr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1B1464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288737751711669"/>
                      <c:h val="0.169575545443487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804-4535-A5DF-BA5EC6B45A07}"/>
                </c:ext>
              </c:extLst>
            </c:dLbl>
            <c:dLbl>
              <c:idx val="3"/>
              <c:layout>
                <c:manualLayout>
                  <c:x val="-4.3306869878259437E-3"/>
                  <c:y val="7.10064995442798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rgbClr val="1B1464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fld id="{CB1FCF79-BF9C-4E98-844B-885B41EE59DA}" type="CATEGORYNAME">
                      <a:rPr lang="en-US" sz="1600" b="0" u="sng"/>
                      <a:pPr>
                        <a:defRPr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[CATEGORY NAME]</a:t>
                    </a:fld>
                    <a:endParaRPr lang="en-US" sz="1600" b="0" u="sng" baseline="0"/>
                  </a:p>
                  <a:p>
                    <a:pPr>
                      <a:defRPr sz="2000" b="1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defRPr>
                    </a:pPr>
                    <a:fld id="{34D792BE-1DDA-4160-9C49-586137D0C1AB}" type="PERCENTAGE">
                      <a:rPr lang="en-US" sz="2400"/>
                      <a:pPr>
                        <a:defRPr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1B1464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0129369666941919"/>
                      <c:h val="0.1910738334397768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804-4535-A5DF-BA5EC6B45A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Something funny</c:v>
                </c:pt>
                <c:pt idx="1">
                  <c:v>Something emotional or inspiring</c:v>
                </c:pt>
                <c:pt idx="2">
                  <c:v>Featuring an athlete or team I like</c:v>
                </c:pt>
                <c:pt idx="3">
                  <c:v>Something creative or unexpected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0.32600000000000001</c:v>
                </c:pt>
                <c:pt idx="1">
                  <c:v>0.23400000000000001</c:v>
                </c:pt>
                <c:pt idx="2">
                  <c:v>0.219</c:v>
                </c:pt>
                <c:pt idx="3">
                  <c:v>0.221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04-4535-A5DF-BA5EC6B45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000CE-C286-7208-EF08-82052B9EC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CEF337-DFAA-BDFA-BE1D-4FF06C9EC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7AC15-C15D-5C65-A2AB-176980DE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9661A-48BF-B33C-C6EB-641DE53DE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5D079-6D64-1609-EBB7-4D3D4BCCF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83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F0380-542E-FEB7-CE8B-B2EA133BD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F0192A-0CFA-E75F-8D79-53A297F64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02814-D272-A50E-D82C-D56186E3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89A87-FCC4-5B27-1A04-2105FEEB9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DE9B4-FABB-72FC-EFBB-2D60C8BE0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8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30D9C-91CA-24FC-AF5A-2D32E27CFE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A0A7C-2A89-CC25-8045-3290D6149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FC958-3D45-B0CA-6F97-1D2ED4F3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1AA72-774D-1624-897B-BDCAEDDE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7BEF6-5785-ACE7-353C-5D212FE76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30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0A75D-FCFE-2B21-B044-0C18434BA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07320-984F-2E88-043B-382B80F2B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4D2B5-F68A-3CE7-EA00-E81BD07CE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FF88F-1757-A00A-32D8-FE0736ED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0C6B1-05F2-1819-DFE7-ECDEDF9D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2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E0E63-6CBD-9F34-508B-4DA19B11D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C4D82-1195-6A9C-86DD-E99E1A875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DAAC3-D04A-746A-1009-215B74BB0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B7E2C-CCC3-CBD9-0CF6-D993469DB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8764D-FEBF-CE24-07FE-A1F66E8A3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22A38-A70A-7F81-375D-BFF9635B8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2DFC1-82A3-4E76-23B9-ACF925D16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BF7917-5252-EB8D-6A57-C0F556AB5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CE248-18D4-A0DA-B13A-CAC9FE10F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D44675-C2EE-F3F6-BE00-F741E4A7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F528F-8538-9F66-8A7C-152E11A81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96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DA66C-6BB1-36CB-DAB7-7831BCD60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D678F-2E27-F99D-81A5-132DFD3E9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DD20CC-7196-9AB1-F28C-9DA6C4047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78B7CC-E568-67C0-217B-A3289AD9C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37C7A-5AA4-4224-695D-7B50AB5E35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70B825-0AF8-1CAA-3963-874D46614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44586F-F358-67EB-5640-56EF26424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34CE6-FA2B-861B-BBC2-67AC9FDE4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13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300CA-EF90-660B-2099-76FC72E0D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1C3EE5-D86D-CE06-8481-0CD8F711A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795B84-BE70-C00C-5F7D-CCAA489A9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C76FF6-B4BB-37B4-F068-E11EA858E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21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4815EB-9720-C322-BE53-6C7024D14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C0BAC8-150D-233D-4743-BD7C424A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C5EAF-8938-A4C9-C2A5-941F790CB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7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6E86-9C06-4BE7-850B-13CB55F67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D384B-FD40-2808-2B1A-198492613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5D20B2-108E-899E-88D0-7C5454B70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D23A5-0EBB-87B5-1F55-BBF6F9B30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60698-DF38-5B40-8FD7-FEF2627A1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951BE9-2A43-6DCD-4AAE-460B9796B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0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6BB5C-7710-DFD5-639A-4F1A39C43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99DA4A-09A5-001C-B3D2-7953EFF79B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FDC3D-F82E-2C1B-4F4F-6A9680BF3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A3D32-62F4-2BC3-1633-EE4203F6D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321A7-AF61-E845-687C-60B627E3D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1C674C-1267-B21A-8F9B-68A53C95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15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6BB39-79D9-F15C-066E-9057BF02F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A179D-0002-5B78-8C45-623A8D8EA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B1320-BD23-68F9-EADA-5C590D9AC9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7DE8E6-BAC8-4C9C-85FF-2EA7AD9B282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603FE-BBA9-5334-C4CB-644FA87B9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1CCFA-CF19-D06C-5C39-1BFCFAD20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B55915-B7E8-4518-9299-697C0309E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1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37239-0CA5-EB6C-6B94-6DC93B28F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018A4F9-43AC-6F55-360D-4C03A6F79FB4}"/>
              </a:ext>
            </a:extLst>
          </p:cNvPr>
          <p:cNvSpPr/>
          <p:nvPr/>
        </p:nvSpPr>
        <p:spPr>
          <a:xfrm>
            <a:off x="-10761" y="1723322"/>
            <a:ext cx="12192000" cy="514693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3406E8-C5A9-ACA6-EC7A-BB39478E1A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5C800D7-17C8-A1E5-E9EF-2EE68DACDFA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C21E68-6097-8E7A-BA8B-80C11D43AE85}"/>
              </a:ext>
            </a:extLst>
          </p:cNvPr>
          <p:cNvSpPr/>
          <p:nvPr/>
        </p:nvSpPr>
        <p:spPr>
          <a:xfrm>
            <a:off x="10267952" y="635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B372422-F629-46AF-E200-C99539853F52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sports 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3D473F95-57C7-25C9-AB09-63FA75BD80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D3C25FD-15E1-137C-6195-CEE889D310FE}"/>
              </a:ext>
            </a:extLst>
          </p:cNvPr>
          <p:cNvSpPr/>
          <p:nvPr/>
        </p:nvSpPr>
        <p:spPr>
          <a:xfrm>
            <a:off x="1" y="-1"/>
            <a:ext cx="2941319" cy="320464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Sports Ad</a:t>
            </a: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Attention by Creative Strategy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186D198-466B-A152-FD09-B89B2C7E238D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Sports ads that entertain and inspire are most likely to grab viewer attention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9A2C1F7-6195-DF85-F244-2C2191F80AA7}"/>
              </a:ext>
            </a:extLst>
          </p:cNvPr>
          <p:cNvSpPr txBox="1"/>
          <p:nvPr/>
        </p:nvSpPr>
        <p:spPr>
          <a:xfrm>
            <a:off x="2039111" y="1743322"/>
            <a:ext cx="81137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What kind of sports ad grabs your attention first?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ACA5B02-BC1C-E848-F82D-DE8B89F7DEBB}"/>
              </a:ext>
            </a:extLst>
          </p:cNvPr>
          <p:cNvGraphicFramePr/>
          <p:nvPr/>
        </p:nvGraphicFramePr>
        <p:xfrm>
          <a:off x="328611" y="2218766"/>
          <a:ext cx="11534775" cy="4135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6AA530C-47CC-5155-22C3-B0352A96C34C}"/>
              </a:ext>
            </a:extLst>
          </p:cNvPr>
          <p:cNvSpPr txBox="1"/>
          <p:nvPr/>
        </p:nvSpPr>
        <p:spPr>
          <a:xfrm>
            <a:off x="483204" y="6313525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Gum </a:t>
            </a:r>
            <a:r>
              <a:rPr lang="en-US" sz="800" err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Gum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&amp; Mod Op,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2025 Sports Advertiser Consumer Survey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June 2025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874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631D63-9474-43A6-8B43-C6EA8CF3F701}"/>
</file>

<file path=customXml/itemProps2.xml><?xml version="1.0" encoding="utf-8"?>
<ds:datastoreItem xmlns:ds="http://schemas.openxmlformats.org/officeDocument/2006/customXml" ds:itemID="{198B2E80-DB27-4DF7-823D-D01608226A4C}"/>
</file>

<file path=customXml/itemProps3.xml><?xml version="1.0" encoding="utf-8"?>
<ds:datastoreItem xmlns:ds="http://schemas.openxmlformats.org/officeDocument/2006/customXml" ds:itemID="{8ABCEFE1-2408-49FB-A1C6-06EF751B730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2026-01-14T20:26:05Z</dcterms:created>
  <dcterms:modified xsi:type="dcterms:W3CDTF">2026-01-14T20:26:30Z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