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22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85018C-FDCD-46BE-99FF-E8E86AC581A1}" v="1" dt="2026-01-14T20:25:57.3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6-01-14T20:25:57.363" v="0"/>
      <pc:docMkLst>
        <pc:docMk/>
      </pc:docMkLst>
      <pc:sldChg chg="add">
        <pc:chgData name="Dylan Breger" userId="9b3da09f-10fe-42ec-9aa5-9fa2a3e9cc20" providerId="ADAL" clId="{D81AFA50-692E-4678-A384-3793507736DC}" dt="2026-01-14T20:25:57.363" v="0"/>
        <pc:sldMkLst>
          <pc:docMk/>
          <pc:sldMk cId="472165606" sldId="214747422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566702113247632"/>
          <c:y val="3.2287980905576628E-2"/>
          <c:w val="0.45394949641478016"/>
          <c:h val="0.9008751134873398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1B1464"/>
            </a:solidFill>
          </c:spPr>
          <c:dPt>
            <c:idx val="0"/>
            <c:bubble3D val="0"/>
            <c:spPr>
              <a:solidFill>
                <a:srgbClr val="1B146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669-451B-9AF3-E1EE14A0E51E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217-954A-99E0-A6DF19E22874}"/>
              </c:ext>
            </c:extLst>
          </c:dPt>
          <c:dPt>
            <c:idx val="2"/>
            <c:bubble3D val="0"/>
            <c:spPr>
              <a:solidFill>
                <a:srgbClr val="ED3C8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217-954A-99E0-A6DF19E22874}"/>
              </c:ext>
            </c:extLst>
          </c:dPt>
          <c:dPt>
            <c:idx val="3"/>
            <c:bubble3D val="0"/>
            <c:spPr>
              <a:solidFill>
                <a:srgbClr val="4EBEA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2217-954A-99E0-A6DF19E22874}"/>
              </c:ext>
            </c:extLst>
          </c:dPt>
          <c:dPt>
            <c:idx val="4"/>
            <c:bubble3D val="0"/>
            <c:spPr>
              <a:solidFill>
                <a:srgbClr val="FFE6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669-451B-9AF3-E1EE14A0E51E}"/>
              </c:ext>
            </c:extLst>
          </c:dPt>
          <c:dLbls>
            <c:dLbl>
              <c:idx val="0"/>
              <c:layout>
                <c:manualLayout>
                  <c:x val="0.16509478863327653"/>
                  <c:y val="0.2207814114874883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1"/>
                        </a:solidFill>
                        <a:latin typeface="Helvetica" panose="020B0604020202020204"/>
                        <a:ea typeface="+mn-ea"/>
                        <a:cs typeface="Helvetica" panose="020B0604020202020204"/>
                      </a:defRPr>
                    </a:pPr>
                    <a:fld id="{D0E2395B-9563-40FA-985D-3DCB2AF33918}" type="CATEGORYNAME">
                      <a:rPr lang="en-US" sz="1600" b="0" u="sng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  <a:latin typeface="Helvetica" panose="020B0604020202020204"/>
                          <a:cs typeface="Helvetica" panose="020B0604020202020204"/>
                        </a:defRPr>
                      </a:pPr>
                      <a:t>[CATEGORY NAME]</a:t>
                    </a:fld>
                    <a:r>
                      <a:rPr lang="en-US" baseline="0">
                        <a:solidFill>
                          <a:schemeClr val="bg1"/>
                        </a:solidFill>
                      </a:rPr>
                      <a:t>
</a:t>
                    </a:r>
                    <a:fld id="{7BD91652-658F-4897-AA44-502C1F34908A}" type="VALUE">
                      <a:rPr lang="en-US" sz="1800" baseline="0">
                        <a:solidFill>
                          <a:schemeClr val="bg1"/>
                        </a:solidFill>
                      </a:rPr>
                      <a:pPr>
                        <a:defRPr sz="1400" b="1">
                          <a:solidFill>
                            <a:schemeClr val="bg1"/>
                          </a:solidFill>
                          <a:latin typeface="Helvetica" panose="020B0604020202020204"/>
                          <a:cs typeface="Helvetica" panose="020B0604020202020204"/>
                        </a:defRPr>
                      </a:pPr>
                      <a:t>[VALUE]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Helvetica" panose="020B0604020202020204"/>
                      <a:ea typeface="+mn-ea"/>
                      <a:cs typeface="Helvetica" panose="020B0604020202020204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669-451B-9AF3-E1EE14A0E51E}"/>
                </c:ext>
              </c:extLst>
            </c:dLbl>
            <c:dLbl>
              <c:idx val="1"/>
              <c:layout>
                <c:manualLayout>
                  <c:x val="-0.2112316108373026"/>
                  <c:y val="-5.1432367255500266E-2"/>
                </c:manualLayout>
              </c:layout>
              <c:tx>
                <c:rich>
                  <a:bodyPr/>
                  <a:lstStyle/>
                  <a:p>
                    <a:fld id="{48B35D33-DDC6-4E4F-B23B-B2D7D85A13FD}" type="CATEGORYNAME">
                      <a:rPr lang="en-US" sz="1600" b="0" u="sng" dirty="0"/>
                      <a:pPr/>
                      <a:t>[CATEGORY NAME]</a:t>
                    </a:fld>
                    <a:r>
                      <a:rPr lang="en-US" baseline="0"/>
                      <a:t>
</a:t>
                    </a:r>
                    <a:fld id="{CF26F2E0-629F-424F-A1AF-253F7DCE6536}" type="VALUE">
                      <a:rPr lang="en-US" sz="1800" baseline="0" dirty="0"/>
                      <a:pPr/>
                      <a:t>[VALUE]</a:t>
                    </a:fld>
                    <a:endParaRPr lang="en-US" baseline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217-954A-99E0-A6DF19E22874}"/>
                </c:ext>
              </c:extLst>
            </c:dLbl>
            <c:dLbl>
              <c:idx val="2"/>
              <c:layout>
                <c:manualLayout>
                  <c:x val="1.0228037006710074E-2"/>
                  <c:y val="-1.661863876099423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rgbClr val="1B1464"/>
                        </a:solidFill>
                        <a:latin typeface="Helvetica" panose="020B0604020202020204"/>
                        <a:ea typeface="+mn-ea"/>
                        <a:cs typeface="Helvetica" panose="020B0604020202020204"/>
                      </a:defRPr>
                    </a:pPr>
                    <a:fld id="{31131F5A-0291-4729-8386-15E3F92F601B}" type="CATEGORYNAME">
                      <a:rPr lang="en-US" sz="1200" b="0" u="sng"/>
                      <a:pPr>
                        <a:defRPr sz="1400" b="1">
                          <a:solidFill>
                            <a:srgbClr val="1B1464"/>
                          </a:solidFill>
                          <a:latin typeface="Helvetica" panose="020B0604020202020204"/>
                          <a:cs typeface="Helvetica" panose="020B0604020202020204"/>
                        </a:defRPr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89789850-77AF-4FDC-86F6-08FDB2BEE0DE}" type="VALUE">
                      <a:rPr lang="en-US" sz="1600" baseline="0"/>
                      <a:pPr>
                        <a:defRPr sz="1400" b="1">
                          <a:solidFill>
                            <a:srgbClr val="1B1464"/>
                          </a:solidFill>
                          <a:latin typeface="Helvetica" panose="020B0604020202020204"/>
                          <a:cs typeface="Helvetica" panose="020B0604020202020204"/>
                        </a:defRPr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1B1464"/>
                      </a:solidFill>
                      <a:latin typeface="Helvetica" panose="020B0604020202020204"/>
                      <a:ea typeface="+mn-ea"/>
                      <a:cs typeface="Helvetica" panose="020B0604020202020204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4880322831634336"/>
                      <c:h val="0.120817622751903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217-954A-99E0-A6DF19E22874}"/>
                </c:ext>
              </c:extLst>
            </c:dLbl>
            <c:dLbl>
              <c:idx val="3"/>
              <c:layout>
                <c:manualLayout>
                  <c:x val="-0.2260021651586884"/>
                  <c:y val="-3.0215706838171335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rgbClr val="1B1464"/>
                        </a:solidFill>
                        <a:latin typeface="Helvetica" panose="020B0604020202020204"/>
                        <a:ea typeface="+mn-ea"/>
                        <a:cs typeface="Helvetica" panose="020B0604020202020204"/>
                      </a:defRPr>
                    </a:pPr>
                    <a:fld id="{0AE89A84-0FCE-44AB-8DA7-462F12DE71E4}" type="CATEGORYNAME">
                      <a:rPr lang="en-US" sz="1200" b="0" u="sng"/>
                      <a:pPr>
                        <a:defRPr sz="1100" b="1">
                          <a:solidFill>
                            <a:srgbClr val="1B1464"/>
                          </a:solidFill>
                          <a:latin typeface="Helvetica" panose="020B0604020202020204"/>
                          <a:cs typeface="Helvetica" panose="020B0604020202020204"/>
                        </a:defRPr>
                      </a:pPr>
                      <a:t>[CATEGORY NAME]</a:t>
                    </a:fld>
                    <a:r>
                      <a:rPr lang="en-US" sz="1100" baseline="0"/>
                      <a:t>
</a:t>
                    </a:r>
                    <a:fld id="{1AAA5082-D444-49F4-BBFF-1E8E398895F4}" type="VALUE">
                      <a:rPr lang="en-US" sz="1600" baseline="0"/>
                      <a:pPr>
                        <a:defRPr sz="1100" b="1">
                          <a:solidFill>
                            <a:srgbClr val="1B1464"/>
                          </a:solidFill>
                          <a:latin typeface="Helvetica" panose="020B0604020202020204"/>
                          <a:cs typeface="Helvetica" panose="020B0604020202020204"/>
                        </a:defRPr>
                      </a:pPr>
                      <a:t>[VALUE]</a:t>
                    </a:fld>
                    <a:endParaRPr lang="en-US" sz="110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1B1464"/>
                      </a:solidFill>
                      <a:latin typeface="Helvetica" panose="020B0604020202020204"/>
                      <a:ea typeface="+mn-ea"/>
                      <a:cs typeface="Helvetica" panose="020B0604020202020204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8471956639280488"/>
                      <c:h val="0.1361369861188566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2217-954A-99E0-A6DF19E228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1B1464"/>
                    </a:solidFill>
                    <a:latin typeface="Helvetica" panose="020B0604020202020204"/>
                    <a:ea typeface="+mn-ea"/>
                    <a:cs typeface="Helvetica" panose="020B0604020202020204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4"/>
                <c:pt idx="0">
                  <c:v>Live on TV</c:v>
                </c:pt>
                <c:pt idx="1">
                  <c:v>Streaming Online</c:v>
                </c:pt>
                <c:pt idx="2">
                  <c:v>Through highlights or clips</c:v>
                </c:pt>
                <c:pt idx="3">
                  <c:v>I don't usually watch live sports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0.60499999999999998</c:v>
                </c:pt>
                <c:pt idx="1">
                  <c:v>0.214</c:v>
                </c:pt>
                <c:pt idx="2">
                  <c:v>6.7000000000000004E-2</c:v>
                </c:pt>
                <c:pt idx="3">
                  <c:v>0.114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17-954A-99E0-A6DF19E2287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203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48D8AF-E7AB-4F9F-87F1-B89C6FE7BB32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1E9CBF-6C87-41D2-875D-119FC3103E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013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EBE5FA-9B75-2D00-24B8-308928F01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DC631B-6A23-9263-14C2-BB2EC8DC03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1B2AD2-4C08-B8C7-C4F6-AC531B8532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40DE8D-3BBE-9ED5-8E19-777C611A4F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45C460-F1C7-47B5-B7A9-606210A0258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9895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DC183-CD38-3C10-707A-B11224D401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A4EFD6-5795-49D7-B64C-481527EF71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81FE7-10C4-5BA6-1233-4C00A23CA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2AF06-EE5B-4840-AC3B-48202B85C8B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95BB3B-921F-F5EF-B556-79DADF93D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3F790A-3868-4344-8D0D-65A70BCFE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0EFD-2806-4169-AE5B-EE99E197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99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F0ADB-9239-C857-245D-232A0BD71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73F396-1820-AD60-0F58-B6D8989B70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0E0982-F52B-589A-1D41-79D852B6B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2AF06-EE5B-4840-AC3B-48202B85C8B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54D92-E68D-6B40-70B4-8460278BA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FEBCAC-6D67-39AC-46F0-D741A08B8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0EFD-2806-4169-AE5B-EE99E197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890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1E0726-06CE-DCBA-0A33-6A13768E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AC9A57-D9BB-C8E1-80CC-C32BC308E3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F83638-5EA1-877A-5A80-0BEABB29E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2AF06-EE5B-4840-AC3B-48202B85C8B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C16B2-80DB-BD2F-66D6-F127A9D69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7346C-6900-8C3C-39C9-131F73C8E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0EFD-2806-4169-AE5B-EE99E197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083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7768D-65B6-1855-B4B3-AD920BEDD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99312-2059-83A7-240E-F64EA4C3E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2E7C37-EE9F-681D-E281-391C4911C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2AF06-EE5B-4840-AC3B-48202B85C8B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B2FF30-CF93-4271-5786-2626277F8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4A0D73-2540-2208-DA99-6D463671F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0EFD-2806-4169-AE5B-EE99E197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466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96553-E676-ABBD-457B-E7562EB35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41C909-8CD1-C1BD-43CC-0EC10C482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6A0517-7406-81DB-F312-64BCD3CB0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2AF06-EE5B-4840-AC3B-48202B85C8B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35D3E-C91A-919E-B1CB-64F85D0E3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01F70-C843-FCE9-463D-BD57D99AD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0EFD-2806-4169-AE5B-EE99E197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6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DBD7B-A785-DD36-80C9-4DB54F644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B226C-5595-DA7B-2355-E985E3CE65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9CDC5F-E89C-5223-BFDC-F996312C41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D965FC-BD6B-1E21-A648-DBE41B817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2AF06-EE5B-4840-AC3B-48202B85C8B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70EB9F-ED17-FF56-3C6A-7D558FEF6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B33C2D-D278-7857-FF5E-9638CC740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0EFD-2806-4169-AE5B-EE99E197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319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3B5D4-8CD8-EBA1-09C0-8A17D44FA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619736-FABD-5F63-8995-AE7DE6FF5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22C0C1-7974-36E0-84B3-E83D6CEDD4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C3F267-69DA-0BB1-E311-E463456814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17D14E-3D77-B4D1-CFC5-7EF1D98A41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A37A50-8FC2-6003-1A03-B5FF5A6BB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2AF06-EE5B-4840-AC3B-48202B85C8B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554736-574D-D547-A817-7D74FC1B0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475CF4-40B2-C1D2-3E20-8C5C65152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0EFD-2806-4169-AE5B-EE99E197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1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F4B6A-80B6-7A31-080D-EF1DDE22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75A5E1-43B4-0622-EA0B-D26713A66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2AF06-EE5B-4840-AC3B-48202B85C8B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7FAB75-E8BE-473F-8EA3-241556178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CDDF52-C12E-D75B-324C-2EC046FF6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0EFD-2806-4169-AE5B-EE99E197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908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B9BCA4-63FF-4E61-C085-A2B4180EE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2AF06-EE5B-4840-AC3B-48202B85C8B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072100-9667-4648-27C3-6D775081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5FB1DB-27E9-C1B5-3B42-9CF40B830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0EFD-2806-4169-AE5B-EE99E197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751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86EE4-D299-9199-DEAB-5B3768528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958AE-7827-6314-C9AD-E06FFC3CE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6293A5-AC5F-B80F-39A9-73DDF0D2C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F4E762-8AC0-F933-E8E2-6C540961C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2AF06-EE5B-4840-AC3B-48202B85C8B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823214-F5B0-3829-7B27-42E93717A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86C8C6-D2D9-8841-6C2C-19E43881F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0EFD-2806-4169-AE5B-EE99E197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59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FBB7F-2749-9970-221E-0B4C93494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7C4D4D-E8A8-0563-B2C6-E4E1E7E4FB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18020A-F4D9-35EA-37F6-0F2D317750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4DD52B-CC9B-4D75-A755-57DC80D84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2AF06-EE5B-4840-AC3B-48202B85C8B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96AA8E-30B9-5DC0-233B-658085FD7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7016DF-411E-7A01-CBB8-E83CE4015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0EFD-2806-4169-AE5B-EE99E197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227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5C9843-B1F5-3200-DE45-9EDB1932B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AD0541-7880-B580-E415-37F52D2C0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BBA474-1B11-25DE-A914-0D04A2A783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82AF06-EE5B-4840-AC3B-48202B85C8B9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85FA8-A9C4-85EC-3130-70F8370980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4489A-3A31-91F1-A8BC-6322EF3C42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010EFD-2806-4169-AE5B-EE99E197C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50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chart" Target="../charts/chart1.xm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D357B-EECF-5A0D-1E5E-7CCE340D1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5C1B60A-DBE3-623C-8D4C-70721824ACFB}"/>
              </a:ext>
            </a:extLst>
          </p:cNvPr>
          <p:cNvSpPr/>
          <p:nvPr/>
        </p:nvSpPr>
        <p:spPr>
          <a:xfrm>
            <a:off x="66972" y="477924"/>
            <a:ext cx="1016288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Live viewing defines how audiences experience big sporting events, anchored by TV and streaming platforms  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DFE8041-1F30-B4F1-987C-8B415948E9DA}"/>
              </a:ext>
            </a:extLst>
          </p:cNvPr>
          <p:cNvSpPr/>
          <p:nvPr/>
        </p:nvSpPr>
        <p:spPr>
          <a:xfrm>
            <a:off x="-10761" y="1723322"/>
            <a:ext cx="12192000" cy="5146930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75DBF6D-18F2-3302-08E5-22A3A5D2E0A6}"/>
              </a:ext>
            </a:extLst>
          </p:cNvPr>
          <p:cNvSpPr/>
          <p:nvPr/>
        </p:nvSpPr>
        <p:spPr>
          <a:xfrm>
            <a:off x="-3" y="0"/>
            <a:ext cx="3129779" cy="286883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Big Sporting Events Viewing by Platform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F35FD9C-3E83-5D95-3882-608CDEB0489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A33661D-DD44-F3C1-3657-C59AC77D7D1F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25E46F3-4C8B-0A42-D85A-AA2865E4C25B}"/>
              </a:ext>
            </a:extLst>
          </p:cNvPr>
          <p:cNvSpPr txBox="1"/>
          <p:nvPr/>
        </p:nvSpPr>
        <p:spPr>
          <a:xfrm>
            <a:off x="-3" y="1754039"/>
            <a:ext cx="12170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How do audiences watch big sporting events?</a:t>
            </a:r>
            <a:endParaRPr kumimoji="0" lang="en-US" sz="16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F0C13C9-355A-C96C-F7E7-47F6B2B37BF5}"/>
              </a:ext>
            </a:extLst>
          </p:cNvPr>
          <p:cNvSpPr txBox="1"/>
          <p:nvPr/>
        </p:nvSpPr>
        <p:spPr>
          <a:xfrm>
            <a:off x="483204" y="6313525"/>
            <a:ext cx="9528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Gum </a:t>
            </a:r>
            <a:r>
              <a:rPr lang="en-US" sz="800" err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Gum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&amp; Mod Op, </a:t>
            </a:r>
            <a:r>
              <a:rPr lang="en-US" sz="800" i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2025 Sports Advertiser Consumer Survey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June 2025. Q. When a big sporting event is on, how do you usually watch it?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B64D4FF-B5CF-1355-74EB-261060BFD81B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sports insights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7304C34-CEB8-CD23-9997-010464329BE7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D6BB316-ECC0-08B5-4A7C-AECE180842C7}"/>
              </a:ext>
            </a:extLst>
          </p:cNvPr>
          <p:cNvGraphicFramePr/>
          <p:nvPr/>
        </p:nvGraphicFramePr>
        <p:xfrm>
          <a:off x="1907786" y="2062211"/>
          <a:ext cx="8341190" cy="4203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3" name="Picture 2">
            <a:hlinkClick r:id="rId6"/>
            <a:extLst>
              <a:ext uri="{FF2B5EF4-FFF2-40B4-BE49-F238E27FC236}">
                <a16:creationId xmlns:a16="http://schemas.microsoft.com/office/drawing/2014/main" id="{3BC69A9D-078E-1E10-CF7B-92A712F9FB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ight Brace 1">
            <a:extLst>
              <a:ext uri="{FF2B5EF4-FFF2-40B4-BE49-F238E27FC236}">
                <a16:creationId xmlns:a16="http://schemas.microsoft.com/office/drawing/2014/main" id="{F154B966-20F6-B145-8E5D-F69872DF41AA}"/>
              </a:ext>
            </a:extLst>
          </p:cNvPr>
          <p:cNvSpPr/>
          <p:nvPr/>
        </p:nvSpPr>
        <p:spPr>
          <a:xfrm>
            <a:off x="7715862" y="2508091"/>
            <a:ext cx="746760" cy="2898531"/>
          </a:xfrm>
          <a:prstGeom prst="rightBrace">
            <a:avLst/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19">
            <a:extLst>
              <a:ext uri="{FF2B5EF4-FFF2-40B4-BE49-F238E27FC236}">
                <a16:creationId xmlns:a16="http://schemas.microsoft.com/office/drawing/2014/main" id="{DB2A3CBF-21C6-1ED8-92DF-1B3F0059F5A9}"/>
              </a:ext>
            </a:extLst>
          </p:cNvPr>
          <p:cNvSpPr/>
          <p:nvPr/>
        </p:nvSpPr>
        <p:spPr>
          <a:xfrm>
            <a:off x="8548065" y="2931607"/>
            <a:ext cx="2073767" cy="2044957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1B1464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0" b="1" i="0" u="none" strike="noStrike" kern="1200" cap="none" spc="0" normalizeH="0" baseline="0" noProof="0">
              <a:ln>
                <a:solidFill>
                  <a:srgbClr val="1B1464"/>
                </a:solidFill>
              </a:ln>
              <a:solidFill>
                <a:srgbClr val="4EBEA4"/>
              </a:solidFill>
              <a:effectLst/>
              <a:uLnTx/>
              <a:uFillTx/>
              <a:latin typeface="Helvetica" panose="020B0403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0" b="1" i="0" u="none" strike="noStrike" kern="1200" cap="none" spc="0" normalizeH="0" baseline="0" noProof="0">
              <a:ln>
                <a:solidFill>
                  <a:srgbClr val="1B1464"/>
                </a:solidFill>
              </a:ln>
              <a:solidFill>
                <a:srgbClr val="4EBEA4"/>
              </a:solidFill>
              <a:effectLst/>
              <a:uLnTx/>
              <a:uFillTx/>
              <a:latin typeface="Helvetica" panose="020B0403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EA0D23-9E52-6D77-C04C-A7AAAB7A483B}"/>
              </a:ext>
            </a:extLst>
          </p:cNvPr>
          <p:cNvSpPr txBox="1"/>
          <p:nvPr/>
        </p:nvSpPr>
        <p:spPr>
          <a:xfrm>
            <a:off x="8591821" y="4069607"/>
            <a:ext cx="198625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srgbClr val="1B1464"/>
                </a:solidFill>
                <a:latin typeface="Helvetica" panose="020B0403020202020204" pitchFamily="34" charset="0"/>
              </a:rPr>
              <a:t>of audiences </a:t>
            </a:r>
            <a:r>
              <a:rPr lang="en-US" sz="1400" b="1">
                <a:solidFill>
                  <a:srgbClr val="1B1464"/>
                </a:solidFill>
                <a:latin typeface="Helvetica" panose="020B0403020202020204" pitchFamily="34" charset="0"/>
              </a:rPr>
              <a:t>watch big sporting events</a:t>
            </a:r>
            <a:r>
              <a:rPr lang="en-US" sz="1400">
                <a:solidFill>
                  <a:srgbClr val="1B1464"/>
                </a:solidFill>
                <a:latin typeface="Helvetica" panose="020B0403020202020204" pitchFamily="34" charset="0"/>
              </a:rPr>
              <a:t> on </a:t>
            </a:r>
            <a:r>
              <a:rPr lang="en-US" sz="1400" b="1">
                <a:solidFill>
                  <a:srgbClr val="1B1464"/>
                </a:solidFill>
                <a:latin typeface="Helvetica" panose="020B0403020202020204" pitchFamily="34" charset="0"/>
              </a:rPr>
              <a:t>TV or streaming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C6C3B1-90D0-8E13-F1AA-CA78F94F65FE}"/>
              </a:ext>
            </a:extLst>
          </p:cNvPr>
          <p:cNvSpPr txBox="1"/>
          <p:nvPr/>
        </p:nvSpPr>
        <p:spPr>
          <a:xfrm>
            <a:off x="8672722" y="3238610"/>
            <a:ext cx="18244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1B1464"/>
                </a:solidFill>
                <a:latin typeface="Helvetica" pitchFamily="2" charset="0"/>
              </a:rPr>
              <a:t>82%</a:t>
            </a:r>
          </a:p>
        </p:txBody>
      </p:sp>
    </p:spTree>
    <p:extLst>
      <p:ext uri="{BB962C8B-B14F-4D97-AF65-F5344CB8AC3E}">
        <p14:creationId xmlns:p14="http://schemas.microsoft.com/office/powerpoint/2010/main" val="472165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2026-01-14T20:25:39Z</dcterms:created>
  <dcterms:modified xsi:type="dcterms:W3CDTF">2026-01-14T20:25:59Z</dcterms:modified>
</cp:coreProperties>
</file>