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A0114-71FC-4E42-B0E1-4F16D4DBF7DE}" v="1" dt="2026-01-14T20:18:48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19:00.070" v="2" actId="47"/>
      <pc:docMkLst>
        <pc:docMk/>
      </pc:docMkLst>
      <pc:sldChg chg="new del">
        <pc:chgData name="Dylan Breger" userId="9b3da09f-10fe-42ec-9aa5-9fa2a3e9cc20" providerId="ADAL" clId="{D81AFA50-692E-4678-A384-3793507736DC}" dt="2026-01-14T20:19:00.070" v="2" actId="47"/>
        <pc:sldMkLst>
          <pc:docMk/>
          <pc:sldMk cId="2883014532" sldId="256"/>
        </pc:sldMkLst>
      </pc:sldChg>
      <pc:sldChg chg="add">
        <pc:chgData name="Dylan Breger" userId="9b3da09f-10fe-42ec-9aa5-9fa2a3e9cc20" providerId="ADAL" clId="{D81AFA50-692E-4678-A384-3793507736DC}" dt="2026-01-14T20:18:48.357" v="1"/>
        <pc:sldMkLst>
          <pc:docMk/>
          <pc:sldMk cId="2076872852" sldId="214747433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11009897827035E-2"/>
          <c:y val="0.14503237804057878"/>
          <c:w val="0.97377798020434592"/>
          <c:h val="0.729560094198427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Other online 
(search, display)</c:v>
                </c:pt>
                <c:pt idx="1">
                  <c:v>Audio
(radio &amp; streaming)</c:v>
                </c:pt>
                <c:pt idx="2">
                  <c:v>Social media</c:v>
                </c:pt>
                <c:pt idx="3">
                  <c:v>Online video*</c:v>
                </c:pt>
                <c:pt idx="4">
                  <c:v>Print
(physical)</c:v>
                </c:pt>
                <c:pt idx="5">
                  <c:v>OOH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-0.09</c:v>
                </c:pt>
                <c:pt idx="1">
                  <c:v>-0.14000000000000001</c:v>
                </c:pt>
                <c:pt idx="2">
                  <c:v>-0.17</c:v>
                </c:pt>
                <c:pt idx="3">
                  <c:v>-0.23</c:v>
                </c:pt>
                <c:pt idx="4">
                  <c:v>-0.28000000000000003</c:v>
                </c:pt>
                <c:pt idx="5">
                  <c:v>-0.28000000000000003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B-499E-8021-B26884552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574953535"/>
        <c:axId val="1574955455"/>
      </c:barChart>
      <c:catAx>
        <c:axId val="1574953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574955455"/>
        <c:crosses val="autoZero"/>
        <c:auto val="1"/>
        <c:lblAlgn val="ctr"/>
        <c:lblOffset val="100"/>
        <c:noMultiLvlLbl val="0"/>
      </c:catAx>
      <c:valAx>
        <c:axId val="157495545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74953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C9EB-6D26-48CA-CCBD-6930FDABB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6DE39E-9A61-0342-5FBC-419AE82BEA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F71E8-368E-D54C-DDDB-73841140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5FEF5-4E6E-B68E-9BB0-C7453F1D8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4436-CC6E-974E-CBDD-C3D83DB1A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133C-8542-01E7-20F3-DBE86E8D0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62C9AF-F10D-8590-43F1-24BD5FC16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67512-FC3E-344E-A976-38B90FF9F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5B337-FCDC-998B-ED96-F306C5034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382B4-717C-8DA8-31DC-F1D01071A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77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FB6591-CF7F-171D-D9E8-A9188F11C0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02900-EE38-9714-54DD-5F87E8C48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80EA8-D28D-F634-6B85-B5DE2CD7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53018-C906-E28A-9F2B-D8EB0DBD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1438C-27DA-DF4A-9008-B49702B3C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9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4A80-9C37-EC40-9A35-83C7F6364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67A94-70B7-23BA-6DB8-B1E9E2ECF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3B393-5220-4CF8-055B-6C1DDBE5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A5B45-864F-41BD-49DB-49E4F905D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399FD-F54D-A7F4-3C80-21D254A0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8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5A9F-4845-FAD6-5E43-7BF88084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8EA10-E551-B43B-4BF0-DEA534D5C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2696D-DBA7-4AE4-8B70-9F0B83347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3016-11A4-10F6-D4DB-62A7FBEA5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B4014-E139-9897-A82B-0FC6780E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67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6255-B3E1-734B-2D92-58F5D6090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79876-9F9D-DB2F-E8A9-D5255B9EA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3E77C-5C1B-D305-1558-C91CD73C4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928EC-0C75-5777-2A05-E1371CA8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CB5A6-1BBC-C7BD-C204-DAA575721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83AFF-2229-AD2F-8154-25FC0EA9B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24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5F3A-32EB-4A0E-CE8D-B1ECED22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3A683-1500-8C87-23CE-EE30C2C4F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714903-D2F1-5CEA-EEC0-D4A72E7B0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83AA44-2879-5AE3-B6C5-4FE43776F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D5A6A-9FF7-E968-F763-008EF454E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160E6-06CD-5C35-FFE9-DA0D9C53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B75EF0-9FBF-5196-E9AA-4F4F358E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447C3A-0CAA-7C97-A21D-2BB62376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33C5-3BCB-1F85-EB35-0760E84BD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C0CED-87B9-2AC5-8E7C-F07290A07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B1875-760B-828E-26CE-7A3CEFE8D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CC368-E9AC-9075-B84F-C81F899B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1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5EB68-2FEF-FAAC-9C6C-B4630D93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59EF7C-D702-3016-5D8E-CD5783D5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55FEF-C3E0-217E-62CB-BCCEB9DC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7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B25D8-1D30-D084-0E06-11EC3A62C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AE599-97C5-6E99-3F9E-116359456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4C491-4D93-396C-3374-BB1A1547F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363AC-EB24-CF6C-C200-307FCA565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0BF7F-ABB6-0ED3-069A-756DAADAA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97A1C-E6F6-BF65-1401-364B83E7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3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74774-2F92-8495-6A10-89AB4965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3311C1-7386-43F2-9DAF-01D1D508C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EEA85-9B63-E75D-F436-D3610BCA3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26F76-73AB-119F-61AC-3E07EB8D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C5776-D20F-0AF4-A35D-776546BCC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DC1BF-9015-D9F5-B913-6C845E26C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1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E08B29-B6F3-C391-67CE-9A879BCA4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2E60-3E06-A33E-AA91-A4EF1F0A2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3E297-A202-629E-3107-3C39D7328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29C599-A2FD-43CA-B9FF-0020808F951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E9E9F-6796-810F-A12F-125B4FC7A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151F6-6469-4472-25B2-6A845B997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26BF37-4E49-4F6E-9E40-D88D1B72B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thinkbox.tv/researc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82089-8BDA-2DD1-F309-4DE72C36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E7BA10-90E6-E6AA-F286-DC04F51A7DCC}"/>
              </a:ext>
            </a:extLst>
          </p:cNvPr>
          <p:cNvSpPr>
            <a:spLocks/>
          </p:cNvSpPr>
          <p:nvPr/>
        </p:nvSpPr>
        <p:spPr>
          <a:xfrm>
            <a:off x="1" y="1764195"/>
            <a:ext cx="12191999" cy="509380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705CDE-6BB5-54E1-2C2B-60BB362A9B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A4052A7-43E8-3533-58AF-0EF59AFC58D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0D2756-4CD5-14B4-5AA0-4F04D2707C62}"/>
              </a:ext>
            </a:extLst>
          </p:cNvPr>
          <p:cNvSpPr/>
          <p:nvPr/>
        </p:nvSpPr>
        <p:spPr>
          <a:xfrm>
            <a:off x="10267952" y="635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02968C-7446-DB45-426A-C9C7D63B8C0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1172462A-B15C-0769-ECC1-8899EDC14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D0CCA84-B699-F3E1-9D5B-CAB7CA813661}"/>
              </a:ext>
            </a:extLst>
          </p:cNvPr>
          <p:cNvSpPr/>
          <p:nvPr/>
        </p:nvSpPr>
        <p:spPr>
          <a:xfrm>
            <a:off x="10206" y="9087"/>
            <a:ext cx="2943061" cy="25761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Impact of TV on Other </a:t>
            </a: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Channels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D8DB0F-ECB0-A22C-0F10-DEF2BAE8CBF7}"/>
              </a:ext>
            </a:extLst>
          </p:cNvPr>
          <p:cNvSpPr/>
          <p:nvPr/>
        </p:nvSpPr>
        <p:spPr>
          <a:xfrm>
            <a:off x="163759" y="473920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effectiveness of every other advertising channels declines without TV in an ad campaign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B0537C-412A-FFA4-5B21-B8F34C7D775A}"/>
              </a:ext>
            </a:extLst>
          </p:cNvPr>
          <p:cNvSpPr txBox="1"/>
          <p:nvPr/>
        </p:nvSpPr>
        <p:spPr>
          <a:xfrm>
            <a:off x="1922795" y="1899351"/>
            <a:ext cx="84226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% average reduction in purchase intent over 8 weeks if TV is not included alongside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85D2D0D-2EAD-5318-E378-1C0A7E732FF1}"/>
              </a:ext>
            </a:extLst>
          </p:cNvPr>
          <p:cNvGraphicFramePr/>
          <p:nvPr/>
        </p:nvGraphicFramePr>
        <p:xfrm>
          <a:off x="806515" y="2531969"/>
          <a:ext cx="10655167" cy="374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7B4698-3AE1-E296-AD2D-86911125AB0E}"/>
              </a:ext>
            </a:extLst>
          </p:cNvPr>
          <p:cNvSpPr txBox="1"/>
          <p:nvPr/>
        </p:nvSpPr>
        <p:spPr>
          <a:xfrm>
            <a:off x="483207" y="605732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Thinkbox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Nickable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Studies: The best of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Thinkbox’s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2025 Research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January 2025. Based on Tapestry Research, 2025. Purchase intent (‘definitely consider’). *Online video is mostly YouTube. 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hlinkClick r:id="rId7"/>
            <a:extLst>
              <a:ext uri="{FF2B5EF4-FFF2-40B4-BE49-F238E27FC236}">
                <a16:creationId xmlns:a16="http://schemas.microsoft.com/office/drawing/2014/main" id="{D88892C5-1466-272D-56CE-D1BBDEC839F5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Thinkbox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72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F4F23C4-07E6-4E31-8C96-122BDA3D50D6}"/>
</file>

<file path=customXml/itemProps2.xml><?xml version="1.0" encoding="utf-8"?>
<ds:datastoreItem xmlns:ds="http://schemas.openxmlformats.org/officeDocument/2006/customXml" ds:itemID="{0E49FC42-AD81-4F95-956D-40F9F3A3EB87}"/>
</file>

<file path=customXml/itemProps3.xml><?xml version="1.0" encoding="utf-8"?>
<ds:datastoreItem xmlns:ds="http://schemas.openxmlformats.org/officeDocument/2006/customXml" ds:itemID="{A41FC7BC-A9B0-4BCB-9BF2-B6B53DF2FA0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2026-01-14T20:18:47Z</dcterms:created>
  <dcterms:modified xsi:type="dcterms:W3CDTF">2026-01-14T20:19:04Z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