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5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06F7FB-6C86-46D4-90DB-891096520BB5}" v="1" dt="2026-01-14T20:17:58.3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1-14T20:17:58.368" v="0"/>
      <pc:docMkLst>
        <pc:docMk/>
      </pc:docMkLst>
      <pc:sldChg chg="add">
        <pc:chgData name="Dylan Breger" userId="9b3da09f-10fe-42ec-9aa5-9fa2a3e9cc20" providerId="ADAL" clId="{D81AFA50-692E-4678-A384-3793507736DC}" dt="2026-01-14T20:17:58.368" v="0"/>
        <pc:sldMkLst>
          <pc:docMk/>
          <pc:sldMk cId="1647088220" sldId="214684652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46096-A2F9-4993-8A16-A2690C655548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A2ADB-FAEB-4CE8-BDF5-555895D23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0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567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090EE-DC16-3167-B271-E89914CC2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3D7E34-4271-E1D7-4768-3F92E05E8A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86C6C-0197-9024-8396-A00762D4F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4B6C8-4C65-2FC9-DC0B-7E8E4D87C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ED26-BE4D-89DC-DEE8-B997FA392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C9D74-FDDA-683D-8C2C-2B0D9B93B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9BE6AC-F814-93E8-F8D4-07E312951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A3902-49AB-8FFF-F407-C73A7671A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EB164-41E4-7E11-9577-0A22896BF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F9601-7A6E-21E4-68BB-3968A8BD3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0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4F6CA2-0E7A-376E-02C1-B09CCCAAA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3047DE-1276-B6BE-27F2-296C6FE7F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201C8-4710-08EB-1B5D-A8A32E661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68FDB-7BA8-C8A9-2FD6-C5C3EC177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73125-96B5-624F-7B20-EC4CA9211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6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099C9-F8C0-033D-6AE5-DF8C1ED57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27F5F-01FD-5367-00D1-A1D088BEC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89D0A-1D2D-3AFC-B4F2-5B61B21AB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ECDBB-3DE1-2689-0284-C107019A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994A7-D899-91B7-581D-706A87CB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5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F30AF-C1E2-3602-D913-FE0973C1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6EB76-5CF0-C16B-47B1-5558A6416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1C535-1699-A479-C7DB-628FE0D85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03402-5125-4B5C-036F-363BF51E6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44E03-AB57-26D2-F9B8-8ACDC1446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2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7531-0438-9172-1553-842BEC162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FE6B9-CC33-049E-5480-EAB51C004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1C7A1-250A-62F3-9F70-8640C68BE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0A927-40EF-593D-DE27-F5CF1C589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698F6-71CA-9F7A-D93F-4CE5ADCAB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1D19D-3037-75AE-C77B-105DC7C11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9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2C-D5AD-F889-02DC-C37E79DF9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FB361-AA9E-6900-355D-3653D1299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5520B-F709-1C8D-F716-CF2C488F8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7AB088-51F4-4622-3F87-F5917F0B0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C87D80-3DCA-99EF-2B7A-2E087C0F7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9C9BC6-C367-4DCB-C0E0-B781DA1E5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FC5ADE-74E9-9C3D-261F-2E5150ED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C3C18A-E529-8705-42B7-50713458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3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4750-C6DD-1D39-82C2-A7E796799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2E70C-0F2B-29DF-6BA2-6B6FCB251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B98EB3-70AB-BB1C-44A8-856ED3E87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1A3D-A6B1-5625-2084-A52F0236E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6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F166F-B9F1-AA92-42FD-43B1E9D26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D96D15-2053-6027-54F5-88A6D42E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23DE4-FF5D-6302-0C43-B060575A2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19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AD860-60F1-79B0-D3C8-11AB34B97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88A7A-D7FD-54EA-D4AF-0195AEA7A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9B093-055F-6E11-F7BB-DB1C41EBE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F422B-D897-5603-1792-F37784DA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205FA-CBC6-F206-C3E3-F272164C5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7D632-5667-2228-790B-C225DC8F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15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2BE17-7D8B-1E75-5494-0CCE0237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CBCDC4-1F33-B573-5C3B-B9D260F83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3BBA-8277-F654-DF81-06AF7CE1D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9FFB6-EA34-53D9-C644-78931AB6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809D0-0FC4-D558-6EA3-A4ABCA80A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B86824-28DF-FC47-3F07-DBF949D9B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57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F6DB0B-2530-F173-3F65-42BC6141C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9409A-3E61-41B0-8F45-556A17FA8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97710-C52E-661F-BEBA-CB79FFE93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300864-CC17-4B02-9E10-BDF82F253777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36AB5-80EF-CFA4-845B-F7E46F685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227BB-1E71-95B5-BEE8-909209E505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570463-2420-4BB8-B5E5-196FC83F5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6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2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B41013D-31F8-0F68-AC3F-9C6D77A7BDE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58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D934A0-6FC8-AA41-32B1-FEDC5F5A7AB4}"/>
              </a:ext>
            </a:extLst>
          </p:cNvPr>
          <p:cNvSpPr/>
          <p:nvPr/>
        </p:nvSpPr>
        <p:spPr>
          <a:xfrm>
            <a:off x="394595" y="2151268"/>
            <a:ext cx="6060250" cy="2080052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pic>
        <p:nvPicPr>
          <p:cNvPr id="2050" name="Picture 2" descr="Zootopia 2 (2025) - IMDb">
            <a:extLst>
              <a:ext uri="{FF2B5EF4-FFF2-40B4-BE49-F238E27FC236}">
                <a16:creationId xmlns:a16="http://schemas.microsoft.com/office/drawing/2014/main" id="{EF754B90-C1D7-9369-AD3E-F4C79F842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99" y="2197988"/>
            <a:ext cx="1094502" cy="1633415"/>
          </a:xfrm>
          <a:prstGeom prst="rect">
            <a:avLst/>
          </a:prstGeom>
          <a:ln>
            <a:solidFill>
              <a:srgbClr val="1B146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17E588C-87A6-529D-9760-C031F804822A}"/>
              </a:ext>
            </a:extLst>
          </p:cNvPr>
          <p:cNvSpPr/>
          <p:nvPr/>
        </p:nvSpPr>
        <p:spPr>
          <a:xfrm>
            <a:off x="7376160" y="4690894"/>
            <a:ext cx="4362000" cy="142123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9A311DD-2D1D-009C-E132-2983D1DF2E7F}"/>
              </a:ext>
            </a:extLst>
          </p:cNvPr>
          <p:cNvSpPr/>
          <p:nvPr/>
        </p:nvSpPr>
        <p:spPr>
          <a:xfrm>
            <a:off x="394596" y="4689345"/>
            <a:ext cx="6060250" cy="142123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0E0B249-0FA5-5386-3380-D1F31A27529E}"/>
              </a:ext>
            </a:extLst>
          </p:cNvPr>
          <p:cNvSpPr txBox="1"/>
          <p:nvPr/>
        </p:nvSpPr>
        <p:spPr>
          <a:xfrm>
            <a:off x="394595" y="4360731"/>
            <a:ext cx="11343566" cy="338554"/>
          </a:xfrm>
          <a:prstGeom prst="rect">
            <a:avLst/>
          </a:prstGeom>
          <a:solidFill>
            <a:srgbClr val="4EBEA4"/>
          </a:solidFill>
          <a:ln w="19050"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Other ‘Out-of-Home’ Activities by Comparison (Adult 18+)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A48E70-6A43-CB81-2A9E-0E4837595540}"/>
              </a:ext>
            </a:extLst>
          </p:cNvPr>
          <p:cNvSpPr txBox="1"/>
          <p:nvPr/>
        </p:nvSpPr>
        <p:spPr>
          <a:xfrm>
            <a:off x="503710" y="5832103"/>
            <a:ext cx="5951135" cy="276999"/>
          </a:xfrm>
          <a:prstGeom prst="rect">
            <a:avLst/>
          </a:prstGeom>
          <a:solidFill>
            <a:srgbClr val="4EBEA4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Regular season</a:t>
            </a:r>
            <a:r>
              <a:rPr lang="en-US" sz="1200" b="1">
                <a:solidFill>
                  <a:prstClr val="white"/>
                </a:solidFill>
                <a:latin typeface="Helvetica" panose="020B0403020202020204" pitchFamily="34" charset="0"/>
              </a:rPr>
              <a:t> &amp; playoffs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attendance reach (last 12 months</a:t>
            </a:r>
            <a:r>
              <a:rPr lang="en-US" sz="1200" b="1">
                <a:solidFill>
                  <a:prstClr val="white"/>
                </a:solidFill>
                <a:latin typeface="Helvetica" panose="020B0403020202020204" pitchFamily="34" charset="0"/>
              </a:rPr>
              <a:t>)</a:t>
            </a:r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F832392-EAAE-DBBE-9DF9-92D895B026AB}"/>
              </a:ext>
            </a:extLst>
          </p:cNvPr>
          <p:cNvSpPr txBox="1"/>
          <p:nvPr/>
        </p:nvSpPr>
        <p:spPr>
          <a:xfrm>
            <a:off x="7377501" y="5637647"/>
            <a:ext cx="1754635" cy="461665"/>
          </a:xfrm>
          <a:prstGeom prst="rect">
            <a:avLst/>
          </a:prstGeom>
          <a:solidFill>
            <a:srgbClr val="4EBEA4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Played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video games</a:t>
            </a:r>
            <a:r>
              <a:rPr kumimoji="0" lang="en-US" sz="1200" b="1" i="0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in last week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: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4.2 MM</a:t>
            </a:r>
          </a:p>
        </p:txBody>
      </p:sp>
      <p:pic>
        <p:nvPicPr>
          <p:cNvPr id="1026" name="Picture 2" descr="National Football League - Wikipedia">
            <a:extLst>
              <a:ext uri="{FF2B5EF4-FFF2-40B4-BE49-F238E27FC236}">
                <a16:creationId xmlns:a16="http://schemas.microsoft.com/office/drawing/2014/main" id="{4FDAD82C-EA9D-EBB1-F0AD-F0A3447F2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66443" y="4729572"/>
            <a:ext cx="574583" cy="789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BA Logo and symbol, meaning, history, PNG, brand">
            <a:extLst>
              <a:ext uri="{FF2B5EF4-FFF2-40B4-BE49-F238E27FC236}">
                <a16:creationId xmlns:a16="http://schemas.microsoft.com/office/drawing/2014/main" id="{2C84AB95-BD5D-527C-1259-2408792B50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71341" y="4746960"/>
            <a:ext cx="324786" cy="754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ational Hockey League - Wikipedia">
            <a:extLst>
              <a:ext uri="{FF2B5EF4-FFF2-40B4-BE49-F238E27FC236}">
                <a16:creationId xmlns:a16="http://schemas.microsoft.com/office/drawing/2014/main" id="{7F3F2674-5C2B-719F-38B1-B91DC41A3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91835" y="4741128"/>
            <a:ext cx="667399" cy="766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333D5AD-54A5-A469-C4B7-9960ED29FBDB}"/>
              </a:ext>
            </a:extLst>
          </p:cNvPr>
          <p:cNvSpPr txBox="1"/>
          <p:nvPr/>
        </p:nvSpPr>
        <p:spPr>
          <a:xfrm>
            <a:off x="9565158" y="5637647"/>
            <a:ext cx="2173002" cy="461665"/>
          </a:xfrm>
          <a:prstGeom prst="rect">
            <a:avLst/>
          </a:prstGeom>
          <a:solidFill>
            <a:srgbClr val="4EBEA4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Went to a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bar/nightclub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last week: </a:t>
            </a:r>
            <a:r>
              <a:rPr lang="en-US" sz="1200" b="1" u="sng">
                <a:solidFill>
                  <a:prstClr val="white"/>
                </a:solidFill>
                <a:latin typeface="Helvetica" panose="020B0403020202020204" pitchFamily="34" charset="0"/>
              </a:rPr>
              <a:t>4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.0 MM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8202F9-F28F-7F72-2A05-63B59F9A239A}"/>
              </a:ext>
            </a:extLst>
          </p:cNvPr>
          <p:cNvSpPr txBox="1"/>
          <p:nvPr/>
        </p:nvSpPr>
        <p:spPr>
          <a:xfrm>
            <a:off x="701698" y="3892358"/>
            <a:ext cx="972309" cy="307777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12.0 MM</a:t>
            </a: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E7241B-F727-360B-6347-59337713464B}"/>
              </a:ext>
            </a:extLst>
          </p:cNvPr>
          <p:cNvSpPr txBox="1"/>
          <p:nvPr/>
        </p:nvSpPr>
        <p:spPr>
          <a:xfrm>
            <a:off x="394595" y="1812714"/>
            <a:ext cx="11343566" cy="338554"/>
          </a:xfrm>
          <a:prstGeom prst="rect">
            <a:avLst/>
          </a:prstGeom>
          <a:solidFill>
            <a:srgbClr val="002060"/>
          </a:solidFill>
          <a:ln w="19050">
            <a:solidFill>
              <a:srgbClr val="1B146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Cinema: Estimated Opening Weekend Adult 18+ Admissions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1878944-F518-EFFA-A49E-50001E5C0746}"/>
              </a:ext>
            </a:extLst>
          </p:cNvPr>
          <p:cNvSpPr/>
          <p:nvPr/>
        </p:nvSpPr>
        <p:spPr>
          <a:xfrm>
            <a:off x="7376158" y="2151268"/>
            <a:ext cx="4362001" cy="2080052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-Light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96B6163-8D7D-BE87-42E6-126EE2BE8C94}"/>
              </a:ext>
            </a:extLst>
          </p:cNvPr>
          <p:cNvSpPr txBox="1"/>
          <p:nvPr/>
        </p:nvSpPr>
        <p:spPr>
          <a:xfrm>
            <a:off x="8170143" y="3892358"/>
            <a:ext cx="838279" cy="307777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5.2 MM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3881D3-D19B-066F-9316-7BB3A67C5F21}"/>
              </a:ext>
            </a:extLst>
          </p:cNvPr>
          <p:cNvSpPr txBox="1"/>
          <p:nvPr/>
        </p:nvSpPr>
        <p:spPr>
          <a:xfrm>
            <a:off x="10190416" y="3892358"/>
            <a:ext cx="838279" cy="307777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solidFill>
                  <a:srgbClr val="FFFFFF"/>
                </a:solidFill>
                <a:latin typeface="Helvetica" panose="020B0403020202020204" pitchFamily="34" charset="0"/>
              </a:rPr>
              <a:t>4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</a:t>
            </a:r>
            <a:r>
              <a:rPr lang="en-US" sz="1400" b="1">
                <a:solidFill>
                  <a:srgbClr val="FFFFFF"/>
                </a:solidFill>
                <a:latin typeface="Helvetica" panose="020B0403020202020204" pitchFamily="34" charset="0"/>
              </a:rPr>
              <a:t>5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MM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5B827F-81C8-B43B-16DD-D87E4FFC7FF5}"/>
              </a:ext>
            </a:extLst>
          </p:cNvPr>
          <p:cNvSpPr/>
          <p:nvPr/>
        </p:nvSpPr>
        <p:spPr>
          <a:xfrm>
            <a:off x="214009" y="443812"/>
            <a:ext cx="1005394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Established as ‘must see’ social events, more adults attend opening weekend of film releases than other popular activities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0643C39-C0C5-02F6-75E9-EFD099FF3A4A}"/>
              </a:ext>
            </a:extLst>
          </p:cNvPr>
          <p:cNvSpPr txBox="1"/>
          <p:nvPr/>
        </p:nvSpPr>
        <p:spPr>
          <a:xfrm>
            <a:off x="1511603" y="5522936"/>
            <a:ext cx="659845" cy="276999"/>
          </a:xfrm>
          <a:prstGeom prst="rect">
            <a:avLst/>
          </a:prstGeom>
          <a:solidFill>
            <a:srgbClr val="4EBEA4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7.8MM</a:t>
            </a:r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CEB445-415C-B76B-536B-CD0065EBFF1B}"/>
              </a:ext>
            </a:extLst>
          </p:cNvPr>
          <p:cNvSpPr txBox="1"/>
          <p:nvPr/>
        </p:nvSpPr>
        <p:spPr>
          <a:xfrm>
            <a:off x="3091835" y="5522936"/>
            <a:ext cx="659845" cy="276999"/>
          </a:xfrm>
          <a:prstGeom prst="rect">
            <a:avLst/>
          </a:prstGeom>
          <a:solidFill>
            <a:srgbClr val="4EBEA4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prstClr val="white"/>
                </a:solidFill>
                <a:latin typeface="Helvetica" panose="020B0403020202020204" pitchFamily="34" charset="0"/>
              </a:rPr>
              <a:t>5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.0MM</a:t>
            </a:r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5D7ADA-21AF-EB1D-8BFA-B96D788D3DFF}"/>
              </a:ext>
            </a:extLst>
          </p:cNvPr>
          <p:cNvSpPr txBox="1"/>
          <p:nvPr/>
        </p:nvSpPr>
        <p:spPr>
          <a:xfrm>
            <a:off x="4562291" y="5522936"/>
            <a:ext cx="659845" cy="276999"/>
          </a:xfrm>
          <a:prstGeom prst="rect">
            <a:avLst/>
          </a:prstGeom>
          <a:solidFill>
            <a:srgbClr val="4EBEA4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4.9MM</a:t>
            </a:r>
            <a:endParaRPr kumimoji="0" lang="en-US" sz="1200" b="1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B5F2F5-D773-67B2-B6A8-CE8C263013A6}"/>
              </a:ext>
            </a:extLst>
          </p:cNvPr>
          <p:cNvSpPr txBox="1"/>
          <p:nvPr/>
        </p:nvSpPr>
        <p:spPr>
          <a:xfrm>
            <a:off x="2212992" y="3892358"/>
            <a:ext cx="972309" cy="307777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10.0 MM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D57A61-C1E7-DA4D-8C5B-99EFB709553E}"/>
              </a:ext>
            </a:extLst>
          </p:cNvPr>
          <p:cNvSpPr txBox="1"/>
          <p:nvPr/>
        </p:nvSpPr>
        <p:spPr>
          <a:xfrm>
            <a:off x="3724286" y="3892358"/>
            <a:ext cx="972309" cy="307777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10.0 MM</a:t>
            </a: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6C562B2-268C-D5B6-1CCC-6524DB3CB779}"/>
              </a:ext>
            </a:extLst>
          </p:cNvPr>
          <p:cNvSpPr txBox="1"/>
          <p:nvPr/>
        </p:nvSpPr>
        <p:spPr>
          <a:xfrm>
            <a:off x="5235580" y="3892358"/>
            <a:ext cx="972309" cy="307777"/>
          </a:xfrm>
          <a:prstGeom prst="rect">
            <a:avLst/>
          </a:prstGeom>
          <a:solidFill>
            <a:srgbClr val="ED3C8D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7.7 MM</a:t>
            </a:r>
          </a:p>
        </p:txBody>
      </p:sp>
      <p:pic>
        <p:nvPicPr>
          <p:cNvPr id="2052" name="Picture 4" descr="Wicked: For Good">
            <a:extLst>
              <a:ext uri="{FF2B5EF4-FFF2-40B4-BE49-F238E27FC236}">
                <a16:creationId xmlns:a16="http://schemas.microsoft.com/office/drawing/2014/main" id="{50DD37C1-A72D-FA0A-FFF0-8142F5B8F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493" y="2197988"/>
            <a:ext cx="1043572" cy="1651973"/>
          </a:xfrm>
          <a:prstGeom prst="rect">
            <a:avLst/>
          </a:prstGeom>
          <a:ln>
            <a:solidFill>
              <a:srgbClr val="1B146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Jurassic World: Rebirth (2025) - IMDb">
            <a:extLst>
              <a:ext uri="{FF2B5EF4-FFF2-40B4-BE49-F238E27FC236}">
                <a16:creationId xmlns:a16="http://schemas.microsoft.com/office/drawing/2014/main" id="{4581EA07-091C-1D8C-2FD5-E469BEA63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818" y="2197988"/>
            <a:ext cx="1118523" cy="1651973"/>
          </a:xfrm>
          <a:prstGeom prst="rect">
            <a:avLst/>
          </a:prstGeom>
          <a:ln>
            <a:solidFill>
              <a:srgbClr val="1B146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Amazon.com: MIGHTYPRINT DC Comics – Superman 2025 – Movie Poster – 17&quot; x  24&quot; Wall Art – Officially Licensed Man of Steel Collectible – Ideal for  Gifting and Collecting: Posters &amp; Prints">
            <a:extLst>
              <a:ext uri="{FF2B5EF4-FFF2-40B4-BE49-F238E27FC236}">
                <a16:creationId xmlns:a16="http://schemas.microsoft.com/office/drawing/2014/main" id="{4353A8E6-B188-AA9E-ED0E-B40CB41B9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776" y="2197988"/>
            <a:ext cx="1177916" cy="1663484"/>
          </a:xfrm>
          <a:prstGeom prst="rect">
            <a:avLst/>
          </a:prstGeom>
          <a:ln>
            <a:solidFill>
              <a:srgbClr val="1B146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Avatar: Fire and Ash - Wikipedia">
            <a:extLst>
              <a:ext uri="{FF2B5EF4-FFF2-40B4-BE49-F238E27FC236}">
                <a16:creationId xmlns:a16="http://schemas.microsoft.com/office/drawing/2014/main" id="{9517D35F-866F-4392-E61C-BFEC48E8C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64" y="2197988"/>
            <a:ext cx="1120874" cy="1658894"/>
          </a:xfrm>
          <a:prstGeom prst="rect">
            <a:avLst/>
          </a:prstGeom>
          <a:ln>
            <a:solidFill>
              <a:srgbClr val="1B146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Demon Slayer Infinity Castle 2025 Anime Series Poster 2024 Wall Art Decor(a)">
            <a:extLst>
              <a:ext uri="{FF2B5EF4-FFF2-40B4-BE49-F238E27FC236}">
                <a16:creationId xmlns:a16="http://schemas.microsoft.com/office/drawing/2014/main" id="{7F984333-CB8A-8907-782A-B4B5CDEA0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5327" y="2197988"/>
            <a:ext cx="1177699" cy="1668085"/>
          </a:xfrm>
          <a:prstGeom prst="rect">
            <a:avLst/>
          </a:prstGeom>
          <a:ln>
            <a:solidFill>
              <a:srgbClr val="1B146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8DF3907-FBD5-856E-2466-802375CE8A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428" y="4639789"/>
            <a:ext cx="1086085" cy="108608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2FEF6E03-BD74-9D87-C981-04AE1C6A6C1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9563" y="4734791"/>
            <a:ext cx="884191" cy="884191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441887AD-BC29-2506-3733-8B442D8F7F8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A867717-E11D-461E-3E4A-018A31BAD606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42" name="Picture 2">
            <a:hlinkClick r:id="rId14"/>
            <a:extLst>
              <a:ext uri="{FF2B5EF4-FFF2-40B4-BE49-F238E27FC236}">
                <a16:creationId xmlns:a16="http://schemas.microsoft.com/office/drawing/2014/main" id="{D62558EE-C3A7-7EB6-72BB-9CA597C055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580F7D18-2A39-5219-6195-DD90862C709C}"/>
              </a:ext>
            </a:extLst>
          </p:cNvPr>
          <p:cNvSpPr/>
          <p:nvPr/>
        </p:nvSpPr>
        <p:spPr>
          <a:xfrm>
            <a:off x="1" y="0"/>
            <a:ext cx="3458816" cy="242626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Cinema Attendance vs. Other Popular Activities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382F3A70-C1A9-9014-987F-DF5E8D650CAD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E3373047-19A0-286C-0657-979CB0F3179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6D4A92A-40A1-1405-F0FD-C8FC04FE2120}"/>
              </a:ext>
            </a:extLst>
          </p:cNvPr>
          <p:cNvSpPr/>
          <p:nvPr/>
        </p:nvSpPr>
        <p:spPr>
          <a:xfrm>
            <a:off x="503713" y="6143135"/>
            <a:ext cx="1153912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Deadline, based on data from </a:t>
            </a:r>
            <a:r>
              <a:rPr kumimoji="0" lang="en-US" sz="7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EntTelligence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(Zootopia 2 -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‘‘Zootopia 2’ Stampedes To $158M 5-Day Opening…’, 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Wicked: For Good – ‘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‘Wicked: For Good’ Opening To $150M…’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Jurassic World –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‘‘Jurassic World Rebirth’: Dinosaur Gets Bigger With $36M+ Saturday; 5-Day Opening Now Roaring To $147M+…’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Superman (2025) –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‘It’s A Bird, It’s A Plane, It’s A Box Office Hit: ‘Superman’ Leaps Higher To $125M Opening…’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Avatar: Fire and Ash –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‘‘Avatar: Fire And Ash’ Now At $89M Opening…’,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Demon Slayer: Infinity Castle –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‘‘Demon Slayer: Infinity Castle’ Huge With $70M Opening…’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‘Other activities’ based on MRI-Simmons 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Fall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2025 USA study, P18+, Sports attendance reflects P18+ reach for regular season and playoff games in the last 12 months</a:t>
            </a:r>
            <a:r>
              <a:rPr lang="en-US" sz="700">
                <a:solidFill>
                  <a:srgbClr val="1B1464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*Denotes a 5-day opening weekend attendance figure.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88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82BA8F-3FBC-46D8-A2C8-D55845C6D60B}"/>
</file>

<file path=customXml/itemProps2.xml><?xml version="1.0" encoding="utf-8"?>
<ds:datastoreItem xmlns:ds="http://schemas.openxmlformats.org/officeDocument/2006/customXml" ds:itemID="{E44F3C68-DF2B-4226-B094-0C3A2243B195}"/>
</file>

<file path=customXml/itemProps3.xml><?xml version="1.0" encoding="utf-8"?>
<ds:datastoreItem xmlns:ds="http://schemas.openxmlformats.org/officeDocument/2006/customXml" ds:itemID="{8FA2C473-415D-4443-85F8-150E61472DE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Helvetica-Light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2026-01-14T20:17:55Z</dcterms:created>
  <dcterms:modified xsi:type="dcterms:W3CDTF">2026-01-14T20:18:06Z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