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34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306A0A-B949-4512-B5ED-30C35A98694B}" v="1" dt="2026-01-14T20:18:28.1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6-01-14T20:18:28.139" v="0"/>
      <pc:docMkLst>
        <pc:docMk/>
      </pc:docMkLst>
      <pc:sldChg chg="add">
        <pc:chgData name="Dylan Breger" userId="9b3da09f-10fe-42ec-9aa5-9fa2a3e9cc20" providerId="ADAL" clId="{D81AFA50-692E-4678-A384-3793507736DC}" dt="2026-01-14T20:18:28.139" v="0"/>
        <pc:sldMkLst>
          <pc:docMk/>
          <pc:sldMk cId="2015890602" sldId="214747434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739293566791497E-2"/>
          <c:y val="0.12835103664176609"/>
          <c:w val="0.97652141286641703"/>
          <c:h val="0.753454328998489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TV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Popular</c:v>
                </c:pt>
                <c:pt idx="1">
                  <c:v>Well known</c:v>
                </c:pt>
                <c:pt idx="2">
                  <c:v>Leaders in their market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0.35</c:v>
                </c:pt>
                <c:pt idx="1">
                  <c:v>0.44</c:v>
                </c:pt>
                <c:pt idx="2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39-4220-B3A9-A29DD0AEFE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YouTube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Popular</c:v>
                </c:pt>
                <c:pt idx="1">
                  <c:v>Well known</c:v>
                </c:pt>
                <c:pt idx="2">
                  <c:v>Leaders in their market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0.23</c:v>
                </c:pt>
                <c:pt idx="1">
                  <c:v>0.19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39-4220-B3A9-A29DD0AEFE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Social Media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Popular</c:v>
                </c:pt>
                <c:pt idx="1">
                  <c:v>Well known</c:v>
                </c:pt>
                <c:pt idx="2">
                  <c:v>Leaders in their market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0.24</c:v>
                </c:pt>
                <c:pt idx="1">
                  <c:v>0.18</c:v>
                </c:pt>
                <c:pt idx="2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039-4220-B3A9-A29DD0AEFE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Radio / Podcasts</c:v>
                </c:pt>
              </c:strCache>
            </c:strRef>
          </c:tx>
          <c:spPr>
            <a:solidFill>
              <a:srgbClr val="FFE6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Popular</c:v>
                </c:pt>
                <c:pt idx="1">
                  <c:v>Well known</c:v>
                </c:pt>
                <c:pt idx="2">
                  <c:v>Leaders in their market</c:v>
                </c:pt>
              </c:strCache>
            </c:strRef>
          </c:cat>
          <c:val>
            <c:numRef>
              <c:f>Sheet1!$E$2:$E$4</c:f>
              <c:numCache>
                <c:formatCode>0%</c:formatCode>
                <c:ptCount val="3"/>
                <c:pt idx="0">
                  <c:v>0.2</c:v>
                </c:pt>
                <c:pt idx="1">
                  <c:v>0.23</c:v>
                </c:pt>
                <c:pt idx="2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039-4220-B3A9-A29DD0AEFE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Magazines / Newspapers</c:v>
                </c:pt>
              </c:strCache>
            </c:strRef>
          </c:tx>
          <c:spPr>
            <a:solidFill>
              <a:srgbClr val="A343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Popular</c:v>
                </c:pt>
                <c:pt idx="1">
                  <c:v>Well known</c:v>
                </c:pt>
                <c:pt idx="2">
                  <c:v>Leaders in their market</c:v>
                </c:pt>
              </c:strCache>
            </c:strRef>
          </c:cat>
          <c:val>
            <c:numRef>
              <c:f>Sheet1!$F$2:$F$4</c:f>
              <c:numCache>
                <c:formatCode>0%</c:formatCode>
                <c:ptCount val="3"/>
                <c:pt idx="0">
                  <c:v>0.24</c:v>
                </c:pt>
                <c:pt idx="1">
                  <c:v>0.28999999999999998</c:v>
                </c:pt>
                <c:pt idx="2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039-4220-B3A9-A29DD0AEFE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39041839"/>
        <c:axId val="1439042319"/>
      </c:barChart>
      <c:catAx>
        <c:axId val="14390418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439042319"/>
        <c:crosses val="autoZero"/>
        <c:auto val="1"/>
        <c:lblAlgn val="ctr"/>
        <c:lblOffset val="100"/>
        <c:noMultiLvlLbl val="0"/>
      </c:catAx>
      <c:valAx>
        <c:axId val="1439042319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4390418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071300032226336"/>
          <c:y val="8.5465905820564291E-4"/>
          <c:w val="0.53857399935547334"/>
          <c:h val="7.11334336103316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EA941-1FBC-51BC-23CD-F2301FF99C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6E4DAB-527A-9577-B733-119C9AECED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2C776-E21B-045E-5711-0C0592444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1785-CFF9-4728-8868-79A24F17AB0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1C4E3-B5D3-E7EE-AD8C-5E509180F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3E6FE4-FEE9-D2C1-AF73-3F0790753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3E09-2020-4DCA-87BC-A174B3C6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170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84507-00CF-7C6B-414C-DBAF132AB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C7BB2-A8BB-4598-4F3D-048051B7E7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94358-509D-9DB4-A213-5BDF35165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1785-CFF9-4728-8868-79A24F17AB0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446810-D4D6-89EC-F689-6734A65D0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2E0261-21A5-7BD4-DFA6-AEB1649DA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3E09-2020-4DCA-87BC-A174B3C6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958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75AFEF-7CF3-C10C-B68A-96F900E528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194596-DEDA-2ED1-CDB1-D127BAB622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1DEDBA-BDFB-F700-4B87-2EF65906F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1785-CFF9-4728-8868-79A24F17AB0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0E8A40-6C1C-25A6-A63F-8B47ED06F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EBCC4D-2C7A-10EC-F2F1-E1546719B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3E09-2020-4DCA-87BC-A174B3C6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968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94595-3EE5-655F-C8FB-D415075D5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52EC2-DEF8-E8BF-FDAB-2DEDD22CB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54AE3-8CF6-25C0-B5C4-DF6A8C6BE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1785-CFF9-4728-8868-79A24F17AB0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CB252-0499-03C6-64B7-614856841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57D212-CD4F-CB8A-C55E-9F5BAB5E3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3E09-2020-4DCA-87BC-A174B3C6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403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9CAA4-E446-9514-75D4-4C55A1077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6CC5A2-CC54-C629-0424-7D559ACD9B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76C1E-CF7C-4E8F-1554-A3FA3FEE2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1785-CFF9-4728-8868-79A24F17AB0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B06DB-0760-9ADF-E189-23069F3EF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39D16-A034-79AB-1919-7EFDD912C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3E09-2020-4DCA-87BC-A174B3C6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9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DFBC8-5D5F-2C49-BBB3-7F905B94B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49238-2180-320B-A5C4-458997CB8A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9E2792-2CE4-C1DE-385D-C61D8AE806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B0997A-6EC8-5FB5-C7F4-175A28B6D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1785-CFF9-4728-8868-79A24F17AB0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457FA2-63D1-FEDE-8D4C-C48C125A5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CE9E18-0614-E4AE-D96C-34A07768C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3E09-2020-4DCA-87BC-A174B3C6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4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80A9A-5F20-8F49-ED21-8D4E6FB0C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BB8050-622C-43DC-8159-4473F55B5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EF2908-80F3-B59E-27CC-45C03FF1F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ACD5C9-0D75-0786-D0EF-D973EA524A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D696D7-773A-3831-6CA6-44763B1A4E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12CD81-71EE-474A-3C1F-E65FC0E02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1785-CFF9-4728-8868-79A24F17AB0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EA0597-2A95-8A24-4E04-C9699CAEB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DCDB25-010F-8190-CD8A-BD4282094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3E09-2020-4DCA-87BC-A174B3C6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644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387C7-531D-EADC-04D0-063D8D13D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70E60A-4537-C43C-CA9C-E8BBFDEE9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1785-CFF9-4728-8868-79A24F17AB0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4005CA-2476-BE43-4CA8-07B49592C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94183F-5B4F-6B92-D475-3ABDD9C85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3E09-2020-4DCA-87BC-A174B3C6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471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662DC3-14D5-20F6-CC2A-C4C00BBA2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1785-CFF9-4728-8868-79A24F17AB0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9D49A4-9440-A15E-6128-444A5D671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D9A4D7-48BF-A657-34BF-68FEF27FC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3E09-2020-4DCA-87BC-A174B3C6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255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20145-77EB-D989-8C54-A67DFF33F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EB23F-3533-3A22-1BB9-12AD37682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D6BDC5-92F7-C7CE-8F84-920274139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52882B-5BDA-A59B-2F85-B33030735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1785-CFF9-4728-8868-79A24F17AB0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49495A-712C-9185-FFCE-209B82495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ED1BEF-13B7-2D87-D9C6-1A0128AC3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3E09-2020-4DCA-87BC-A174B3C6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13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6C92F-C18E-2714-782C-D53F7639E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8880BE-038A-B0EC-0E50-0786862834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FA422A-385E-1E6A-7A18-9A7ABBA703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CBFBF7-60A5-DB5A-853D-ABC636D83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1785-CFF9-4728-8868-79A24F17AB0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E73F8-2141-9A06-9C1E-22BE44AC5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CA9657-EE53-58CB-6742-075E1E35A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3E09-2020-4DCA-87BC-A174B3C6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812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C8C1B6-90B0-20B2-938D-4CABA58AE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D5EAAE-57DD-4AD5-F140-D1D3E0236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CC4199-810E-457A-AEC8-2BD01B34CF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8A1785-CFF9-4728-8868-79A24F17AB0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FE82FC-9DBB-10DF-BBFD-5B15341D26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00E88-049B-CD29-7361-38877E9AE4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663E09-2020-4DCA-87BC-A174B3C6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716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hyperlink" Target="https://www.thinkbox.tv/research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692A1C-9EE5-7485-561F-508FD9E9C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274A033-AD2F-55EA-F232-4655905D9694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439FC1F-BF4B-B140-EBBE-ACCA2394BA9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8A822BD-F0C1-F546-D3C2-3DB688C51736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DE5369-E009-9E6B-01EF-57FBD26B5DCE}"/>
              </a:ext>
            </a:extLst>
          </p:cNvPr>
          <p:cNvSpPr txBox="1"/>
          <p:nvPr/>
        </p:nvSpPr>
        <p:spPr>
          <a:xfrm>
            <a:off x="483207" y="5951557"/>
            <a:ext cx="116872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Thinkbox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</a:t>
            </a:r>
            <a:r>
              <a:rPr kumimoji="0" lang="en-US" sz="800" b="0" i="1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Nickable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Studies: The best of </a:t>
            </a:r>
            <a:r>
              <a:rPr kumimoji="0" lang="en-US" sz="800" b="0" i="1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Thinkbox’s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2025 Research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January 2025. Based on Tapestry Research, 2025. Q: Thinking about different places in which you see advertising, please tell us how you feel about brands that advertise [INSERT TYPE OF AD]. Social media e.g., Facebook, Instagram, TikTok.</a:t>
            </a:r>
            <a:endParaRPr kumimoji="0" 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403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BE559E0-322A-2E11-AF15-78DC0A9A7442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707410-1EDE-5BD8-7A1D-C0BF08406A54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premium video insights</a:t>
            </a:r>
          </a:p>
        </p:txBody>
      </p:sp>
      <p:pic>
        <p:nvPicPr>
          <p:cNvPr id="11" name="Picture 2">
            <a:hlinkClick r:id="rId4"/>
            <a:extLst>
              <a:ext uri="{FF2B5EF4-FFF2-40B4-BE49-F238E27FC236}">
                <a16:creationId xmlns:a16="http://schemas.microsoft.com/office/drawing/2014/main" id="{707B5F79-6BD0-71E1-ADA9-486898704B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4B0FB492-A770-42A6-43ED-029593FBD1B5}"/>
              </a:ext>
            </a:extLst>
          </p:cNvPr>
          <p:cNvSpPr/>
          <p:nvPr/>
        </p:nvSpPr>
        <p:spPr>
          <a:xfrm>
            <a:off x="0" y="0"/>
            <a:ext cx="3093719" cy="28722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Brand Sentiment by Advertising Channel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9295B81-DF4B-B49C-181D-0692003BA94D}"/>
              </a:ext>
            </a:extLst>
          </p:cNvPr>
          <p:cNvSpPr/>
          <p:nvPr/>
        </p:nvSpPr>
        <p:spPr>
          <a:xfrm>
            <a:off x="142240" y="440921"/>
            <a:ext cx="101981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TV advertising drives the popularity and perception of brands in the minds of consumer, more so than any other media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56F51F10-8100-2697-2DDB-4F42809CBF98}"/>
              </a:ext>
            </a:extLst>
          </p:cNvPr>
          <p:cNvGraphicFramePr/>
          <p:nvPr/>
        </p:nvGraphicFramePr>
        <p:xfrm>
          <a:off x="145898" y="2317898"/>
          <a:ext cx="11900205" cy="3576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96DBE83E-1129-43DD-2F6D-70CFA98A0448}"/>
              </a:ext>
            </a:extLst>
          </p:cNvPr>
          <p:cNvSpPr txBox="1"/>
          <p:nvPr/>
        </p:nvSpPr>
        <p:spPr>
          <a:xfrm>
            <a:off x="2039112" y="1763900"/>
            <a:ext cx="811377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1200" spc="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How respondents feel about brands that advertising on the following media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1200" spc="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respondents</a:t>
            </a:r>
          </a:p>
        </p:txBody>
      </p:sp>
      <p:sp>
        <p:nvSpPr>
          <p:cNvPr id="3" name="TextBox 2">
            <a:hlinkClick r:id="rId7"/>
            <a:extLst>
              <a:ext uri="{FF2B5EF4-FFF2-40B4-BE49-F238E27FC236}">
                <a16:creationId xmlns:a16="http://schemas.microsoft.com/office/drawing/2014/main" id="{A1F3A9D3-CED2-0E8C-300F-A9A784925142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 err="1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Thinkbox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890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42f62077628c401177b6e4119d71e663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9f7ddb8178aec998deff86fa7a0b28e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C919F5C-C510-4066-968B-BAEE883D30B3}"/>
</file>

<file path=customXml/itemProps2.xml><?xml version="1.0" encoding="utf-8"?>
<ds:datastoreItem xmlns:ds="http://schemas.openxmlformats.org/officeDocument/2006/customXml" ds:itemID="{F2CBDF8C-EB2D-43B4-9C16-021AAF69A662}"/>
</file>

<file path=customXml/itemProps3.xml><?xml version="1.0" encoding="utf-8"?>
<ds:datastoreItem xmlns:ds="http://schemas.openxmlformats.org/officeDocument/2006/customXml" ds:itemID="{70C75DC4-F00E-4161-BABD-8F8514658CC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2026-01-14T20:18:22Z</dcterms:created>
  <dcterms:modified xsi:type="dcterms:W3CDTF">2026-01-14T20:18:33Z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