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2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29B006-81FE-4F9A-ACC0-A159F7C06DDB}" v="1" dt="2026-01-15T17:08:59.8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delSld modSld">
      <pc:chgData name="Dylan Breger" userId="9b3da09f-10fe-42ec-9aa5-9fa2a3e9cc20" providerId="ADAL" clId="{D81AFA50-692E-4678-A384-3793507736DC}" dt="2026-01-15T17:09:01.052" v="2" actId="47"/>
      <pc:docMkLst>
        <pc:docMk/>
      </pc:docMkLst>
      <pc:sldChg chg="new del">
        <pc:chgData name="Dylan Breger" userId="9b3da09f-10fe-42ec-9aa5-9fa2a3e9cc20" providerId="ADAL" clId="{D81AFA50-692E-4678-A384-3793507736DC}" dt="2026-01-15T17:09:01.052" v="2" actId="47"/>
        <pc:sldMkLst>
          <pc:docMk/>
          <pc:sldMk cId="1850456338" sldId="256"/>
        </pc:sldMkLst>
      </pc:sldChg>
      <pc:sldChg chg="add">
        <pc:chgData name="Dylan Breger" userId="9b3da09f-10fe-42ec-9aa5-9fa2a3e9cc20" providerId="ADAL" clId="{D81AFA50-692E-4678-A384-3793507736DC}" dt="2026-01-15T17:08:59.811" v="1"/>
        <pc:sldMkLst>
          <pc:docMk/>
          <pc:sldMk cId="376081055" sldId="214747432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107318255820325E-2"/>
          <c:y val="6.82076543212915E-2"/>
          <c:w val="0.96767427572918718"/>
          <c:h val="0.8122684242326544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 Over-the-Air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numFmt formatCode="&quot;$&quot;#,##0.0_);[Red]\(&quot;$&quot;#,##0.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2026</c:v>
                </c:pt>
              </c:numCache>
            </c:numRef>
          </c:cat>
          <c:val>
            <c:numRef>
              <c:f>Sheet1!$B$2:$B$3</c:f>
              <c:numCache>
                <c:formatCode>"$"#,##0.0_);[Red]\("$"#,##0.0\)</c:formatCode>
                <c:ptCount val="2"/>
                <c:pt idx="0">
                  <c:v>17.600000000000001</c:v>
                </c:pt>
                <c:pt idx="1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6D-4A71-AAA2-2BF0960A67F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Cable TV (MVPD) 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2026</c:v>
                </c:pt>
              </c:numCache>
            </c:numRef>
          </c:cat>
          <c:val>
            <c:numRef>
              <c:f>Sheet1!$C$2:$C$3</c:f>
              <c:numCache>
                <c:formatCode>"$"#,##0.0_);[Red]\("$"#,##0.0\)</c:formatCode>
                <c:ptCount val="2"/>
                <c:pt idx="0">
                  <c:v>2.9</c:v>
                </c:pt>
                <c:pt idx="1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6D-4A71-AAA2-2BF0960A67F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CTV / OTT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2026</c:v>
                </c:pt>
              </c:numCache>
            </c:numRef>
          </c:cat>
          <c:val>
            <c:numRef>
              <c:f>Sheet1!$D$2:$D$3</c:f>
              <c:numCache>
                <c:formatCode>"$"#,##0.0_);[Red]\("$"#,##0.0\)</c:formatCode>
                <c:ptCount val="2"/>
                <c:pt idx="0">
                  <c:v>3.6</c:v>
                </c:pt>
                <c:pt idx="1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6D-4A71-AAA2-2BF0960A67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2121680751"/>
        <c:axId val="2121655311"/>
      </c:barChart>
      <c:catAx>
        <c:axId val="2121680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1B1464"/>
                </a:solidFill>
                <a:latin typeface="Helvetica "/>
                <a:ea typeface="+mn-ea"/>
                <a:cs typeface="+mn-cs"/>
              </a:defRPr>
            </a:pPr>
            <a:endParaRPr lang="en-US"/>
          </a:p>
        </c:txPr>
        <c:crossAx val="2121655311"/>
        <c:crosses val="autoZero"/>
        <c:auto val="1"/>
        <c:lblAlgn val="ctr"/>
        <c:lblOffset val="100"/>
        <c:noMultiLvlLbl val="0"/>
      </c:catAx>
      <c:valAx>
        <c:axId val="2121655311"/>
        <c:scaling>
          <c:orientation val="minMax"/>
        </c:scaling>
        <c:delete val="1"/>
        <c:axPos val="l"/>
        <c:numFmt formatCode="&quot;$&quot;#,##0.0_);[Red]\(&quot;$&quot;#,##0.0\)" sourceLinked="1"/>
        <c:majorTickMark val="none"/>
        <c:minorTickMark val="none"/>
        <c:tickLblPos val="nextTo"/>
        <c:crossAx val="2121680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4253653808823006"/>
          <c:y val="2.5000030763967763E-3"/>
          <c:w val="0.51079277828794512"/>
          <c:h val="5.86449825814414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 normal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0.88087</cdr:x>
      <cdr:y>0.27644</cdr:y>
    </cdr:from>
    <cdr:to>
      <cdr:x>0.91896</cdr:x>
      <cdr:y>0.27644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18243FAB-377C-48AA-7A56-B2DD3E576298}"/>
            </a:ext>
          </a:extLst>
        </cdr:cNvPr>
        <cdr:cNvCxnSpPr/>
      </cdr:nvCxnSpPr>
      <cdr:spPr>
        <a:xfrm xmlns:a="http://schemas.openxmlformats.org/drawingml/2006/main">
          <a:off x="8118082" y="1123215"/>
          <a:ext cx="351026" cy="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4EBEA4"/>
          </a:solidFill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AFD97-8F36-8481-AA97-7BE07D5648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62A41-2742-1037-7E94-FDFA6A70C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79B36-6A38-0534-C6D9-A95FC30F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1342-8251-4D3E-A4D8-7A488980325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A048A-6E60-7968-2735-E5F324C04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4488D-459E-65F7-9F9D-E2C1536AA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0627-0CEE-4CC8-9046-5F196276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0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37727-24B6-C2D2-01B4-B2FC30D4B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E52BD-6E39-2B5A-36F7-78DB98CD23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3F77B-D7AA-9A3E-3345-A8D207E3F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1342-8251-4D3E-A4D8-7A488980325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387AE-1FA1-B056-3AC6-54833B9ED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0ABEB-A7D4-671B-4416-B2B4DC82A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0627-0CEE-4CC8-9046-5F196276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8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41FC51-F5D3-7EBB-4F85-17D19DCBAA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AC4BB-E21D-7D70-76F9-77E2F3B22E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C7CA9-CFA2-A7DA-02CA-D6D47978A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1342-8251-4D3E-A4D8-7A488980325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7C821-D725-85C0-3421-EC5D7D6C1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9EBCE-E8EC-70B6-12F6-ECC3C764E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0627-0CEE-4CC8-9046-5F196276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345CC-3DE9-39EA-EFD1-B44D67C88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5EDB7-0472-C48B-9D39-054AD32B0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C2AB0-E7D0-200F-DD2E-F84D8C993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1342-8251-4D3E-A4D8-7A488980325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73FA7-209F-907E-B0C7-09D5E30FF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6F7A4-E288-6E80-5266-D1E12E83D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0627-0CEE-4CC8-9046-5F196276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0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74AB1-666E-7791-6761-4A797BB84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68E4A3-C63A-7973-180F-D238EE201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359DA-093E-893E-9F73-A1D67AB2F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1342-8251-4D3E-A4D8-7A488980325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09D42-AE4B-2D99-1B5E-FC381C24E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D815-90AC-5A60-BA40-4A4C93D92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0627-0CEE-4CC8-9046-5F196276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4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424C5-7DAF-F3FC-938B-AFAAEDBEC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A078E-BA11-9E2D-52D9-E8CDFC4FE0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64690B-3EB1-1E5F-06E8-349B733BF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7F6810-A961-B712-C55E-CCB485C98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1342-8251-4D3E-A4D8-7A488980325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722D3C-1C75-053C-27C5-43611020D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AAFA0-0501-991D-5008-361D8966A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0627-0CEE-4CC8-9046-5F196276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4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5F378-7361-D9F6-B9DB-99EF1A899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AAB86B-37BE-E7CD-9E7A-52A9425BB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E9C63A-9540-EA1C-EEC5-0A6609EBE2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B60DFE-65F3-5244-00A6-886642733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99B1F9-5C98-B641-1208-19F46A66C4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6513BF-D808-842A-3003-16304652C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1342-8251-4D3E-A4D8-7A488980325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C7FF04-C15C-1451-E290-F518B2AEC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466AFA-1C8C-DFAF-F52C-889CD37EA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0627-0CEE-4CC8-9046-5F196276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5E61E-0B2B-67CD-CA1B-A68199285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11B399-EEA3-EE5D-1E5D-0E6CBA864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1342-8251-4D3E-A4D8-7A488980325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20A566-FCF7-9FBE-5B15-00CB429F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A80623-DDF4-30CE-8847-EA702E241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0627-0CEE-4CC8-9046-5F196276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04B7F-8CCF-BAE5-0D05-072B19074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1342-8251-4D3E-A4D8-7A488980325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7E5210-2B36-9D40-FD1E-88B8F6088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A3D87F-B514-AAFE-261A-C27C7A35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0627-0CEE-4CC8-9046-5F196276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9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B4F0C-1961-8FA7-4AA6-6A5CE7262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794D7-77D1-18CA-ABB8-A417F34C7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46351-AB45-37B8-88AB-C19461A50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D2308E-570B-7871-541C-9CD715F9D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1342-8251-4D3E-A4D8-7A488980325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76889E-8EEE-D343-A86E-85A3235BE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F3640-8FCE-854C-D49A-A52DE6671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0627-0CEE-4CC8-9046-5F196276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95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F585E-6B38-3E82-97AB-119D0DC7F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AC0155-38B5-E039-EC5F-600B0F59BE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0B8E9F-EC48-962E-74E5-5240C1D863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C2BAEC-6877-93BF-1FF5-CEBCBFAF3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1342-8251-4D3E-A4D8-7A488980325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A95600-61CA-F07B-38BE-1662CF3B4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838FB-DF70-3933-F3B6-0FDC6ACBE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0627-0CEE-4CC8-9046-5F196276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65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34E5D1-8F3A-5E13-B785-DA5B05C6D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20EAC-4C45-32A1-C774-FC626F184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7CCD5-6641-5258-13D2-B0B695A022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961342-8251-4D3E-A4D8-7A488980325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BAF87-FC99-D4D2-B912-45FC56CD4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4AED8-31BF-F48D-802C-613B26EDC4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580627-0CEE-4CC8-9046-5F196276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89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BF45F-413E-2FFC-CA14-B6CE533E9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A1960C3-3AB2-EFBF-D269-54333FE0903F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019348-4F9C-F122-BBFA-937797581C5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1D0D886-225B-1E32-4068-BAC348787E4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072B7E-7F19-33F6-C293-F96C867C78F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1D1A73-6DEA-B32C-2D7F-E0742D99EA87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local TV ad insights</a:t>
            </a:r>
          </a:p>
        </p:txBody>
      </p:sp>
      <p:pic>
        <p:nvPicPr>
          <p:cNvPr id="11" name="Picture 2">
            <a:hlinkClick r:id="rId4"/>
            <a:extLst>
              <a:ext uri="{FF2B5EF4-FFF2-40B4-BE49-F238E27FC236}">
                <a16:creationId xmlns:a16="http://schemas.microsoft.com/office/drawing/2014/main" id="{F7D84F85-CB35-91D5-8839-7C91E783C3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97C5208-A950-5F58-1FE7-A003226264FE}"/>
              </a:ext>
            </a:extLst>
          </p:cNvPr>
          <p:cNvSpPr/>
          <p:nvPr/>
        </p:nvSpPr>
        <p:spPr>
          <a:xfrm>
            <a:off x="-1" y="0"/>
            <a:ext cx="2281085" cy="25563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Local TV Ad Spending Trend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2BE31E-C786-3D7F-0F68-6ECF1D3B5080}"/>
              </a:ext>
            </a:extLst>
          </p:cNvPr>
          <p:cNvSpPr/>
          <p:nvPr/>
        </p:nvSpPr>
        <p:spPr>
          <a:xfrm>
            <a:off x="75405" y="440921"/>
            <a:ext cx="1041561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CTV advertising, inclusive of political, will drive an overall increase in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Local TV spend compared to the last election cycle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B02E45-7D2F-CD5E-9A7A-E86DA0F655A7}"/>
              </a:ext>
            </a:extLst>
          </p:cNvPr>
          <p:cNvSpPr txBox="1"/>
          <p:nvPr/>
        </p:nvSpPr>
        <p:spPr>
          <a:xfrm>
            <a:off x="483207" y="6315245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BIA Advisory Services,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U.S. Local Forecast 2025</a:t>
            </a:r>
            <a:r>
              <a:rPr lang="en-US" sz="800" i="1">
                <a:solidFill>
                  <a:srgbClr val="1B1464"/>
                </a:solidFill>
                <a:latin typeface="Helvetica" panose="020B0403020202020204" pitchFamily="34" charset="0"/>
              </a:rPr>
              <a:t>, 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December 2025.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11C626-0843-52F6-6777-88B11901A3AE}"/>
              </a:ext>
            </a:extLst>
          </p:cNvPr>
          <p:cNvSpPr txBox="1"/>
          <p:nvPr/>
        </p:nvSpPr>
        <p:spPr>
          <a:xfrm>
            <a:off x="0" y="1712555"/>
            <a:ext cx="1217048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Local TV Ad Spend (including Political) by Platform</a:t>
            </a:r>
          </a:p>
          <a:p>
            <a:pPr algn="ctr"/>
            <a:r>
              <a:rPr lang="en-US" sz="1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$ in billions</a:t>
            </a:r>
            <a:endParaRPr kumimoji="0" lang="en-US" sz="14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813B8DB3-4EA7-99B0-52BB-8F459EE0B7AD}"/>
              </a:ext>
            </a:extLst>
          </p:cNvPr>
          <p:cNvGraphicFramePr/>
          <p:nvPr/>
        </p:nvGraphicFramePr>
        <p:xfrm>
          <a:off x="1488035" y="2219753"/>
          <a:ext cx="9215931" cy="4063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678B399D-4172-9BF6-946F-7173D4B16BDB}"/>
              </a:ext>
            </a:extLst>
          </p:cNvPr>
          <p:cNvSpPr txBox="1"/>
          <p:nvPr/>
        </p:nvSpPr>
        <p:spPr>
          <a:xfrm>
            <a:off x="3140242" y="2657615"/>
            <a:ext cx="13836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$24.1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D9100C-F635-2779-E29A-2CD800EAD106}"/>
              </a:ext>
            </a:extLst>
          </p:cNvPr>
          <p:cNvSpPr txBox="1"/>
          <p:nvPr/>
        </p:nvSpPr>
        <p:spPr>
          <a:xfrm>
            <a:off x="7591926" y="2579146"/>
            <a:ext cx="13836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$24.7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33DD486A-F2B6-C6E3-2601-23778E820304}"/>
              </a:ext>
            </a:extLst>
          </p:cNvPr>
          <p:cNvSpPr/>
          <p:nvPr/>
        </p:nvSpPr>
        <p:spPr>
          <a:xfrm>
            <a:off x="9735917" y="2381761"/>
            <a:ext cx="884905" cy="61677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1B1464"/>
                </a:solidFill>
                <a:latin typeface="Helvetica" panose="020B0403020202020204" pitchFamily="34" charset="0"/>
              </a:rPr>
              <a:t>+3%</a:t>
            </a:r>
          </a:p>
          <a:p>
            <a:pPr algn="ctr"/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vs. 2024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DD0BCCF-809C-400B-3ECC-CBC65C2A1834}"/>
              </a:ext>
            </a:extLst>
          </p:cNvPr>
          <p:cNvSpPr/>
          <p:nvPr/>
        </p:nvSpPr>
        <p:spPr>
          <a:xfrm>
            <a:off x="9976807" y="3113741"/>
            <a:ext cx="884905" cy="461665"/>
          </a:xfrm>
          <a:prstGeom prst="roundRect">
            <a:avLst/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Helvetica" panose="020B0403020202020204" pitchFamily="34" charset="0"/>
              </a:rPr>
              <a:t>+28%</a:t>
            </a:r>
          </a:p>
          <a:p>
            <a:pPr algn="ctr"/>
            <a:r>
              <a:rPr lang="en-US" sz="1000">
                <a:solidFill>
                  <a:schemeClr val="bg1"/>
                </a:solidFill>
                <a:latin typeface="Helvetica" panose="020B0403020202020204" pitchFamily="34" charset="0"/>
              </a:rPr>
              <a:t>vs. 2024</a:t>
            </a:r>
            <a:endParaRPr lang="en-US" sz="1050">
              <a:solidFill>
                <a:schemeClr val="bg1"/>
              </a:solidFill>
              <a:latin typeface="Helvetica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81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8920B98-49BF-4362-B8EA-015115FA34ED}"/>
</file>

<file path=customXml/itemProps2.xml><?xml version="1.0" encoding="utf-8"?>
<ds:datastoreItem xmlns:ds="http://schemas.openxmlformats.org/officeDocument/2006/customXml" ds:itemID="{33D96768-5997-4B15-815E-CA7B3A09420A}"/>
</file>

<file path=customXml/itemProps3.xml><?xml version="1.0" encoding="utf-8"?>
<ds:datastoreItem xmlns:ds="http://schemas.openxmlformats.org/officeDocument/2006/customXml" ds:itemID="{62297F52-32D9-4FC5-BC1B-BBAC780A2E5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2026-01-15T17:08:55Z</dcterms:created>
  <dcterms:modified xsi:type="dcterms:W3CDTF">2026-01-15T17:09:04Z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