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9C03BA-1D51-4287-A7C3-8E04F0710360}" v="1" dt="2026-01-14T20:20:16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20:17.274" v="2" actId="47"/>
      <pc:docMkLst>
        <pc:docMk/>
      </pc:docMkLst>
      <pc:sldChg chg="new del">
        <pc:chgData name="Dylan Breger" userId="9b3da09f-10fe-42ec-9aa5-9fa2a3e9cc20" providerId="ADAL" clId="{D81AFA50-692E-4678-A384-3793507736DC}" dt="2026-01-14T20:20:17.274" v="2" actId="47"/>
        <pc:sldMkLst>
          <pc:docMk/>
          <pc:sldMk cId="822027898" sldId="256"/>
        </pc:sldMkLst>
      </pc:sldChg>
      <pc:sldChg chg="add">
        <pc:chgData name="Dylan Breger" userId="9b3da09f-10fe-42ec-9aa5-9fa2a3e9cc20" providerId="ADAL" clId="{D81AFA50-692E-4678-A384-3793507736DC}" dt="2026-01-14T20:20:16.391" v="1"/>
        <pc:sldMkLst>
          <pc:docMk/>
          <pc:sldMk cId="2447645142" sldId="21474742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73171-039F-B110-893A-ADEFD3367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B51B0-98D0-FA32-A3E9-E99E1B2DF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7FFEE-59B7-7D82-25F4-C8AF11CBF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DF3F6-83BB-8CE1-AB95-605EA8E14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01B36-C6AF-A41F-8C88-4F9366AE0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3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EE8B7-97A0-0342-CD69-E1477644F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B67DC1-8FD9-7919-18C6-88CFB8384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76EB2-1517-5B6C-2ED1-57984EBEE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71381-096F-919D-88F2-9DFF4849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52AD3-8098-1222-7C6D-4E5DAFF1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9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8BE49-04B6-C2A7-0D59-6ED7C388A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3B6A0-C6CB-24AD-D076-3FDA14710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6F927-142F-9DC1-36BB-EFE77EC0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A1AFD-79FA-144C-4E08-0C8EEBE0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3F28F-2684-8E9A-F2EA-6A44D05D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DB2C8-09C2-1D2E-D756-6D8F8B97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C35C4-32D0-9938-6D3D-BBC72C47C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85BE4-D5AC-3F4E-7C01-096CD6629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823CC-4A27-CEEF-06C3-79BEDCC3A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4A49F-F57A-45E8-02DE-2D7AB2B51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1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2C70-75FA-221E-6F73-B4C5A198A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1512B-B136-B2A8-2540-AFE742460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BDC8B-5543-F2B8-1B5F-5F2FBB0C5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CA2AD-E6EB-F18F-1BF6-75AD6D75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BD996-F67A-31C7-9299-FA8FDDA68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1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14E5E-B207-0056-E5C7-252DF8626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5408A-79C3-9952-5374-A6FC9651EC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11F20-36EB-D2EA-E97E-720A159E2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4A927-BBE9-A127-98AD-135979A6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7AF77-C181-7FE6-62C5-6410A0F7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6D5B7-040E-85AB-D599-76AA5CA2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5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8C72E-2693-0B12-5A3C-691801C67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1CABA-3B96-CB29-5FA7-633C2A2BF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164F7-FC97-5998-7D2E-572B4741B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6AFFB-BF97-74CC-2CEC-5090F775B7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81CD9E-F89A-BADA-32BF-A1289B60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0A6DB7-41C8-DF6E-2A1C-8C46AFCF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4A1B3A-8AD6-A487-5F19-DC7D740C8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8307DB-74AB-DD51-95EE-539C6C8E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87C8A-0904-8AC9-57FE-2C066CCA1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6FF923-12F5-5624-0E88-BF6B1E47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4118D-31B9-506A-0F61-5A3B58821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D77B6-BE80-E72A-22B8-62103E85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0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0E336-8F7F-3542-E7C0-65C83FC7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046FCC-B6EE-4B62-C764-E352DA75F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A4A41-5CA6-5C4B-88C7-16EB61D1A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8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B4276-9466-712D-B387-1FF4A38A6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C7BCB-64D9-3D26-8089-6D0AC1543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01C76-3061-93A9-BDEE-F982D2BBA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4F283-43B8-6725-A5B8-3398CB2E7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B8AD2-EE88-525E-5FC0-1AA1D7C9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25583F-3E42-0D2A-44AF-D79E69B79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7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EAB4-2FC6-7FDC-23E1-179D539FC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64E54B-32D0-82DB-696F-54593A63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C8B5E-ACFA-C16E-917B-3C5547839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15BC3-3AF8-5409-DE82-08277041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EFC3C-A0E2-B390-98A5-EEE2005EA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10F76-18D4-DEB3-14D1-3B93A5D49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9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B8EEFA-A07C-A899-2D68-3A815B83C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602FA-5B49-684F-EF5B-685093645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A303C-F21C-56B4-E523-4EB799435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0B532-CBF8-4A1E-A9F2-48A4E5749CAF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54703-D74D-2D7B-BF69-EA96141BEE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81F78-C72D-FE4C-0D5E-727DC9540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A0D2CF-FED3-4DF0-A246-B276B63F0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0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how-kpis-differ-across-product-categories?utm_source=grab-and-go&amp;utm_medium=vab-insights&amp;utm_campaign=" TargetMode="External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3AF5DA-854F-B5B7-944B-E13E733DB5CF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1E6D0E7-5508-7D55-37DB-E79232CFBEE9}"/>
              </a:ext>
            </a:extLst>
          </p:cNvPr>
          <p:cNvSpPr>
            <a:spLocks/>
          </p:cNvSpPr>
          <p:nvPr/>
        </p:nvSpPr>
        <p:spPr>
          <a:xfrm>
            <a:off x="998608" y="2423400"/>
            <a:ext cx="4714619" cy="3272307"/>
          </a:xfrm>
          <a:prstGeom prst="roundRect">
            <a:avLst>
              <a:gd name="adj" fmla="val 940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365B31E-037A-03DE-C319-8D99D6BB8C1C}"/>
              </a:ext>
            </a:extLst>
          </p:cNvPr>
          <p:cNvSpPr>
            <a:spLocks/>
          </p:cNvSpPr>
          <p:nvPr/>
        </p:nvSpPr>
        <p:spPr>
          <a:xfrm>
            <a:off x="6478770" y="2431502"/>
            <a:ext cx="4714619" cy="3272307"/>
          </a:xfrm>
          <a:prstGeom prst="roundRect">
            <a:avLst>
              <a:gd name="adj" fmla="val 940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042B91-05AE-49DC-E19B-786255AA17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0DC5D-258D-1631-DCDC-3819308A12C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EC5596-6532-5878-19CD-B76D085DB23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A25073-898B-AD40-BD8D-A78095F3785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brand outcomes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BC4C220-9408-02DF-00A4-90E992F512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CC870F4-51FA-A879-A72E-6AC47CB63EA7}"/>
              </a:ext>
            </a:extLst>
          </p:cNvPr>
          <p:cNvSpPr/>
          <p:nvPr/>
        </p:nvSpPr>
        <p:spPr>
          <a:xfrm>
            <a:off x="0" y="-1"/>
            <a:ext cx="3289852" cy="32122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Ads Drive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Purchases Across Price Points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2988D6-CB1A-CBC2-1CD5-BCBAF863FF62}"/>
              </a:ext>
            </a:extLst>
          </p:cNvPr>
          <p:cNvSpPr/>
          <p:nvPr/>
        </p:nvSpPr>
        <p:spPr>
          <a:xfrm>
            <a:off x="75405" y="440921"/>
            <a:ext cx="101925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Consumers are eager to make purchase decisions immediately after seeing a streaming TV ad, regardless of the product cost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FEAD88-2FFE-7F01-AADC-A2A93950BE70}"/>
              </a:ext>
            </a:extLst>
          </p:cNvPr>
          <p:cNvSpPr txBox="1"/>
          <p:nvPr/>
        </p:nvSpPr>
        <p:spPr>
          <a:xfrm>
            <a:off x="483207" y="5957458"/>
            <a:ext cx="11687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Warner Bros Discovery / Magna Media Trials,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Closing the Gap: How marketers can convert TV buzz into brand action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November 2025.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 Total audience, n=709.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</a:rPr>
              <a:t>Q: Imagine you saw a high-cost product (e.g., furniture) in a TV ad and you were genuinely interested in buying it. When would you realistically make a purchase decision? (Select one). Q: Imagine you saw a low-cost product (e.g., snacks, personal care items) in a TV ad and were interested in buying it. When would you realistically make the purchase, if at all? (Select one).</a:t>
            </a:r>
            <a:endParaRPr kumimoji="0" lang="en-US" sz="7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6DE29A-D21E-097C-D3F4-5F39780078D3}"/>
              </a:ext>
            </a:extLst>
          </p:cNvPr>
          <p:cNvSpPr txBox="1"/>
          <p:nvPr/>
        </p:nvSpPr>
        <p:spPr>
          <a:xfrm>
            <a:off x="1405913" y="4067841"/>
            <a:ext cx="390001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36%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Low-Cost Products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682D96-3284-71AB-C2ED-1DEBB08FE776}"/>
              </a:ext>
            </a:extLst>
          </p:cNvPr>
          <p:cNvSpPr txBox="1"/>
          <p:nvPr/>
        </p:nvSpPr>
        <p:spPr>
          <a:xfrm>
            <a:off x="0" y="1819310"/>
            <a:ext cx="121704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streaming consumers </a:t>
            </a: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would purchase </a:t>
            </a: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same day after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seeing a product in a TV ad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2222A8-A0BC-81C2-C587-901559F36E21}"/>
              </a:ext>
            </a:extLst>
          </p:cNvPr>
          <p:cNvSpPr txBox="1"/>
          <p:nvPr/>
        </p:nvSpPr>
        <p:spPr>
          <a:xfrm>
            <a:off x="6886074" y="4061366"/>
            <a:ext cx="390001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26%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High-Cost Products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90D0255-B997-EC39-DAA3-B4C2E1E9A3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364" y="2576732"/>
            <a:ext cx="1491109" cy="149110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41E09EA-4C47-0924-7103-D7A9DB4DB7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0529" y="2549304"/>
            <a:ext cx="1491109" cy="1491109"/>
          </a:xfrm>
          <a:prstGeom prst="rect">
            <a:avLst/>
          </a:prstGeom>
        </p:spPr>
      </p:pic>
      <p:sp>
        <p:nvSpPr>
          <p:cNvPr id="2" name="TextBox 1">
            <a:hlinkClick r:id="rId8"/>
            <a:extLst>
              <a:ext uri="{FF2B5EF4-FFF2-40B4-BE49-F238E27FC236}">
                <a16:creationId xmlns:a16="http://schemas.microsoft.com/office/drawing/2014/main" id="{82ECEDF8-E8EC-D121-0BBE-4D659C42AE08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understand how marketing KPIs differ between short vs. </a:t>
            </a:r>
            <a:r>
              <a:rPr lang="en-US" sz="11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long purchase cycle products, click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here to download our guide: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1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Inside the Minds of Marketers’</a:t>
            </a:r>
            <a:endParaRPr kumimoji="0" lang="en-US" sz="11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4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48BB16-DBB5-46A1-927B-B32FD98591FD}"/>
</file>

<file path=customXml/itemProps2.xml><?xml version="1.0" encoding="utf-8"?>
<ds:datastoreItem xmlns:ds="http://schemas.openxmlformats.org/officeDocument/2006/customXml" ds:itemID="{B922C337-90D9-4A4B-A44C-DE372BB951C0}"/>
</file>

<file path=customXml/itemProps3.xml><?xml version="1.0" encoding="utf-8"?>
<ds:datastoreItem xmlns:ds="http://schemas.openxmlformats.org/officeDocument/2006/customXml" ds:itemID="{D8769BB9-52F2-4605-82C6-8E6E4D75867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2026-01-14T20:19:57Z</dcterms:created>
  <dcterms:modified xsi:type="dcterms:W3CDTF">2026-01-14T20:20:17Z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