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33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578666-44E8-4F75-A26B-3B9BE08997DC}" v="1" dt="2026-01-14T20:20:32.7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6-01-14T20:20:32.710" v="0"/>
      <pc:docMkLst>
        <pc:docMk/>
      </pc:docMkLst>
      <pc:sldChg chg="add">
        <pc:chgData name="Dylan Breger" userId="9b3da09f-10fe-42ec-9aa5-9fa2a3e9cc20" providerId="ADAL" clId="{D81AFA50-692E-4678-A384-3793507736DC}" dt="2026-01-14T20:20:32.710" v="0"/>
        <pc:sldMkLst>
          <pc:docMk/>
          <pc:sldMk cId="2706029999" sldId="2147474331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4036713172764397"/>
          <c:y val="0.10717968090676173"/>
          <c:w val="0.55963286827235603"/>
          <c:h val="0.7707880923481734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Industry disruption by AI</c:v>
                </c:pt>
                <c:pt idx="1">
                  <c:v>Short-termism</c:v>
                </c:pt>
                <c:pt idx="2">
                  <c:v>Media and audience fragmentation</c:v>
                </c:pt>
                <c:pt idx="3">
                  <c:v>Accurate measurement of advertising / ad fraud</c:v>
                </c:pt>
                <c:pt idx="4">
                  <c:v>Talent and skills shortages</c:v>
                </c:pt>
                <c:pt idx="5">
                  <c:v>The dominance of a handful of advertising platforms</c:v>
                </c:pt>
                <c:pt idx="6">
                  <c:v>Uncertainties around data for targeting (third-party cookies)</c:v>
                </c:pt>
                <c:pt idx="7">
                  <c:v>Implementing sustainability initiatives across the business</c:v>
                </c:pt>
                <c:pt idx="8">
                  <c:v>A lack of industry diversity</c:v>
                </c:pt>
                <c:pt idx="9">
                  <c:v>Other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0.59</c:v>
                </c:pt>
                <c:pt idx="1">
                  <c:v>0.55000000000000004</c:v>
                </c:pt>
                <c:pt idx="2">
                  <c:v>0.46</c:v>
                </c:pt>
                <c:pt idx="3">
                  <c:v>0.36</c:v>
                </c:pt>
                <c:pt idx="4">
                  <c:v>0.24</c:v>
                </c:pt>
                <c:pt idx="5">
                  <c:v>0.23</c:v>
                </c:pt>
                <c:pt idx="6">
                  <c:v>0.14000000000000001</c:v>
                </c:pt>
                <c:pt idx="7">
                  <c:v>0.08</c:v>
                </c:pt>
                <c:pt idx="8">
                  <c:v>0.06</c:v>
                </c:pt>
                <c:pt idx="9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A3-4225-8ABD-1A59C5D926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067289007"/>
        <c:axId val="2067291887"/>
      </c:barChart>
      <c:catAx>
        <c:axId val="2067289007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200" b="0" i="0" u="none" strike="noStrike" kern="1200" baseline="0">
                <a:solidFill>
                  <a:srgbClr val="1B1464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2067291887"/>
        <c:crosses val="autoZero"/>
        <c:auto val="1"/>
        <c:lblAlgn val="ctr"/>
        <c:lblOffset val="100"/>
        <c:noMultiLvlLbl val="0"/>
      </c:catAx>
      <c:valAx>
        <c:axId val="2067291887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2067289007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2E78D-979B-F61B-BFCD-C94C16B764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EA2509-4067-DF4C-6D9F-C2A726B52A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F66764-4AC9-131B-B94F-04BFED828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65028-D7EB-41F6-AC86-7D229278DB09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2000EA-C601-066B-1CB4-179F59196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39939E-F9E2-A684-E8F4-8C34B05F7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7740-1E17-4048-8496-A25EBD98C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842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1F637-E412-7F85-DF2C-1CB15E564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169BB4-BEE2-FBB8-143E-7ABFF66753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7326F6-2CD5-A0D8-820F-884172889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65028-D7EB-41F6-AC86-7D229278DB09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ECB523-2B02-3E1E-9FA1-0607900D5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8FB735-7905-EAD6-DDCD-9BBC9A06C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7740-1E17-4048-8496-A25EBD98C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518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2A8205-9ECC-6CA8-8CE2-BDF5F6422E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E34516-F409-6D74-7145-ACB88A79B2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08896A-1963-1EC9-AA9F-F32A52FCE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65028-D7EB-41F6-AC86-7D229278DB09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01799C-1B0F-369D-0872-51CDC7AE3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4591C4-D676-1969-289C-E86BA8F96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7740-1E17-4048-8496-A25EBD98C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660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56586-7C05-1F88-0908-C7C7B4229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01162-E717-78F6-37DB-613FA29978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99A797-F3E5-8976-3D56-8FDF5A2E6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65028-D7EB-41F6-AC86-7D229278DB09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9D439B-20CC-1B51-2845-A67258E9D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86346F-AF43-D2D1-EBB3-14589E154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7740-1E17-4048-8496-A25EBD98C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311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8EC0E-BCCF-63A9-3025-D606F64EE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A9357B-4454-BA50-A1F2-BF07AB6953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392140-3A91-17BE-6B7F-7D78BAD94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65028-D7EB-41F6-AC86-7D229278DB09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8678D1-194B-F20A-53AE-FD6133B44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20578D-3102-AE91-75A7-229761727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7740-1E17-4048-8496-A25EBD98C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163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68FEF5-C60B-E4EC-23C5-081BD2FF2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079558-875F-5933-B636-05505A8559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894FE3-84F3-7BE2-37E0-ED58663F22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43F92E-02A8-9170-3B67-9F8A2D106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65028-D7EB-41F6-AC86-7D229278DB09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A95BB4-A9AB-9D39-85F1-B7E2E622D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79CDEC-D229-8BC8-72F9-38B619C97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7740-1E17-4048-8496-A25EBD98C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425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D2D1C-713F-E55E-F79C-86C2D1B47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BB167B-048A-03E5-F1F2-1166825608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2A3BE2-763C-EABD-FCEC-420D8A1AE8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E72192-398F-DD9E-F5EB-198EF8550E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592255-AA4A-2DD4-102A-E4F3DD10A9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52B648-3082-CF30-E09E-94CD31A2C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65028-D7EB-41F6-AC86-7D229278DB09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F848DA-5283-0D3E-4C19-A174B33B1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74ECBB-FACD-468D-484C-1C90DA63A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7740-1E17-4048-8496-A25EBD98C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337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6CEDC-6B11-506B-0002-F06F7DA9B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2ED44D-0316-7FF8-B8E0-014DCC031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65028-D7EB-41F6-AC86-7D229278DB09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99B3F8-6BE9-5339-BBB1-2E61EA424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106C0E-4301-D487-7997-E97EE8E80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7740-1E17-4048-8496-A25EBD98C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89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710E35-1FB2-3456-5FBD-2183F758A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65028-D7EB-41F6-AC86-7D229278DB09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3DD82A-95CB-336F-8FAC-477E5F507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68214C-8BBE-DB62-0C79-39EF0CBC3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7740-1E17-4048-8496-A25EBD98C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788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596E8-0ADA-DE14-4178-1D2C6D157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FEE87C-A51A-B5AB-E57E-2F0B0DA1B5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A8DD4F-E533-F8D7-282B-9593F10D1C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C71DB5-37EC-9D7D-8809-F938A9166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65028-D7EB-41F6-AC86-7D229278DB09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94088A-D2BA-E3E7-C2F5-9090F8B7C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21823F-D728-8428-6B87-5933881B4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7740-1E17-4048-8496-A25EBD98C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076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67790-D441-BA05-A29F-3BD9D883C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D3BA41-3C50-F09B-B700-6D9E140BBC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D17EED-0A16-F4DC-6A4A-A6D9C9E709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8DE44B-1C01-441A-948E-2286ECF96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65028-D7EB-41F6-AC86-7D229278DB09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6E64B4-E938-4DCC-9B6C-D467BE19A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829F99-6E9E-CE7F-90A0-FD2FFF2BD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7740-1E17-4048-8496-A25EBD98C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924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3349B8-418B-1E6D-2C5A-E5AD3A1A3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68AC65-15AC-509E-2EEB-8CF815BFE9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9526DB-B7E4-A90E-EBF3-491D93FCED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A65028-D7EB-41F6-AC86-7D229278DB09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8DB9F5-64E4-0C11-DCF5-9E77F83938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E8D9B0-FE2A-238E-9323-43A32CFFAA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C67740-1E17-4048-8496-A25EBD98C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762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E58691-B871-9A31-6A50-03E2CA9986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F34876D-EEE6-13D5-486F-BB13843B2228}"/>
              </a:ext>
            </a:extLst>
          </p:cNvPr>
          <p:cNvSpPr>
            <a:spLocks/>
          </p:cNvSpPr>
          <p:nvPr/>
        </p:nvSpPr>
        <p:spPr>
          <a:xfrm>
            <a:off x="-170" y="1726397"/>
            <a:ext cx="12191999" cy="517015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25C5700-9BD4-84A1-2982-6133B00DBC8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5307147A-66A4-614C-C240-3C78C159D400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0301600-1C96-0F3C-66F6-D378D3C3BCBC}"/>
              </a:ext>
            </a:extLst>
          </p:cNvPr>
          <p:cNvSpPr/>
          <p:nvPr/>
        </p:nvSpPr>
        <p:spPr>
          <a:xfrm>
            <a:off x="10267952" y="635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95320DB-8FA3-C268-2771-CB18822D783B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marketer insights</a:t>
            </a:r>
          </a:p>
        </p:txBody>
      </p:sp>
      <p:pic>
        <p:nvPicPr>
          <p:cNvPr id="16" name="Picture 2">
            <a:hlinkClick r:id="rId4"/>
            <a:extLst>
              <a:ext uri="{FF2B5EF4-FFF2-40B4-BE49-F238E27FC236}">
                <a16:creationId xmlns:a16="http://schemas.microsoft.com/office/drawing/2014/main" id="{79B93AED-5DA9-343E-AFB4-DBB2F33AE30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367F2250-26CA-2B71-D3EA-9154FF9088B1}"/>
              </a:ext>
            </a:extLst>
          </p:cNvPr>
          <p:cNvSpPr/>
          <p:nvPr/>
        </p:nvSpPr>
        <p:spPr>
          <a:xfrm>
            <a:off x="0" y="-1"/>
            <a:ext cx="2644877" cy="320463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en-US" sz="12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Marketers’ Top Industry Concerns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075C76A-403E-AB62-03B3-DF4F6A6C2038}"/>
              </a:ext>
            </a:extLst>
          </p:cNvPr>
          <p:cNvSpPr/>
          <p:nvPr/>
        </p:nvSpPr>
        <p:spPr>
          <a:xfrm>
            <a:off x="142240" y="440921"/>
            <a:ext cx="1012571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AI disruption, short-term thinking and fragmentation are the top </a:t>
            </a: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industry concerns that marketers have when planning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graphicFrame>
        <p:nvGraphicFramePr>
          <p:cNvPr id="31" name="Chart 30">
            <a:extLst>
              <a:ext uri="{FF2B5EF4-FFF2-40B4-BE49-F238E27FC236}">
                <a16:creationId xmlns:a16="http://schemas.microsoft.com/office/drawing/2014/main" id="{85675C48-BA63-1F6B-380D-3DD37607B43B}"/>
              </a:ext>
            </a:extLst>
          </p:cNvPr>
          <p:cNvGraphicFramePr/>
          <p:nvPr/>
        </p:nvGraphicFramePr>
        <p:xfrm>
          <a:off x="142240" y="2019224"/>
          <a:ext cx="11752294" cy="4821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6C06E872-65E9-1815-3BC0-505EC2B4257E}"/>
              </a:ext>
            </a:extLst>
          </p:cNvPr>
          <p:cNvSpPr/>
          <p:nvPr/>
        </p:nvSpPr>
        <p:spPr>
          <a:xfrm>
            <a:off x="11084884" y="2864388"/>
            <a:ext cx="905765" cy="456774"/>
          </a:xfrm>
          <a:prstGeom prst="roundRect">
            <a:avLst/>
          </a:prstGeom>
          <a:solidFill>
            <a:srgbClr val="4EBEA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+30pp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vs. 2022</a:t>
            </a:r>
            <a:endParaRPr kumimoji="0" lang="en-US" sz="30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68F5845-94F8-DDCE-228F-C41AA8C2FAA5}"/>
              </a:ext>
            </a:extLst>
          </p:cNvPr>
          <p:cNvSpPr txBox="1"/>
          <p:nvPr/>
        </p:nvSpPr>
        <p:spPr>
          <a:xfrm>
            <a:off x="-341" y="1870554"/>
            <a:ext cx="1219199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sng" strike="noStrike" kern="1200" spc="0" baseline="0">
                <a:solidFill>
                  <a:srgbClr val="1B1464"/>
                </a:solidFill>
                <a:latin typeface="Helvetica normal"/>
                <a:ea typeface="+mn-ea"/>
                <a:cs typeface="+mn-cs"/>
              </a:defRPr>
            </a:pPr>
            <a:r>
              <a:rPr lang="en-US" sz="1600" b="1" u="sng">
                <a:solidFill>
                  <a:srgbClr val="1B1464"/>
                </a:solidFill>
                <a:latin typeface="Helvetica" panose="020B0403020202020204" pitchFamily="34" charset="0"/>
              </a:rPr>
              <a:t>Industry issues that are top causes for concern when creating marketing plans </a:t>
            </a:r>
            <a:endParaRPr kumimoji="0" lang="en-US" sz="1600" b="1" i="0" u="sng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108E565-E07A-B137-CF40-7910A4189ACC}"/>
              </a:ext>
            </a:extLst>
          </p:cNvPr>
          <p:cNvSpPr txBox="1"/>
          <p:nvPr/>
        </p:nvSpPr>
        <p:spPr>
          <a:xfrm>
            <a:off x="483207" y="6322093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8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Source: WARC, </a:t>
            </a:r>
            <a:r>
              <a:rPr lang="en-US" sz="800" i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The Voice of the Marketer, </a:t>
            </a:r>
            <a:r>
              <a:rPr lang="en-US" sz="8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December 2025. Q. When drawing up your marketing plans for next year, which of the following industry issues are the biggest causes for concern? Note: Short-termism reflects short-term thinking.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C4517F-EF9F-1CBB-D7E9-585368A8FFAE}"/>
              </a:ext>
            </a:extLst>
          </p:cNvPr>
          <p:cNvSpPr txBox="1"/>
          <p:nvPr/>
        </p:nvSpPr>
        <p:spPr>
          <a:xfrm>
            <a:off x="822960" y="2741277"/>
            <a:ext cx="44831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000">
                <a:solidFill>
                  <a:srgbClr val="1B1464"/>
                </a:solidFill>
                <a:latin typeface="Helvetica" panose="020B0403020202020204" pitchFamily="34" charset="0"/>
              </a:rPr>
              <a:t>(i.e. changes in process, job losses, impact on brand safety, etc.)</a:t>
            </a:r>
          </a:p>
        </p:txBody>
      </p:sp>
    </p:spTree>
    <p:extLst>
      <p:ext uri="{BB962C8B-B14F-4D97-AF65-F5344CB8AC3E}">
        <p14:creationId xmlns:p14="http://schemas.microsoft.com/office/powerpoint/2010/main" val="27060299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42f62077628c401177b6e4119d71e663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9f7ddb8178aec998deff86fa7a0b28e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2A1F2DF-419A-4E2C-819B-26E3E712109D}"/>
</file>

<file path=customXml/itemProps2.xml><?xml version="1.0" encoding="utf-8"?>
<ds:datastoreItem xmlns:ds="http://schemas.openxmlformats.org/officeDocument/2006/customXml" ds:itemID="{025BEE88-02EF-4F73-B169-E9D5C9B9C80F}"/>
</file>

<file path=customXml/itemProps3.xml><?xml version="1.0" encoding="utf-8"?>
<ds:datastoreItem xmlns:ds="http://schemas.openxmlformats.org/officeDocument/2006/customXml" ds:itemID="{17714AE5-C0D0-454F-BAA4-470A91106D2E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2026-01-14T20:20:31Z</dcterms:created>
  <dcterms:modified xsi:type="dcterms:W3CDTF">2026-01-14T20:20:40Z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