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3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516B78-64E2-431D-8AA1-A47994F710AD}" v="1" dt="2026-01-14T20:20:47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6-01-14T20:20:48.990" v="2" actId="47"/>
      <pc:docMkLst>
        <pc:docMk/>
      </pc:docMkLst>
      <pc:sldChg chg="new del">
        <pc:chgData name="Dylan Breger" userId="9b3da09f-10fe-42ec-9aa5-9fa2a3e9cc20" providerId="ADAL" clId="{D81AFA50-692E-4678-A384-3793507736DC}" dt="2026-01-14T20:20:48.990" v="2" actId="47"/>
        <pc:sldMkLst>
          <pc:docMk/>
          <pc:sldMk cId="2065253239" sldId="256"/>
        </pc:sldMkLst>
      </pc:sldChg>
      <pc:sldChg chg="add">
        <pc:chgData name="Dylan Breger" userId="9b3da09f-10fe-42ec-9aa5-9fa2a3e9cc20" providerId="ADAL" clId="{D81AFA50-692E-4678-A384-3793507736DC}" dt="2026-01-14T20:20:47.625" v="1"/>
        <pc:sldMkLst>
          <pc:docMk/>
          <pc:sldMk cId="1416197502" sldId="214747433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1371650129523876"/>
          <c:w val="0.99435031167979004"/>
          <c:h val="0.822166914725849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Summarizing large texts</c:v>
                </c:pt>
                <c:pt idx="1">
                  <c:v>Competitor &amp; category analysis</c:v>
                </c:pt>
                <c:pt idx="2">
                  <c:v>Customer insights</c:v>
                </c:pt>
                <c:pt idx="3">
                  <c:v>Copywriting</c:v>
                </c:pt>
                <c:pt idx="4">
                  <c:v>Predictive insights</c:v>
                </c:pt>
                <c:pt idx="5">
                  <c:v>Strategy or concept development</c:v>
                </c:pt>
                <c:pt idx="6">
                  <c:v>Creative versioning for different platforms</c:v>
                </c:pt>
                <c:pt idx="7">
                  <c:v>Asset creation</c:v>
                </c:pt>
                <c:pt idx="8">
                  <c:v>Setting benchmarks</c:v>
                </c:pt>
                <c:pt idx="9">
                  <c:v>Other</c:v>
                </c:pt>
                <c:pt idx="10">
                  <c:v>We are not planning on using AI in the upcoming year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0.46</c:v>
                </c:pt>
                <c:pt idx="1">
                  <c:v>0.45</c:v>
                </c:pt>
                <c:pt idx="2">
                  <c:v>0.42</c:v>
                </c:pt>
                <c:pt idx="3">
                  <c:v>0.48</c:v>
                </c:pt>
                <c:pt idx="4">
                  <c:v>0.38</c:v>
                </c:pt>
                <c:pt idx="5">
                  <c:v>0.48</c:v>
                </c:pt>
                <c:pt idx="6">
                  <c:v>0.33</c:v>
                </c:pt>
                <c:pt idx="7">
                  <c:v>0.33</c:v>
                </c:pt>
                <c:pt idx="8">
                  <c:v>0.14000000000000001</c:v>
                </c:pt>
                <c:pt idx="9">
                  <c:v>0.05</c:v>
                </c:pt>
                <c:pt idx="10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4D-DA44-98E7-6B2325B0D95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Summarizing large texts</c:v>
                </c:pt>
                <c:pt idx="1">
                  <c:v>Competitor &amp; category analysis</c:v>
                </c:pt>
                <c:pt idx="2">
                  <c:v>Customer insights</c:v>
                </c:pt>
                <c:pt idx="3">
                  <c:v>Copywriting</c:v>
                </c:pt>
                <c:pt idx="4">
                  <c:v>Predictive insights</c:v>
                </c:pt>
                <c:pt idx="5">
                  <c:v>Strategy or concept development</c:v>
                </c:pt>
                <c:pt idx="6">
                  <c:v>Creative versioning for different platforms</c:v>
                </c:pt>
                <c:pt idx="7">
                  <c:v>Asset creation</c:v>
                </c:pt>
                <c:pt idx="8">
                  <c:v>Setting benchmarks</c:v>
                </c:pt>
                <c:pt idx="9">
                  <c:v>Other</c:v>
                </c:pt>
                <c:pt idx="10">
                  <c:v>We are not planning on using AI in the upcoming year</c:v>
                </c:pt>
              </c:strCache>
            </c:strRef>
          </c:cat>
          <c:val>
            <c:numRef>
              <c:f>Sheet1!$C$2:$C$12</c:f>
              <c:numCache>
                <c:formatCode>0%</c:formatCode>
                <c:ptCount val="11"/>
                <c:pt idx="0">
                  <c:v>0.63</c:v>
                </c:pt>
                <c:pt idx="1">
                  <c:v>0.56999999999999995</c:v>
                </c:pt>
                <c:pt idx="2">
                  <c:v>0.54</c:v>
                </c:pt>
                <c:pt idx="3">
                  <c:v>0.53</c:v>
                </c:pt>
                <c:pt idx="4">
                  <c:v>0.45</c:v>
                </c:pt>
                <c:pt idx="5">
                  <c:v>0.45</c:v>
                </c:pt>
                <c:pt idx="6">
                  <c:v>0.47</c:v>
                </c:pt>
                <c:pt idx="7">
                  <c:v>0.47</c:v>
                </c:pt>
                <c:pt idx="8">
                  <c:v>0.2</c:v>
                </c:pt>
                <c:pt idx="9">
                  <c:v>0.02</c:v>
                </c:pt>
                <c:pt idx="1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4D-DA44-98E7-6B2325B0D95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Summarizing large texts</c:v>
                </c:pt>
                <c:pt idx="1">
                  <c:v>Competitor &amp; category analysis</c:v>
                </c:pt>
                <c:pt idx="2">
                  <c:v>Customer insights</c:v>
                </c:pt>
                <c:pt idx="3">
                  <c:v>Copywriting</c:v>
                </c:pt>
                <c:pt idx="4">
                  <c:v>Predictive insights</c:v>
                </c:pt>
                <c:pt idx="5">
                  <c:v>Strategy or concept development</c:v>
                </c:pt>
                <c:pt idx="6">
                  <c:v>Creative versioning for different platforms</c:v>
                </c:pt>
                <c:pt idx="7">
                  <c:v>Asset creation</c:v>
                </c:pt>
                <c:pt idx="8">
                  <c:v>Setting benchmarks</c:v>
                </c:pt>
                <c:pt idx="9">
                  <c:v>Other</c:v>
                </c:pt>
                <c:pt idx="10">
                  <c:v>We are not planning on using AI in the upcoming year</c:v>
                </c:pt>
              </c:strCache>
            </c:strRef>
          </c:cat>
          <c:val>
            <c:numRef>
              <c:f>Sheet1!$D$2:$D$12</c:f>
              <c:numCache>
                <c:formatCode>0%</c:formatCode>
                <c:ptCount val="11"/>
                <c:pt idx="0">
                  <c:v>0.76</c:v>
                </c:pt>
                <c:pt idx="1">
                  <c:v>0.74</c:v>
                </c:pt>
                <c:pt idx="2">
                  <c:v>0.6</c:v>
                </c:pt>
                <c:pt idx="3">
                  <c:v>0.59</c:v>
                </c:pt>
                <c:pt idx="4">
                  <c:v>0.55000000000000004</c:v>
                </c:pt>
                <c:pt idx="5">
                  <c:v>0.53</c:v>
                </c:pt>
                <c:pt idx="6">
                  <c:v>0.48</c:v>
                </c:pt>
                <c:pt idx="7">
                  <c:v>0.47</c:v>
                </c:pt>
                <c:pt idx="8">
                  <c:v>0.27</c:v>
                </c:pt>
                <c:pt idx="9">
                  <c:v>0.04</c:v>
                </c:pt>
                <c:pt idx="10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4D-DA44-98E7-6B2325B0D9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127503167"/>
        <c:axId val="2127508447"/>
      </c:barChart>
      <c:catAx>
        <c:axId val="2127503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2127508447"/>
        <c:crosses val="autoZero"/>
        <c:auto val="1"/>
        <c:lblAlgn val="ctr"/>
        <c:lblOffset val="100"/>
        <c:noMultiLvlLbl val="0"/>
      </c:catAx>
      <c:valAx>
        <c:axId val="2127508447"/>
        <c:scaling>
          <c:orientation val="minMax"/>
          <c:max val="0.8"/>
        </c:scaling>
        <c:delete val="1"/>
        <c:axPos val="l"/>
        <c:numFmt formatCode="0%" sourceLinked="1"/>
        <c:majorTickMark val="out"/>
        <c:minorTickMark val="none"/>
        <c:tickLblPos val="nextTo"/>
        <c:crossAx val="21275031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36462434383202"/>
          <c:y val="3.1104343807333325E-3"/>
          <c:w val="0.24124909776902886"/>
          <c:h val="5.55068036466046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2EF0D-E5C2-DE6B-56BE-C6ED40D519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BFEE5-D4B3-B4DD-863F-3785780C6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D5B4D-3112-BD06-4DB0-D0BFAF01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5F93B-6A27-ECDA-39F4-D67787595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64248-0586-7397-5916-17188734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1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A4DC-B468-8D13-8E7E-F8953B92F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F92DC3-7588-280C-9631-8F479A4E0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9658E-F3D6-8EC2-5A2E-ABAEFE21A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92EF-9124-AC03-7649-EA4F2F2DA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B4DD8-3652-58E5-56B9-1B2C522B3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1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49AC80-5F32-A117-87C0-E5B9F4B41E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CF0D60-5FC6-5036-AAAC-95931D66E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44D23-AF0E-3D76-8625-452A1DD4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E1996-1F24-9E3D-264D-D12EBCCA8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E9ADD-CD0A-74FC-B99E-401552177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8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9F651-E0A2-1439-7341-A6F7C05D1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28006-70E7-370C-76BB-BBCD06D09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FA0AE-FE28-697A-995B-C1D74E2C9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CC938-A610-BB40-568F-2E7C0931B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DE923-B73C-82AF-D7EC-6C8F28533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2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C1CD7-2D15-500C-61F8-7EFA7064E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46DA6-F042-6EB7-2150-16972B0B2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234AF-7CC9-96C9-1DF6-F86AF842B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0C5A4-CDD5-EAC3-A04D-BB2EDD60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8BA94-B6C0-6FAB-D5D2-A515806B5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7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D03EC-C588-81B4-B0A1-7BD688335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EE22D-3DAA-3FEB-2E4D-79BA449C58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AAE977-B212-7613-B0C9-4E66B2884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E4D594-7FA4-19FD-F956-21D31B0ED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17F44-40A0-EA5C-8051-84315A99D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1DF8D6-5507-F376-5A19-48986E33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4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FDAE3-DB82-5976-4BF0-59F39C46A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790B5-6178-0C0F-F5FF-016883470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32F2D9-6884-54D4-45EF-59782CD0B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AFD1EE-124B-325A-59C0-625A694E3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BFD73B-6AFE-5719-ADF4-49E6951A1A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92496B-1A78-E078-24DF-544EB06A6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137F04-38D6-E82B-2792-F4DBF175B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88299C-308D-29A3-C0F7-B25188715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3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A47A2-9329-54CF-7C36-C0A1DA469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0BF697-8DAF-A70F-822D-98E993B50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32B39-C802-3C81-C4BE-35E6A41AB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21819-4B59-2B67-FCE4-3747DEF8C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8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01AFCE-AE3F-ED6B-45F7-93F821B9D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B14740-47E0-BA23-B00F-E87199FA7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95D74-A0E0-CB9E-96DA-AA711A75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5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1C74F-A9BC-1A39-06F9-C1464F9D8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F2BC-8CB5-BAA1-BC69-268F5F5C2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B904A-163A-69B7-E156-0A6E4587E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0665C1-F568-A836-D92F-F3313FDCE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21D2F4-D199-1B9A-C12E-37BAD014C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EFA3A-A741-0BD3-086F-B0DF7D1B5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46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32C6B-E0D0-5630-CEAF-D26C92BC0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77F121-5E15-3506-825C-58D317C78A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36AA8-25EC-F12F-0273-47B1F7F5B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537B8-19A5-41D1-C5E4-85ADDD32B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F4AEA-50F7-BF0A-2F13-50A23CCA7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91EB45-A7F7-2260-DB4E-A6F2F4FF5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0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EEAF4F-62F5-25E1-5B56-7FA86A759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BD271-AA79-A18C-C163-8BBEC29BA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932C1-9192-BEFE-EAF0-AFC6F44CA8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1B1D1A-F222-4E0A-93D6-32B6D1CD409B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A6E08-7259-7C48-D890-238D704084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2BF29-C16E-8D8E-F945-B7ECDE384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27F7DB-E78C-481A-8203-62F0D9BDD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6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4BC14-CAAA-4154-140D-511601C91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F0E7A7E-6CBB-4956-93B1-B7CF024897E7}"/>
              </a:ext>
            </a:extLst>
          </p:cNvPr>
          <p:cNvSpPr>
            <a:spLocks/>
          </p:cNvSpPr>
          <p:nvPr/>
        </p:nvSpPr>
        <p:spPr>
          <a:xfrm>
            <a:off x="1" y="1685014"/>
            <a:ext cx="12192000" cy="5172986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11D98B7-24AC-6B0E-B965-6314FAC7E63D}"/>
              </a:ext>
            </a:extLst>
          </p:cNvPr>
          <p:cNvGraphicFramePr/>
          <p:nvPr/>
        </p:nvGraphicFramePr>
        <p:xfrm>
          <a:off x="121920" y="2194560"/>
          <a:ext cx="11864340" cy="4083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BD77AC13-D993-9671-B510-CD8C326955A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C4E9703-50AE-1C79-3F1F-4796277C8BE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0DBD89-5840-1519-150D-0F937B75D6F2}"/>
              </a:ext>
            </a:extLst>
          </p:cNvPr>
          <p:cNvSpPr txBox="1"/>
          <p:nvPr/>
        </p:nvSpPr>
        <p:spPr>
          <a:xfrm>
            <a:off x="483207" y="6322093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Source: WARC,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Voice of the Marketer,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December 2025. Q. What functions are you planning to use AI for in the coming year?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E148D4-BEBF-A1D0-1D17-A9C1D5F30AF3}"/>
              </a:ext>
            </a:extLst>
          </p:cNvPr>
          <p:cNvSpPr txBox="1"/>
          <p:nvPr/>
        </p:nvSpPr>
        <p:spPr>
          <a:xfrm>
            <a:off x="2385732" y="1717684"/>
            <a:ext cx="78822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6082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1" i="0" u="sng" strike="noStrike" cap="none" spc="0" normalizeH="0" baseline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How Marketers Intend on Using AI in the Upcoming </a:t>
            </a:r>
            <a:r>
              <a:rPr lang="en-US" sz="1600">
                <a:latin typeface="Helvetica" panose="020B0604020202020204" pitchFamily="34" charset="0"/>
                <a:cs typeface="Helvetica" panose="020B0604020202020204" pitchFamily="34" charset="0"/>
              </a:rPr>
              <a:t>Y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ear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538392-197B-70AF-60DC-20A0F6140BB6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AI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1" name="Picture 2">
            <a:hlinkClick r:id="rId5"/>
            <a:extLst>
              <a:ext uri="{FF2B5EF4-FFF2-40B4-BE49-F238E27FC236}">
                <a16:creationId xmlns:a16="http://schemas.microsoft.com/office/drawing/2014/main" id="{9B5DA0EC-1304-7C28-783E-EBDEE1191A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04DCA36-1539-76A9-B0C8-9ED1A83B6A3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31509B-1545-64CF-543B-EAFFBC66FDE9}"/>
              </a:ext>
            </a:extLst>
          </p:cNvPr>
          <p:cNvSpPr/>
          <p:nvPr/>
        </p:nvSpPr>
        <p:spPr>
          <a:xfrm>
            <a:off x="1" y="-1"/>
            <a:ext cx="2141220" cy="31350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AI Uses Among Marketers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E984AEC-663F-77D1-9112-D63B2FB9D63C}"/>
              </a:ext>
            </a:extLst>
          </p:cNvPr>
          <p:cNvSpPr/>
          <p:nvPr/>
        </p:nvSpPr>
        <p:spPr>
          <a:xfrm>
            <a:off x="121920" y="477924"/>
            <a:ext cx="1018418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are expanding their use of AI across most functions, evolving from experimentation to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416197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5CB374-34A8-4F5A-A5AC-A8A18473EFDD}"/>
</file>

<file path=customXml/itemProps2.xml><?xml version="1.0" encoding="utf-8"?>
<ds:datastoreItem xmlns:ds="http://schemas.openxmlformats.org/officeDocument/2006/customXml" ds:itemID="{BCFA4A1C-E501-49C7-A8FD-BA46D9138894}"/>
</file>

<file path=customXml/itemProps3.xml><?xml version="1.0" encoding="utf-8"?>
<ds:datastoreItem xmlns:ds="http://schemas.openxmlformats.org/officeDocument/2006/customXml" ds:itemID="{3E9EB967-1476-4F9F-B8BC-8A9A34EEBB4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2026-01-14T20:20:46Z</dcterms:created>
  <dcterms:modified xsi:type="dcterms:W3CDTF">2026-01-14T20:20:57Z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