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31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3FEF84-01C7-49D3-95E7-211F59187FE8}" v="1" dt="2026-01-14T20:21:29.9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delSld modSld">
      <pc:chgData name="Dylan Breger" userId="9b3da09f-10fe-42ec-9aa5-9fa2a3e9cc20" providerId="ADAL" clId="{D81AFA50-692E-4678-A384-3793507736DC}" dt="2026-01-14T20:21:31.086" v="2" actId="47"/>
      <pc:docMkLst>
        <pc:docMk/>
      </pc:docMkLst>
      <pc:sldChg chg="new del">
        <pc:chgData name="Dylan Breger" userId="9b3da09f-10fe-42ec-9aa5-9fa2a3e9cc20" providerId="ADAL" clId="{D81AFA50-692E-4678-A384-3793507736DC}" dt="2026-01-14T20:21:31.086" v="2" actId="47"/>
        <pc:sldMkLst>
          <pc:docMk/>
          <pc:sldMk cId="1799850731" sldId="256"/>
        </pc:sldMkLst>
      </pc:sldChg>
      <pc:sldChg chg="add">
        <pc:chgData name="Dylan Breger" userId="9b3da09f-10fe-42ec-9aa5-9fa2a3e9cc20" providerId="ADAL" clId="{D81AFA50-692E-4678-A384-3793507736DC}" dt="2026-01-14T20:21:29.939" v="1"/>
        <pc:sldMkLst>
          <pc:docMk/>
          <pc:sldMk cId="622619315" sldId="214747431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066810193605908"/>
          <c:y val="3.7333944786917247E-2"/>
          <c:w val="0.67411401736356646"/>
          <c:h val="0.9253321104261654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Internal training</c:v>
                </c:pt>
                <c:pt idx="1">
                  <c:v>Software development</c:v>
                </c:pt>
                <c:pt idx="2">
                  <c:v>Content creation</c:v>
                </c:pt>
                <c:pt idx="3">
                  <c:v>Security</c:v>
                </c:pt>
                <c:pt idx="4">
                  <c:v>Research or innovation projects</c:v>
                </c:pt>
                <c:pt idx="5">
                  <c:v>Customer service</c:v>
                </c:pt>
                <c:pt idx="6">
                  <c:v>Compliance</c:v>
                </c:pt>
                <c:pt idx="7">
                  <c:v>Data analysis or decision support</c:v>
                </c:pt>
                <c:pt idx="8">
                  <c:v>Internal productivity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0.2</c:v>
                </c:pt>
                <c:pt idx="1">
                  <c:v>0.28000000000000003</c:v>
                </c:pt>
                <c:pt idx="2">
                  <c:v>0.3</c:v>
                </c:pt>
                <c:pt idx="3">
                  <c:v>0.37</c:v>
                </c:pt>
                <c:pt idx="4">
                  <c:v>0.37</c:v>
                </c:pt>
                <c:pt idx="5">
                  <c:v>0.38</c:v>
                </c:pt>
                <c:pt idx="6">
                  <c:v>0.41</c:v>
                </c:pt>
                <c:pt idx="7">
                  <c:v>0.47</c:v>
                </c:pt>
                <c:pt idx="8">
                  <c:v>0.52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4F-4CAB-88A7-2CA0CCFC7B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4"/>
        <c:axId val="1555419567"/>
        <c:axId val="1555414287"/>
      </c:barChart>
      <c:catAx>
        <c:axId val="155541956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555414287"/>
        <c:crosses val="autoZero"/>
        <c:auto val="1"/>
        <c:lblAlgn val="ctr"/>
        <c:lblOffset val="100"/>
        <c:noMultiLvlLbl val="0"/>
      </c:catAx>
      <c:valAx>
        <c:axId val="1555414287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5554195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A6721-720E-3665-0073-C5F0899EA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59959-533E-CB02-FCE3-31794A06DE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F07F3-6238-D973-5032-10E02CB07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11B20-B6E4-443E-8FF9-53208D5182D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EBCCD-CE76-F09E-EDFC-F71264EC5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AB5826-960B-82E2-9A14-44B096816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14CEA-FF63-41B7-B6AE-5C83AF83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719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B2B33-EBF1-1652-5F8D-7A2505150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702AB1-3165-1925-4B1F-E6A18568D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D862B3-19F2-6B43-4F9C-DF33E2CCA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11B20-B6E4-443E-8FF9-53208D5182D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E6D12-23F0-0764-C2B3-D8D2F2B7C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07E2D-872C-F841-4F01-5D2976990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14CEA-FF63-41B7-B6AE-5C83AF83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527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6007D2-8017-0187-C04A-FED74FAAE8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6EBC3B-E90E-BA4B-69D4-8AF699BEAF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44228-FC15-F65B-DC58-30E1B5C27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11B20-B6E4-443E-8FF9-53208D5182D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EE4BE-A649-5ED0-B212-F98419BBA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4A1A71-A5A3-34C9-0B73-1C55C1B5C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14CEA-FF63-41B7-B6AE-5C83AF83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6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0E867-5A6E-0CAE-C6B9-A3704211B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E0DE4-94AC-FD33-8ED6-27ACB28798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7FA007-2818-773B-2B92-F897756A1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11B20-B6E4-443E-8FF9-53208D5182D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32A2F-DF98-55A8-BF54-6C8512986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1AD15F-76BE-785E-20F3-5AB73D1C6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14CEA-FF63-41B7-B6AE-5C83AF83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10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A000E-82FC-8432-2ACD-4C098D458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9F3D45-E0E2-636E-F50D-214EEF4F5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B21E0-B66A-AB39-DDCB-F489E62B1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11B20-B6E4-443E-8FF9-53208D5182D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B451D-EDA1-ED53-7574-FE0FD21F9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663B0-F7E7-1027-01AB-F2AC97C8B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14CEA-FF63-41B7-B6AE-5C83AF83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347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CE84-1624-7E7E-B1ED-EEB99A0DC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87426-9BC2-9353-3708-A17C0B409F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72BED6-B87F-D66B-5B57-3465F00FE8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236F1B-9518-91B5-4F0C-D4158663C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11B20-B6E4-443E-8FF9-53208D5182D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2F6E01-58A8-BD14-EBC6-3A006F5B8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3F0DC0-5E4A-0336-DA49-E10901033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14CEA-FF63-41B7-B6AE-5C83AF83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9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662CE-A178-D303-30B2-35522AF50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7257-1D0B-64C5-CE5B-A16B7BDA38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5EEB3B-5366-ABE1-32DF-0A3D836800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14CD95-D231-2E13-B8A2-60B3282EF0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59BA61-877A-F21A-FF8F-6775BDE121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865F1B-214A-82F2-0DAC-D5237046E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11B20-B6E4-443E-8FF9-53208D5182D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28A810-8960-3607-EF9B-923876FC8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63AD22-C914-F157-6C7F-289503C26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14CEA-FF63-41B7-B6AE-5C83AF83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542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E6D7D-A84A-5A63-18A4-01668429F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1CCA86-9938-45A1-FF22-A5C08F800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11B20-B6E4-443E-8FF9-53208D5182D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8D3ACA-E3AB-F1F5-CDF7-6BBB32820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9F0E87-5F5A-988B-AD71-C59BA4DC8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14CEA-FF63-41B7-B6AE-5C83AF83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84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ACC074-235F-95DB-BAE6-25171BB81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11B20-B6E4-443E-8FF9-53208D5182D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E186FC-E4A5-9502-83B4-1C47E8004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69338D-5C5D-A697-5B0D-31879AD88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14CEA-FF63-41B7-B6AE-5C83AF83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890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9FB81-7F5B-CA6C-47EF-ED8750259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CF8A7-048F-227D-D76D-EF93ED65A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336DAE-ACC0-389A-B4BD-D65D5D1B60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6F43F8-F27E-1A1C-234D-0121DDD47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11B20-B6E4-443E-8FF9-53208D5182D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74224A-B440-B6EC-3D4D-17E4875F8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05C94A-B254-282C-39C6-3671B8EA8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14CEA-FF63-41B7-B6AE-5C83AF83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90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A80D0-E38C-3A43-9A14-391C186B5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F13427-68A3-0CC1-08FE-0329E5A775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C81387-D231-609C-7BF2-5B3C2919B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439455-6110-D1A3-5D57-1DBDA4841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11B20-B6E4-443E-8FF9-53208D5182D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B0CBF3-87C1-5EA9-F748-2F8CE094A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560F9B-C4F7-D9BE-02A7-1E7125061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14CEA-FF63-41B7-B6AE-5C83AF83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737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F70901-178D-6D50-2D86-ADAD390AA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015D3-E300-62D8-F58B-40E40B2A8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320E5-2E07-E5DF-8983-8426103A51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F11B20-B6E4-443E-8FF9-53208D5182D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D03E1-E8AD-7705-58A9-4622A5F356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D6F9B-8763-3E15-84B9-DAE35AB8B6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714CEA-FF63-41B7-B6AE-5C83AF831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594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CADD77A-E3D2-B48D-A2AE-8C823FD01B02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B43DA9-162A-8418-8508-ADDD2D2203F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CDFE027-9CC8-6D6D-11F5-EC100BA8EE94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E53300-5DC6-28AD-A179-AEE68E68C79C}"/>
              </a:ext>
            </a:extLst>
          </p:cNvPr>
          <p:cNvSpPr txBox="1"/>
          <p:nvPr/>
        </p:nvSpPr>
        <p:spPr>
          <a:xfrm>
            <a:off x="483207" y="6320398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MIT Technology Review Insights,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Building a High Performance Data and AI Organization (2</a:t>
            </a:r>
            <a:r>
              <a:rPr kumimoji="0" lang="en-US" sz="800" b="0" i="1" u="none" strike="noStrike" kern="1200" cap="none" spc="0" normalizeH="0" baseline="3000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nd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Edition)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Oct 29, 2025.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</a:t>
            </a:r>
            <a:endParaRPr kumimoji="0" 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403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48ECAF-0C5C-AECD-F22F-FC2E821C0ED6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101E48-A4F7-C7F1-6E25-8424F6942E26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AI insights</a:t>
            </a:r>
          </a:p>
        </p:txBody>
      </p:sp>
      <p:pic>
        <p:nvPicPr>
          <p:cNvPr id="9" name="Picture 2">
            <a:hlinkClick r:id="rId4"/>
            <a:extLst>
              <a:ext uri="{FF2B5EF4-FFF2-40B4-BE49-F238E27FC236}">
                <a16:creationId xmlns:a16="http://schemas.microsoft.com/office/drawing/2014/main" id="{FB373359-457A-2C71-3A19-752EAEF02C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A63DD84-6228-9014-D291-2455B05E97F1}"/>
              </a:ext>
            </a:extLst>
          </p:cNvPr>
          <p:cNvSpPr/>
          <p:nvPr/>
        </p:nvSpPr>
        <p:spPr>
          <a:xfrm>
            <a:off x="1" y="0"/>
            <a:ext cx="2621279" cy="28722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AI Uses Among Data &amp; Tech Execs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3EBB020-9B6A-43A3-BF76-67A45B906CC4}"/>
              </a:ext>
            </a:extLst>
          </p:cNvPr>
          <p:cNvSpPr/>
          <p:nvPr/>
        </p:nvSpPr>
        <p:spPr>
          <a:xfrm>
            <a:off x="142240" y="440921"/>
            <a:ext cx="101257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Among data and tech executives, their generative AI focus is on productivity and decision support over creative uses</a:t>
            </a:r>
          </a:p>
        </p:txBody>
      </p: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6B6ACECA-07C2-5B72-7DBD-529FE84DB997}"/>
              </a:ext>
            </a:extLst>
          </p:cNvPr>
          <p:cNvGraphicFramePr/>
          <p:nvPr/>
        </p:nvGraphicFramePr>
        <p:xfrm>
          <a:off x="145898" y="2522141"/>
          <a:ext cx="11900205" cy="37419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321378D1-7CB4-E018-4A32-D8554955C7CC}"/>
              </a:ext>
            </a:extLst>
          </p:cNvPr>
          <p:cNvSpPr txBox="1"/>
          <p:nvPr/>
        </p:nvSpPr>
        <p:spPr>
          <a:xfrm>
            <a:off x="2039112" y="1769165"/>
            <a:ext cx="811377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 i="0" u="none" strike="noStrike" kern="1200" spc="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r>
              <a:rPr lang="en-US" sz="1600" b="1" u="sng"/>
              <a:t>Internal Use Cases for Generative AI</a:t>
            </a:r>
          </a:p>
          <a:p>
            <a:pPr algn="ctr">
              <a:defRPr sz="1800" b="0" i="0" u="none" strike="noStrike" kern="1200" spc="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r>
              <a:rPr lang="en-US" sz="1400"/>
              <a:t>% of Senior Data and Technology Executives Worldwide</a:t>
            </a:r>
          </a:p>
        </p:txBody>
      </p:sp>
    </p:spTree>
    <p:extLst>
      <p:ext uri="{BB962C8B-B14F-4D97-AF65-F5344CB8AC3E}">
        <p14:creationId xmlns:p14="http://schemas.microsoft.com/office/powerpoint/2010/main" val="622619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42f62077628c401177b6e4119d71e663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9f7ddb8178aec998deff86fa7a0b28e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4ECAE74-A5C5-4296-9F4E-59195F1D0A99}"/>
</file>

<file path=customXml/itemProps2.xml><?xml version="1.0" encoding="utf-8"?>
<ds:datastoreItem xmlns:ds="http://schemas.openxmlformats.org/officeDocument/2006/customXml" ds:itemID="{5121B9A2-07E3-4BFC-A30B-AF6BDD45535B}"/>
</file>

<file path=customXml/itemProps3.xml><?xml version="1.0" encoding="utf-8"?>
<ds:datastoreItem xmlns:ds="http://schemas.openxmlformats.org/officeDocument/2006/customXml" ds:itemID="{4C289C71-CB0C-496D-957E-0868BE71989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2026-01-14T20:21:10Z</dcterms:created>
  <dcterms:modified xsi:type="dcterms:W3CDTF">2026-01-14T20:21:38Z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