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33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CAF022-FC88-4A99-9460-1578A63FA132}" v="2" dt="2026-01-14T20:23:44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6-01-14T20:23:46.330" v="4" actId="47"/>
      <pc:docMkLst>
        <pc:docMk/>
      </pc:docMkLst>
      <pc:sldChg chg="new del">
        <pc:chgData name="Dylan Breger" userId="9b3da09f-10fe-42ec-9aa5-9fa2a3e9cc20" providerId="ADAL" clId="{D81AFA50-692E-4678-A384-3793507736DC}" dt="2026-01-14T20:23:46.330" v="4" actId="47"/>
        <pc:sldMkLst>
          <pc:docMk/>
          <pc:sldMk cId="4194264507" sldId="256"/>
        </pc:sldMkLst>
      </pc:sldChg>
      <pc:sldChg chg="add del">
        <pc:chgData name="Dylan Breger" userId="9b3da09f-10fe-42ec-9aa5-9fa2a3e9cc20" providerId="ADAL" clId="{D81AFA50-692E-4678-A384-3793507736DC}" dt="2026-01-14T20:23:44.775" v="3"/>
        <pc:sldMkLst>
          <pc:docMk/>
          <pc:sldMk cId="3948906252" sldId="214747433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4F007-081B-4080-932C-89D9DEC607E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06665-5BD0-403A-974D-68CD533DD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13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78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6784E-F8C6-E099-ECBC-616028862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173A2F-36C5-CB9D-FC27-49E22CD3C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96DBF-B17D-2C82-547E-9CBF212F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D34CE-3C3A-EF23-8557-3D905A65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9A22B-F9D5-6144-5907-940460B02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0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3A6F5-6F96-CD48-574C-3E8E4A352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A126F9-5030-A0F2-F197-5145342D4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C18DA-48FF-6057-1D15-DFD84346E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44C55-364A-9CB1-84C0-85D67BE60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EBD52-FDC0-9046-189E-4A352541F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5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DF42A2-AB36-4447-0FB0-774D6FD32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0311E2-8474-6977-4AA4-8915573C1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1DE09-8D6E-D7C5-E440-C16D0B6E8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8D7AA-8FA8-33E2-3BC1-436759BE8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F2F6C-CC64-5A2D-2123-1E11C5B0D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33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3EEF6-41A5-7E8B-97D3-48F3C8746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1E2C1-D313-C0FC-437B-4659B36F1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F9260-218B-D1AD-EC56-E6F5D3413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C3E1F-3A4F-EB22-FF52-BFE6492A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C577C-E90C-F861-20CC-5EF49DAF7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7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C48C9-4684-5F3E-BA3C-527DB41B5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6E3EE-DF69-89BA-A72C-64FBA1BF9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93251-993B-FB41-948E-F6131C9B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3032A-9A92-0332-71A9-32D77892A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469CD-35E2-918C-93F4-13FE436CC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2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7E0A8-18CE-2482-579B-91C2340AC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B009C-1017-2309-F0C3-55D39DA69B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9B36F-D2F3-4750-75A3-047DB5D82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FF99E-8D46-81BE-7F0B-096009BAA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5A882-7AEB-71C4-0250-EAC4BDD33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6ABFC-851B-C61E-334B-7A99D92A7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619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2B3FF-7700-6847-FFA2-C871ABCDC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D97EF-CBAF-FA6E-79BF-DEFA18A21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2CEA67-3EA6-68EF-5C09-5DF5C2F82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96E78-EDC0-5BFF-BA90-F54FF662AA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A9A24-E5FB-3653-A3E8-27E5502D41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6B0FCC-506C-EBF2-F253-7AFE458E4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17C6B5-ADDC-1C5B-A805-3D61A635A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37B25-EB4B-9C75-9ED4-3C2BDC1DB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5E931-4485-3BB9-4B1E-5DC3E710E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7C2ED3-E2D7-9B9F-BCFA-4837F92AF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7BA4C-4086-5C46-8D53-DC4D2AC2E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7EAC2C-8A6A-03C5-BB50-B52B9F4FF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5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1AE02-C24C-B9C5-7902-D334E8EB0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97A89B-69A3-244C-D365-69BE0842A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3BF39-4090-8486-8D8C-7FD4FE696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53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2991E-5FFC-8611-E7E2-611588989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3A3F8-9813-E338-06DB-8D0AD8B3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115FD9-0480-24AF-D741-8068BD98E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333E7-98D5-13FE-CF2D-583A4C0B1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1D2332-45ED-2459-FA18-5349D7035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7D96AE-A4FA-5B4E-98CC-84E1DCD02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5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50C1-06F3-E807-DC5C-ABAEB911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95879C-7651-C37F-9564-7CE60DAC1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686765-A188-21AE-C132-458557F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22A5C2-9C9D-E901-0586-2B646E847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19FA1C-EDD6-6A75-BC0F-08DBB7F5E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CC15A1-38EE-D1FD-7562-F3AAA27BE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58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56E858-22F5-6536-B294-98244D23C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C512FD-55EA-9D21-555D-87E6059D8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06DB2-B9C6-225F-E25F-96462C392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93CD3-8516-44F6-8E61-C6EF10B5CC0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6CCE9-B089-1CB0-9454-422C094975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E8F51-FF69-B73E-6D58-9C716DA77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51D507-A763-4C07-AE0A-E94C33196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4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hyperlink" Target="https://adsales.wbd.com/news/magna-media-trials-and-warner-bros-discovery-study-highlights-how-shoppable-tv-ads-tur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5DDB4-418C-F53B-9472-A362CDB3B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C9EDA1-7B0E-34F1-BB19-5F266AFC2291}"/>
              </a:ext>
            </a:extLst>
          </p:cNvPr>
          <p:cNvSpPr>
            <a:spLocks/>
          </p:cNvSpPr>
          <p:nvPr/>
        </p:nvSpPr>
        <p:spPr>
          <a:xfrm>
            <a:off x="0" y="1677915"/>
            <a:ext cx="12191999" cy="5048229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11CEF8-51F5-A6D4-B019-85DB01F9A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5CDCA89-8914-D2E6-A9C5-7913ED2BC7F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F6C19EF-767B-0C43-34CD-368767A5E2A4}"/>
              </a:ext>
            </a:extLst>
          </p:cNvPr>
          <p:cNvSpPr/>
          <p:nvPr/>
        </p:nvSpPr>
        <p:spPr>
          <a:xfrm>
            <a:off x="10267952" y="635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A5BB88-C6E6-F2EC-3345-A569C6022F04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 innovations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16" name="Picture 2">
            <a:hlinkClick r:id="rId5"/>
            <a:extLst>
              <a:ext uri="{FF2B5EF4-FFF2-40B4-BE49-F238E27FC236}">
                <a16:creationId xmlns:a16="http://schemas.microsoft.com/office/drawing/2014/main" id="{862B78E1-87EA-3A3C-7144-39E19B4B78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10F6BD1-C86D-0E84-CBFC-614E54E4616A}"/>
              </a:ext>
            </a:extLst>
          </p:cNvPr>
          <p:cNvSpPr/>
          <p:nvPr/>
        </p:nvSpPr>
        <p:spPr>
          <a:xfrm>
            <a:off x="1" y="-1"/>
            <a:ext cx="3176336" cy="32046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Contextual Ads Drive Consumer Excitement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7DA63D-59C2-D97A-0B44-EAE13449B70A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Contextual shoppable video with ads spark greater consumer excitement than non-contextual ads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91EB4A8-71FB-8B2F-1F84-669E79582E8F}"/>
              </a:ext>
            </a:extLst>
          </p:cNvPr>
          <p:cNvSpPr txBox="1"/>
          <p:nvPr/>
        </p:nvSpPr>
        <p:spPr>
          <a:xfrm>
            <a:off x="483207" y="6026818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Warner Bros Discovery / Magna Media Trials, </a:t>
            </a:r>
            <a:r>
              <a:rPr lang="en-US" sz="800" i="1">
                <a:solidFill>
                  <a:srgbClr val="1B1464"/>
                </a:solidFill>
                <a:latin typeface="Helvetica" panose="020B0403020202020204" pitchFamily="34" charset="0"/>
              </a:rPr>
              <a:t>Closing the Gap: How marketers can convert TV buzz into brand action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, November 2025. Total audience, n=709. </a:t>
            </a:r>
            <a:endParaRPr lang="en-US" sz="800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B3300F-B98F-CE29-6E4E-487C5DDD1916}"/>
              </a:ext>
            </a:extLst>
          </p:cNvPr>
          <p:cNvSpPr txBox="1"/>
          <p:nvPr/>
        </p:nvSpPr>
        <p:spPr>
          <a:xfrm>
            <a:off x="-10272" y="1704542"/>
            <a:ext cx="12202272" cy="588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Ads that get customers excited about a brand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that select ‘strongly agree’ / ‘agree’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689065D-CDFA-41B7-3F3C-385BD834180E}"/>
              </a:ext>
            </a:extLst>
          </p:cNvPr>
          <p:cNvSpPr txBox="1"/>
          <p:nvPr/>
        </p:nvSpPr>
        <p:spPr>
          <a:xfrm>
            <a:off x="1008766" y="3913307"/>
            <a:ext cx="2502927" cy="860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sng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Shoppable Ad With Video</a:t>
            </a:r>
            <a:br>
              <a:rPr lang="en-US" sz="1600" u="sng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</a:br>
            <a:r>
              <a:rPr lang="en-US" sz="20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Non-Contextual</a:t>
            </a:r>
            <a:endParaRPr kumimoji="0" lang="en-US" b="1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7" name="TextBox 6">
            <a:hlinkClick r:id="rId7"/>
            <a:extLst>
              <a:ext uri="{FF2B5EF4-FFF2-40B4-BE49-F238E27FC236}">
                <a16:creationId xmlns:a16="http://schemas.microsoft.com/office/drawing/2014/main" id="{CE08FBEA-61B2-0D30-55E5-340A345D12E6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Warner Bros Discovery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0143375-344D-E4C0-4257-F044767C6578}"/>
              </a:ext>
            </a:extLst>
          </p:cNvPr>
          <p:cNvSpPr/>
          <p:nvPr/>
        </p:nvSpPr>
        <p:spPr>
          <a:xfrm>
            <a:off x="983821" y="4814753"/>
            <a:ext cx="9971891" cy="452453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246B56E-3CA7-D232-FBB9-028D7983928D}"/>
              </a:ext>
            </a:extLst>
          </p:cNvPr>
          <p:cNvSpPr txBox="1"/>
          <p:nvPr/>
        </p:nvSpPr>
        <p:spPr>
          <a:xfrm>
            <a:off x="5486002" y="3809356"/>
            <a:ext cx="20480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58</a:t>
            </a:r>
            <a:r>
              <a:rPr kumimoji="0" lang="en-US" sz="54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%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F6C2A29-BA0C-A4A1-28CF-8C0E54064EF5}"/>
              </a:ext>
            </a:extLst>
          </p:cNvPr>
          <p:cNvSpPr/>
          <p:nvPr/>
        </p:nvSpPr>
        <p:spPr>
          <a:xfrm>
            <a:off x="983821" y="4823274"/>
            <a:ext cx="5915025" cy="452453"/>
          </a:xfrm>
          <a:prstGeom prst="roundRect">
            <a:avLst>
              <a:gd name="adj" fmla="val 50000"/>
            </a:avLst>
          </a:prstGeom>
          <a:solidFill>
            <a:srgbClr val="4EBEA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0C32B6-4632-1F88-5265-6414FB8203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603" y="4650827"/>
            <a:ext cx="814858" cy="814858"/>
          </a:xfrm>
          <a:prstGeom prst="rect">
            <a:avLst/>
          </a:prstGeom>
        </p:spPr>
      </p:pic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A67D5638-FFCC-C83F-1169-2357A51A8163}"/>
              </a:ext>
            </a:extLst>
          </p:cNvPr>
          <p:cNvSpPr/>
          <p:nvPr/>
        </p:nvSpPr>
        <p:spPr>
          <a:xfrm>
            <a:off x="1008766" y="3338229"/>
            <a:ext cx="9971891" cy="452453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DF5C8D1-434C-0F40-F81D-54C3107B9E8F}"/>
              </a:ext>
            </a:extLst>
          </p:cNvPr>
          <p:cNvSpPr txBox="1"/>
          <p:nvPr/>
        </p:nvSpPr>
        <p:spPr>
          <a:xfrm>
            <a:off x="7131323" y="2372409"/>
            <a:ext cx="20480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69</a:t>
            </a:r>
            <a:r>
              <a:rPr kumimoji="0" lang="en-US" sz="5400" b="1" i="0" u="none" strike="noStrike" kern="1200" cap="none" spc="0" normalizeH="0" baseline="0" noProof="0" dirty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%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F24B4A7-4FE5-C7EA-A3CB-CE73B8EC282C}"/>
              </a:ext>
            </a:extLst>
          </p:cNvPr>
          <p:cNvSpPr/>
          <p:nvPr/>
        </p:nvSpPr>
        <p:spPr>
          <a:xfrm>
            <a:off x="1008766" y="3346750"/>
            <a:ext cx="7261680" cy="452453"/>
          </a:xfrm>
          <a:prstGeom prst="roundRect">
            <a:avLst>
              <a:gd name="adj" fmla="val 50000"/>
            </a:avLst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066FA1-5333-5F15-F878-ABC6C636F4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924" y="3165995"/>
            <a:ext cx="814857" cy="814857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71730662-91B9-F0CB-C489-853BC4F0E97C}"/>
              </a:ext>
            </a:extLst>
          </p:cNvPr>
          <p:cNvSpPr txBox="1"/>
          <p:nvPr/>
        </p:nvSpPr>
        <p:spPr>
          <a:xfrm>
            <a:off x="1008766" y="2447006"/>
            <a:ext cx="2502927" cy="860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sng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Shoppable Ad With Video</a:t>
            </a:r>
            <a:br>
              <a:rPr lang="en-US" sz="1600" u="sng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</a:br>
            <a:r>
              <a:rPr lang="en-US" sz="20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Contextual</a:t>
            </a:r>
            <a:endParaRPr kumimoji="0" lang="en-US" b="1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E4A435B-AF0E-F8CF-4928-A07DF979CB46}"/>
              </a:ext>
            </a:extLst>
          </p:cNvPr>
          <p:cNvCxnSpPr>
            <a:cxnSpLocks/>
          </p:cNvCxnSpPr>
          <p:nvPr/>
        </p:nvCxnSpPr>
        <p:spPr>
          <a:xfrm>
            <a:off x="1008766" y="5713412"/>
            <a:ext cx="997189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337A60F-9368-8739-B596-19C9FE93148E}"/>
              </a:ext>
            </a:extLst>
          </p:cNvPr>
          <p:cNvCxnSpPr>
            <a:cxnSpLocks/>
          </p:cNvCxnSpPr>
          <p:nvPr/>
        </p:nvCxnSpPr>
        <p:spPr>
          <a:xfrm>
            <a:off x="1008766" y="5608637"/>
            <a:ext cx="0" cy="20955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0903243-EB82-1AF1-9CAF-569317ABC033}"/>
              </a:ext>
            </a:extLst>
          </p:cNvPr>
          <p:cNvCxnSpPr>
            <a:cxnSpLocks/>
          </p:cNvCxnSpPr>
          <p:nvPr/>
        </p:nvCxnSpPr>
        <p:spPr>
          <a:xfrm>
            <a:off x="10980657" y="5608637"/>
            <a:ext cx="0" cy="20955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FCCE60FD-BD70-4865-01F5-244100F99AB3}"/>
              </a:ext>
            </a:extLst>
          </p:cNvPr>
          <p:cNvSpPr txBox="1"/>
          <p:nvPr/>
        </p:nvSpPr>
        <p:spPr>
          <a:xfrm>
            <a:off x="1019038" y="5713412"/>
            <a:ext cx="99513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Helvetica" pitchFamily="2" charset="0"/>
              </a:rPr>
              <a:t>Excitement Level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5199FFB-254B-2693-7761-955CEDD2B994}"/>
              </a:ext>
            </a:extLst>
          </p:cNvPr>
          <p:cNvSpPr txBox="1"/>
          <p:nvPr/>
        </p:nvSpPr>
        <p:spPr>
          <a:xfrm>
            <a:off x="1008765" y="5729098"/>
            <a:ext cx="4048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Helvetica" pitchFamily="2" charset="0"/>
              </a:rPr>
              <a:t>0%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3E207BC-C8AD-6D7D-9649-B33359E32921}"/>
              </a:ext>
            </a:extLst>
          </p:cNvPr>
          <p:cNvSpPr txBox="1"/>
          <p:nvPr/>
        </p:nvSpPr>
        <p:spPr>
          <a:xfrm>
            <a:off x="10396428" y="5713411"/>
            <a:ext cx="5868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Helvetica" pitchFamily="2" charset="0"/>
              </a:rPr>
              <a:t>100%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8AED99DA-F7FD-7F9B-EF54-FB6ADDF0BE0F}"/>
              </a:ext>
            </a:extLst>
          </p:cNvPr>
          <p:cNvSpPr/>
          <p:nvPr/>
        </p:nvSpPr>
        <p:spPr>
          <a:xfrm>
            <a:off x="9100182" y="2526029"/>
            <a:ext cx="1343073" cy="573811"/>
          </a:xfrm>
          <a:prstGeom prst="roundRect">
            <a:avLst/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Helvetica" pitchFamily="2" charset="0"/>
              </a:rPr>
              <a:t>+11pp</a:t>
            </a:r>
          </a:p>
          <a:p>
            <a:pPr algn="ctr"/>
            <a:r>
              <a:rPr lang="en-US" sz="1100">
                <a:latin typeface="Helvetica" pitchFamily="2" charset="0"/>
              </a:rPr>
              <a:t>vs non-contextual</a:t>
            </a:r>
          </a:p>
        </p:txBody>
      </p:sp>
    </p:spTree>
    <p:extLst>
      <p:ext uri="{BB962C8B-B14F-4D97-AF65-F5344CB8AC3E}">
        <p14:creationId xmlns:p14="http://schemas.microsoft.com/office/powerpoint/2010/main" val="3948906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CEAF465-436D-4B62-88AC-1AEDE7E148F1}"/>
</file>

<file path=customXml/itemProps2.xml><?xml version="1.0" encoding="utf-8"?>
<ds:datastoreItem xmlns:ds="http://schemas.openxmlformats.org/officeDocument/2006/customXml" ds:itemID="{F2EE6C29-A87A-4B62-8B3B-96DF3BB3CF13}"/>
</file>

<file path=customXml/itemProps3.xml><?xml version="1.0" encoding="utf-8"?>
<ds:datastoreItem xmlns:ds="http://schemas.openxmlformats.org/officeDocument/2006/customXml" ds:itemID="{E7898A59-54A5-490D-AE33-4D7E136B3D8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2026-01-14T20:23:31Z</dcterms:created>
  <dcterms:modified xsi:type="dcterms:W3CDTF">2026-01-14T20:23:53Z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