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7CB8AC-A3AC-437E-809F-B20159E20229}" v="1" dt="2026-02-09T20:33:59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33:59.344" v="0"/>
      <pc:docMkLst>
        <pc:docMk/>
      </pc:docMkLst>
      <pc:sldChg chg="add">
        <pc:chgData name="Dylan Breger" userId="9b3da09f-10fe-42ec-9aa5-9fa2a3e9cc20" providerId="ADAL" clId="{D81AFA50-692E-4678-A384-3793507736DC}" dt="2026-02-09T20:33:59.344" v="0"/>
        <pc:sldMkLst>
          <pc:docMk/>
          <pc:sldMk cId="2569144177" sldId="214747437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30331663087567"/>
          <c:y val="4.4244620028926152E-2"/>
          <c:w val="0.69248122166547377"/>
          <c:h val="0.944198270255579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who looked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24-4A02-87FF-939A389513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Social</c:v>
                </c:pt>
                <c:pt idx="1">
                  <c:v>Streaming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0.65</c:v>
                </c:pt>
                <c:pt idx="1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24-4A02-87FF-939A389513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34717935"/>
        <c:axId val="34718415"/>
      </c:barChart>
      <c:catAx>
        <c:axId val="347179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718415"/>
        <c:crosses val="autoZero"/>
        <c:auto val="1"/>
        <c:lblAlgn val="ctr"/>
        <c:lblOffset val="100"/>
        <c:noMultiLvlLbl val="0"/>
      </c:catAx>
      <c:valAx>
        <c:axId val="34718415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34717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30331663087567"/>
          <c:y val="4.4244620028926152E-2"/>
          <c:w val="0.69248122166547377"/>
          <c:h val="0.944198270255579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time looked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1E6-45F9-A4AA-A107608D71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Social</c:v>
                </c:pt>
                <c:pt idx="1">
                  <c:v>Streaming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0.42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6-45F9-A4AA-A107608D71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5"/>
        <c:axId val="34717935"/>
        <c:axId val="34718415"/>
      </c:barChart>
      <c:catAx>
        <c:axId val="347179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718415"/>
        <c:crosses val="autoZero"/>
        <c:auto val="1"/>
        <c:lblAlgn val="ctr"/>
        <c:lblOffset val="100"/>
        <c:noMultiLvlLbl val="0"/>
      </c:catAx>
      <c:valAx>
        <c:axId val="34718415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34717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7ADB9-66E5-9023-BD3F-383A5EB9E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9E61D9-190A-5C43-57DB-27E10246BB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9C2DF-7F66-46D0-3ECF-9623E7A9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916EF-2356-6587-1492-E21E9E56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69D36-0856-FF2D-C959-E84A91401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13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94437-CC46-2228-2DD8-938AB1FB4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50FADA-6D48-87FB-4D4B-C110D964A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85DE8-592F-6180-636F-2BE2CCFB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AB7D7-A705-67A2-23C4-71DE34E28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51F68-C808-50E7-D10D-4AA7E139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3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090B06-2D65-7ACA-4A87-C2BB3E8E62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B12F4-6A7B-498C-8597-EA564FE2C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B2BEA-6877-5C9A-4B03-F84B42C45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5BA59-2E25-B818-D852-EF4FFA25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C736C-385C-428F-CB17-8AEBF717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99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EBF0B-56BA-8BA5-91C7-B873FBD2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0E8E4-325C-3E01-1D6E-2D1AA7CD9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51B2D-6308-397D-AF96-5AA86939B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D0957-39B0-3469-A986-746EE3577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D433E-4B8D-17B7-0A9E-DBEAA30C1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C8D25-1FE1-8A7E-43C2-246AB11B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2CAAD-FFCF-952D-482D-29A234AEF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60B0C-48B1-75A8-25A4-589903AE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66E34-2AD2-AD39-E339-2A7A5073F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DD626-1484-770E-1D49-65D4F6713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10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D8B75-7416-95B5-6902-0221C2D5C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95063-81AD-D693-CF06-C99F11CF0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7A45B-39AB-36BF-D860-B3F5FEDA1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49DDA-D4B5-A46C-825B-33765F73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9415C-D978-EE44-9E9D-501688EB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DADDB-0B91-A95A-DF31-408FDF89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3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A2D44-F381-F43F-5B90-4A80BFE92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962BC-8256-62B9-09D9-1B09EFB39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94DEFB-C075-DEC8-E2E2-CA72863FE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2C607-399A-11AF-1203-28E207B02B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2A9FE2-93A6-C3DC-AB8C-9836307E0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02F037-A96C-DC09-927C-15687E842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E1271-0D19-CC70-4BF1-9FF1039FB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B91CC9-8381-664D-ACA3-9DED77E50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1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A8C15-098F-2D4A-0C80-842AC7504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2229AD-37EA-196D-BF87-835CE8CCD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2E77C-8FA5-0175-E9E2-2CB592E8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96B07F-08E8-ED33-B15E-F7230CF5C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45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C10467-34F2-1215-9D66-8744510F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E5347-9BD1-1EF0-C342-06939C211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F3A94-56E5-B324-9D7A-8443007D6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9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CC5B2-3285-AB67-1829-20CB3F4FF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859DB-DDFB-3F8A-010F-6DD35A214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2D3498-D965-2B07-469D-984747894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298D3-7F45-56A8-FD80-558B0D557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66F5E-3979-9204-7651-BBBB4DC9E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AD7C3-3C60-1EA7-D993-549CDA789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3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CEEB5-8FFE-0A93-3B5A-65EDEF067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090546-AE7F-36AE-B64B-A5A1FAD94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F4AB9-0D1F-457B-FD0D-F7887D890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98E03-664E-59B4-F5E9-7AD34C9CA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78A72-D062-A35F-7F47-831504778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6037F-083E-1EB0-2EBF-A9803E8F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5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30AE17-D93D-10B9-9B12-1D4C90446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F34ED8-5177-6FC9-FC38-FD7DA75F0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8271D-AB83-2740-24FF-35347972A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6F6F94-595A-424C-A8DE-50465937F1F0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60E3A-585F-CB87-83C9-42546A4D37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B51EE-3DBE-FD85-8D6A-BFD5104B2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D31540-85CE-4C15-88DB-26BA7467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2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castadvertising.com/insights/research-reports/" TargetMode="External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5C6F0-4566-D38E-C27D-0AAC737A4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00ECA3-AB3C-4D2C-FE0C-7C1E8902190B}"/>
              </a:ext>
            </a:extLst>
          </p:cNvPr>
          <p:cNvSpPr>
            <a:spLocks/>
          </p:cNvSpPr>
          <p:nvPr/>
        </p:nvSpPr>
        <p:spPr>
          <a:xfrm>
            <a:off x="1" y="1698993"/>
            <a:ext cx="12192000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CF5A929-A326-7385-1EB4-C73B8B886474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59C80E-A2EC-3A55-E7EB-C44687D22D7C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51DBB-1BFB-8996-9D11-11D13183009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EABEC0-EA5E-8654-B766-98077FC446FA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media trend insights</a:t>
            </a:r>
          </a:p>
        </p:txBody>
      </p:sp>
      <p:pic>
        <p:nvPicPr>
          <p:cNvPr id="21" name="Picture 2">
            <a:hlinkClick r:id="rId2"/>
            <a:extLst>
              <a:ext uri="{FF2B5EF4-FFF2-40B4-BE49-F238E27FC236}">
                <a16:creationId xmlns:a16="http://schemas.microsoft.com/office/drawing/2014/main" id="{31978EAD-2671-87BA-C2C5-2AF0A3F363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A2FB35C-7447-EF7D-ED0A-AE44961F285A}"/>
              </a:ext>
            </a:extLst>
          </p:cNvPr>
          <p:cNvSpPr/>
          <p:nvPr/>
        </p:nvSpPr>
        <p:spPr>
          <a:xfrm>
            <a:off x="0" y="0"/>
            <a:ext cx="3611846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Visual Ad Attention: Streaming TV vs. Social Media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4B5D9D2-36E3-3004-30E8-6CF03368221B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Audiences are much more attentive to streaming TV ads </a:t>
            </a: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</a:rPr>
              <a:t>than they are to ads on social media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8EB38A5-1363-92EC-35CD-D8EFDF861CE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41DF0D1-DA35-9124-2CB3-6E15DB24EAB7}"/>
              </a:ext>
            </a:extLst>
          </p:cNvPr>
          <p:cNvSpPr txBox="1"/>
          <p:nvPr/>
        </p:nvSpPr>
        <p:spPr>
          <a:xfrm>
            <a:off x="2625616" y="6509430"/>
            <a:ext cx="72305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70F6455-E3EA-D3F8-ED19-68D81BFCBF3B}"/>
              </a:ext>
            </a:extLst>
          </p:cNvPr>
          <p:cNvGraphicFramePr/>
          <p:nvPr/>
        </p:nvGraphicFramePr>
        <p:xfrm>
          <a:off x="149225" y="2959100"/>
          <a:ext cx="5238750" cy="2991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74669E53-EE11-E9AF-7465-C45707DB0F4E}"/>
              </a:ext>
            </a:extLst>
          </p:cNvPr>
          <p:cNvGraphicFramePr/>
          <p:nvPr/>
        </p:nvGraphicFramePr>
        <p:xfrm>
          <a:off x="6245225" y="2959100"/>
          <a:ext cx="5238750" cy="2991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70387A9-C598-B656-3D5E-0DBAAC9B417E}"/>
              </a:ext>
            </a:extLst>
          </p:cNvPr>
          <p:cNvSpPr txBox="1"/>
          <p:nvPr/>
        </p:nvSpPr>
        <p:spPr>
          <a:xfrm>
            <a:off x="1609725" y="2694612"/>
            <a:ext cx="2317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Percent who looked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58EEAC-D71F-79A6-76FC-8CBCD3C6EDEA}"/>
              </a:ext>
            </a:extLst>
          </p:cNvPr>
          <p:cNvSpPr txBox="1"/>
          <p:nvPr/>
        </p:nvSpPr>
        <p:spPr>
          <a:xfrm>
            <a:off x="7705725" y="2694612"/>
            <a:ext cx="2317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Percent of time looked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1A9C834-9E75-B248-A60B-6A3B2917C007}"/>
              </a:ext>
            </a:extLst>
          </p:cNvPr>
          <p:cNvSpPr txBox="1"/>
          <p:nvPr/>
        </p:nvSpPr>
        <p:spPr>
          <a:xfrm>
            <a:off x="3611846" y="1914664"/>
            <a:ext cx="496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Visual ad attention by media type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64D2DD1-78D6-025D-303B-9042FEA031CA}"/>
              </a:ext>
            </a:extLst>
          </p:cNvPr>
          <p:cNvGrpSpPr/>
          <p:nvPr/>
        </p:nvGrpSpPr>
        <p:grpSpPr>
          <a:xfrm>
            <a:off x="4269087" y="4201913"/>
            <a:ext cx="2237775" cy="807674"/>
            <a:chOff x="4862901" y="4930265"/>
            <a:chExt cx="927100" cy="734249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C80597F-0E09-61CD-0D37-D6765CB409A8}"/>
                </a:ext>
              </a:extLst>
            </p:cNvPr>
            <p:cNvSpPr/>
            <p:nvPr/>
          </p:nvSpPr>
          <p:spPr>
            <a:xfrm>
              <a:off x="4863680" y="4930265"/>
              <a:ext cx="925544" cy="73424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FF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49DB9AD-98C1-CFD3-47A5-B5814123D8A0}"/>
                </a:ext>
              </a:extLst>
            </p:cNvPr>
            <p:cNvSpPr txBox="1"/>
            <p:nvPr/>
          </p:nvSpPr>
          <p:spPr>
            <a:xfrm>
              <a:off x="4862901" y="4968694"/>
              <a:ext cx="927100" cy="659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FF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+43%</a:t>
              </a:r>
              <a:b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ED3C8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more likely to look at a streaming TV ad vs. social media ad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0" name="TextBox 39">
            <a:hlinkClick r:id="rId8"/>
            <a:extLst>
              <a:ext uri="{FF2B5EF4-FFF2-40B4-BE49-F238E27FC236}">
                <a16:creationId xmlns:a16="http://schemas.microsoft.com/office/drawing/2014/main" id="{F2F354A7-F98E-B19A-3ACA-3915EA6C82BC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878513-C036-71FF-7046-4010101823CB}"/>
              </a:ext>
            </a:extLst>
          </p:cNvPr>
          <p:cNvSpPr txBox="1"/>
          <p:nvPr/>
        </p:nvSpPr>
        <p:spPr>
          <a:xfrm>
            <a:off x="502257" y="604983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Comcast Advertising,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Comcast Advertising Report: Actionable Advice for the Modern TV Advertiser,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52A3C08-807F-9A52-CFB6-A680D2DB4CE9}"/>
              </a:ext>
            </a:extLst>
          </p:cNvPr>
          <p:cNvGrpSpPr/>
          <p:nvPr/>
        </p:nvGrpSpPr>
        <p:grpSpPr>
          <a:xfrm>
            <a:off x="9805000" y="4192795"/>
            <a:ext cx="2237775" cy="807674"/>
            <a:chOff x="4862901" y="4930265"/>
            <a:chExt cx="927100" cy="73424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13707DB-1AD3-7044-5A60-6A6E2849A9F7}"/>
                </a:ext>
              </a:extLst>
            </p:cNvPr>
            <p:cNvSpPr/>
            <p:nvPr/>
          </p:nvSpPr>
          <p:spPr>
            <a:xfrm>
              <a:off x="4863680" y="4930265"/>
              <a:ext cx="925544" cy="73424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FF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B3A1B21-ED9D-A047-C79F-4FE9FE0B3C01}"/>
                </a:ext>
              </a:extLst>
            </p:cNvPr>
            <p:cNvSpPr txBox="1"/>
            <p:nvPr/>
          </p:nvSpPr>
          <p:spPr>
            <a:xfrm>
              <a:off x="4862901" y="4968694"/>
              <a:ext cx="927100" cy="659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FF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+67%</a:t>
              </a:r>
              <a:b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ED3C8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more likely to look at a streaming TV ad vs. social media ad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9144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63C868-5044-467F-A9A6-A7CE3C6D2AE3}"/>
</file>

<file path=customXml/itemProps2.xml><?xml version="1.0" encoding="utf-8"?>
<ds:datastoreItem xmlns:ds="http://schemas.openxmlformats.org/officeDocument/2006/customXml" ds:itemID="{A9177098-2D65-4473-82CE-D18EBE8B6E8E}"/>
</file>

<file path=customXml/itemProps3.xml><?xml version="1.0" encoding="utf-8"?>
<ds:datastoreItem xmlns:ds="http://schemas.openxmlformats.org/officeDocument/2006/customXml" ds:itemID="{B06AB00A-8C5B-4E94-BBBA-2775F669768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2026-02-09T20:33:23Z</dcterms:created>
  <dcterms:modified xsi:type="dcterms:W3CDTF">2026-02-09T20:33:59Z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