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477A4E-13DA-4E85-8D70-898293DDE231}" v="1" dt="2026-02-09T20:39:14.2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20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2-09T20:39:14.215" v="0"/>
      <pc:docMkLst>
        <pc:docMk/>
      </pc:docMkLst>
      <pc:sldChg chg="add">
        <pc:chgData name="Dylan Breger" userId="9b3da09f-10fe-42ec-9aa5-9fa2a3e9cc20" providerId="ADAL" clId="{D81AFA50-692E-4678-A384-3793507736DC}" dt="2026-02-09T20:39:14.215" v="0"/>
        <pc:sldMkLst>
          <pc:docMk/>
          <pc:sldMk cId="2076872852" sldId="214747437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111009897827035E-2"/>
          <c:y val="0.14503237804057878"/>
          <c:w val="0.97377798020434592"/>
          <c:h val="0.729560094198427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C604-C540-88A3-481057C8E4B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TV</c:v>
                </c:pt>
                <c:pt idx="1">
                  <c:v>Other Online (search, display)</c:v>
                </c:pt>
                <c:pt idx="2">
                  <c:v>Audio 
(radio, streaming)</c:v>
                </c:pt>
                <c:pt idx="3">
                  <c:v>Print 
(physical)</c:v>
                </c:pt>
                <c:pt idx="4">
                  <c:v>OOH</c:v>
                </c:pt>
                <c:pt idx="5">
                  <c:v>Online Video*</c:v>
                </c:pt>
                <c:pt idx="6">
                  <c:v>Social Media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-0.14000000000000001</c:v>
                </c:pt>
                <c:pt idx="1">
                  <c:v>-0.15</c:v>
                </c:pt>
                <c:pt idx="2">
                  <c:v>-0.16</c:v>
                </c:pt>
                <c:pt idx="3">
                  <c:v>-0.17</c:v>
                </c:pt>
                <c:pt idx="4">
                  <c:v>-0.19</c:v>
                </c:pt>
                <c:pt idx="5">
                  <c:v>-0.24</c:v>
                </c:pt>
                <c:pt idx="6">
                  <c:v>-0.26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4B-499E-8021-B268845526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574953535"/>
        <c:axId val="1574955455"/>
      </c:barChart>
      <c:catAx>
        <c:axId val="1574953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1574955455"/>
        <c:crosses val="autoZero"/>
        <c:auto val="1"/>
        <c:lblAlgn val="ctr"/>
        <c:lblOffset val="100"/>
        <c:noMultiLvlLbl val="0"/>
      </c:catAx>
      <c:valAx>
        <c:axId val="1574955455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5749535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B7522-F222-C282-4766-3589651BC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6B8541-D00D-9E73-D960-DB0D0D0F8F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325C8-1B3F-8544-3AF4-8CC6CDB13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B01-F5E7-484C-A187-B26CAFB0FD9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2C3E2-3069-E9EE-E756-E7322DBBD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C7D47-1D91-B877-B52F-DA243F7B9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2533-B39D-4A4F-B9AC-89EECEE01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040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25DBA-814D-8B69-9772-14733F5C7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CBEFBD-C33E-1DC8-46C9-4659A781D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C3157-DBC3-8011-8C3A-A92CD4C0C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B01-F5E7-484C-A187-B26CAFB0FD9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2D3A97-3DCD-D4FF-73BF-A781644FE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6E827-0B10-D03D-E01D-44D8B5093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2533-B39D-4A4F-B9AC-89EECEE01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729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72E9F6-C7AD-BAA3-208B-86C645F4CE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19C4D9-BE02-AE3A-B800-BE92712C3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F361C-6394-256D-39FB-25B7D0C5A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B01-F5E7-484C-A187-B26CAFB0FD9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32002-B593-898F-0DAA-B11BE0B01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D828D-1E14-F154-6E53-467B47B47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2533-B39D-4A4F-B9AC-89EECEE01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3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9B351-B44D-71CF-D943-C87F43B37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E19F2-8ED3-6A82-B667-946FC7F0F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A2FEE-2D98-82B8-3FC8-9054780C5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B01-F5E7-484C-A187-B26CAFB0FD9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D2168-7F61-E904-0835-1A485FFAA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6A0D1-5CB2-C965-BFED-3AB4A71AE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2533-B39D-4A4F-B9AC-89EECEE01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31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FEDA5-D126-E2E0-4253-EE6FE26C0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498229-2B2C-47BB-3DA1-64C5233A5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4A877-E7C4-444D-7FB2-18A3B68E6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B01-F5E7-484C-A187-B26CAFB0FD9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53F97-84B4-3261-4251-8C8409308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DD756-5A31-03EA-444C-4DC116EDF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2533-B39D-4A4F-B9AC-89EECEE01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780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0CC21-4AED-9DC3-538D-2F240FBDE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AB35D-0C5B-791E-E49F-EF4E6FF0FA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EF5CC1-5416-0BB3-D005-DFE9B1663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460A6-1FA8-ED0E-33A1-B039949DF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B01-F5E7-484C-A187-B26CAFB0FD9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C20C96-D7E2-A19F-AEA3-7AB553436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5B563E-4C52-237C-8F42-93C9A77B4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2533-B39D-4A4F-B9AC-89EECEE01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9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29311-E4B6-88A5-EFB6-6FED1E299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131AFF-862B-FB1E-7B5D-865FCE34B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39B3A1-6A58-B978-4CDD-983C25E2A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1262A-E720-143B-E435-0576CC9CBA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9CA570-91CF-FB6C-93F5-CA9CA78E42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E3E49A-E910-46DA-D568-D120F0490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B01-F5E7-484C-A187-B26CAFB0FD9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81BBA1-61CC-7F77-0061-0ADC27918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49674D-5504-4346-DB10-106C83F01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2533-B39D-4A4F-B9AC-89EECEE01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6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93C20-E94F-88EB-7C11-2808C3616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361AF8-1633-F01F-1A5F-63E75CDFD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B01-F5E7-484C-A187-B26CAFB0FD9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31E116-926D-16FD-71D2-9A840BD29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B1E197-B134-7E39-92AD-52391DF51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2533-B39D-4A4F-B9AC-89EECEE01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303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B3FB84-7E91-C5DD-07F4-0FAECF518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B01-F5E7-484C-A187-B26CAFB0FD9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EA5BF0-6BB8-097A-B9B7-A376474FC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9EA0A4-0EBF-D754-0D2C-A62E7CF03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2533-B39D-4A4F-B9AC-89EECEE01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14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F19EC-67A1-9707-DC7D-1130B77D0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722BB-297F-9CBC-8CA8-5050BB700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D877CF-E02F-1E4E-3558-BB9A306CE7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460E4-9C64-898C-C32B-CABB314E9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B01-F5E7-484C-A187-B26CAFB0FD9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FC04C5-5305-A78D-E674-9AE6D9CDF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5AB10A-6B1A-B96B-F171-FEC511EC8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2533-B39D-4A4F-B9AC-89EECEE01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997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0D814-E614-8D7B-9097-E137280F2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4D933B-9CF7-78B4-7BBE-1C9524A71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A26E67-0F1B-F949-8859-A107F3462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CE41C6-B989-C442-7A53-E45EF2974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B01-F5E7-484C-A187-B26CAFB0FD9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578EDC-B50E-3512-6F1F-060A2FCDA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E5A7A-FF5B-117B-EFFF-0E9B7C2D0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2533-B39D-4A4F-B9AC-89EECEE01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864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EC7B1B-1FAC-FC45-8171-3467B1CE0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DD07E3-8491-8C54-380B-348CBFE13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7BD77-8B31-FE56-694F-46BC66404A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ED0B01-F5E7-484C-A187-B26CAFB0FD98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8CD89-6322-24B1-2516-79D45BB592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313B1-45BC-F2BC-644E-FE5B7CF14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762533-B39D-4A4F-B9AC-89EECEE01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hyperlink" Target="https://www.thinkbox.tv/research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82089-8BDA-2DD1-F309-4DE72C360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EE7BA10-90E6-E6AA-F286-DC04F51A7DCC}"/>
              </a:ext>
            </a:extLst>
          </p:cNvPr>
          <p:cNvSpPr>
            <a:spLocks/>
          </p:cNvSpPr>
          <p:nvPr/>
        </p:nvSpPr>
        <p:spPr>
          <a:xfrm>
            <a:off x="1" y="1764195"/>
            <a:ext cx="12191999" cy="5093805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705CDE-6BB5-54E1-2C2B-60BB362A9B6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A4052A7-43E8-3533-58AF-0EF59AFC58DC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20D2756-4CD5-14B4-5AA0-4F04D2707C62}"/>
              </a:ext>
            </a:extLst>
          </p:cNvPr>
          <p:cNvSpPr/>
          <p:nvPr/>
        </p:nvSpPr>
        <p:spPr>
          <a:xfrm>
            <a:off x="10267952" y="635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02968C-7446-DB45-426A-C9C7D63B8C02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premium video insights</a:t>
            </a:r>
          </a:p>
        </p:txBody>
      </p:sp>
      <p:pic>
        <p:nvPicPr>
          <p:cNvPr id="16" name="Picture 2">
            <a:hlinkClick r:id="rId4"/>
            <a:extLst>
              <a:ext uri="{FF2B5EF4-FFF2-40B4-BE49-F238E27FC236}">
                <a16:creationId xmlns:a16="http://schemas.microsoft.com/office/drawing/2014/main" id="{1172462A-B15C-0769-ECC1-8899EDC148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99D8DB0F-ECB0-A22C-0F10-DEF2BAE8CBF7}"/>
              </a:ext>
            </a:extLst>
          </p:cNvPr>
          <p:cNvSpPr/>
          <p:nvPr/>
        </p:nvSpPr>
        <p:spPr>
          <a:xfrm>
            <a:off x="163759" y="473920"/>
            <a:ext cx="101257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TV delivers the slowest decay in purchase intent over time while social media and online video lose momentum faster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FB0537C-412A-FFA4-5B21-B8F34C7D775A}"/>
              </a:ext>
            </a:extLst>
          </p:cNvPr>
          <p:cNvSpPr txBox="1"/>
          <p:nvPr/>
        </p:nvSpPr>
        <p:spPr>
          <a:xfrm>
            <a:off x="1922795" y="1899351"/>
            <a:ext cx="84226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sng" strike="noStrike" kern="1200" spc="0" baseline="0">
                <a:solidFill>
                  <a:srgbClr val="1B1464"/>
                </a:solidFill>
                <a:latin typeface="Helvetica normal"/>
                <a:ea typeface="+mn-ea"/>
                <a:cs typeface="+mn-cs"/>
              </a:defRPr>
            </a:pPr>
            <a:r>
              <a:rPr lang="en-US" sz="1600" b="1" u="sng" dirty="0">
                <a:solidFill>
                  <a:srgbClr val="1B1464"/>
                </a:solidFill>
                <a:latin typeface="Helvetica" panose="020B0403020202020204" pitchFamily="34" charset="0"/>
              </a:rPr>
              <a:t>% average decay in purchase intent across 8 weeks</a:t>
            </a:r>
            <a:endParaRPr kumimoji="0" lang="en-US" sz="1600" b="1" i="0" u="sng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85D2D0D-2EAD-5318-E378-1C0A7E732FF1}"/>
              </a:ext>
            </a:extLst>
          </p:cNvPr>
          <p:cNvGraphicFramePr/>
          <p:nvPr/>
        </p:nvGraphicFramePr>
        <p:xfrm>
          <a:off x="806515" y="2531969"/>
          <a:ext cx="10655167" cy="3746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87B4698-3AE1-E296-AD2D-86911125AB0E}"/>
              </a:ext>
            </a:extLst>
          </p:cNvPr>
          <p:cNvSpPr txBox="1"/>
          <p:nvPr/>
        </p:nvSpPr>
        <p:spPr>
          <a:xfrm>
            <a:off x="483207" y="6057325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lang="en-US" sz="800" dirty="0" err="1">
                <a:solidFill>
                  <a:srgbClr val="1B1464"/>
                </a:solidFill>
                <a:latin typeface="Helvetica" panose="020B0403020202020204" pitchFamily="34" charset="0"/>
              </a:rPr>
              <a:t>Thinkbox</a:t>
            </a:r>
            <a:r>
              <a:rPr lang="en-US" sz="800" dirty="0">
                <a:solidFill>
                  <a:srgbClr val="1B1464"/>
                </a:solidFill>
                <a:latin typeface="Helvetica" panose="020B0403020202020204" pitchFamily="34" charset="0"/>
              </a:rPr>
              <a:t>, </a:t>
            </a:r>
            <a:r>
              <a:rPr lang="en-US" sz="800" i="1" dirty="0" err="1">
                <a:solidFill>
                  <a:srgbClr val="1B1464"/>
                </a:solidFill>
                <a:latin typeface="Helvetica" panose="020B0403020202020204" pitchFamily="34" charset="0"/>
              </a:rPr>
              <a:t>Nickable</a:t>
            </a:r>
            <a:r>
              <a:rPr lang="en-US" sz="800" i="1" dirty="0">
                <a:solidFill>
                  <a:srgbClr val="1B1464"/>
                </a:solidFill>
                <a:latin typeface="Helvetica" panose="020B0403020202020204" pitchFamily="34" charset="0"/>
              </a:rPr>
              <a:t> Studies: The best of </a:t>
            </a:r>
            <a:r>
              <a:rPr lang="en-US" sz="800" i="1" dirty="0" err="1">
                <a:solidFill>
                  <a:srgbClr val="1B1464"/>
                </a:solidFill>
                <a:latin typeface="Helvetica" panose="020B0403020202020204" pitchFamily="34" charset="0"/>
              </a:rPr>
              <a:t>Thinkbox’s</a:t>
            </a:r>
            <a:r>
              <a:rPr lang="en-US" sz="800" i="1" dirty="0">
                <a:solidFill>
                  <a:srgbClr val="1B1464"/>
                </a:solidFill>
                <a:latin typeface="Helvetica" panose="020B0403020202020204" pitchFamily="34" charset="0"/>
              </a:rPr>
              <a:t> 2025 Research</a:t>
            </a:r>
            <a:r>
              <a:rPr lang="en-US" sz="800" dirty="0">
                <a:solidFill>
                  <a:srgbClr val="1B1464"/>
                </a:solidFill>
                <a:latin typeface="Helvetica" panose="020B0403020202020204" pitchFamily="34" charset="0"/>
              </a:rPr>
              <a:t>, January 2026</a:t>
            </a:r>
            <a:r>
              <a:rPr kumimoji="0" lang="en-US" sz="800" b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. Based on Tapestry Research, 2025. Purchase intent (‘definitely consider’). All brands, among those exposed (</a:t>
            </a:r>
            <a:r>
              <a:rPr kumimoji="0" lang="en-US" sz="800" b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nat</a:t>
            </a:r>
            <a:r>
              <a:rPr kumimoji="0" lang="en-US" sz="800" b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rep.18-75). *Online video is mostly YouTube. </a:t>
            </a:r>
            <a:endParaRPr kumimoji="0" lang="en-US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hlinkClick r:id="rId7"/>
            <a:extLst>
              <a:ext uri="{FF2B5EF4-FFF2-40B4-BE49-F238E27FC236}">
                <a16:creationId xmlns:a16="http://schemas.microsoft.com/office/drawing/2014/main" id="{D88892C5-1466-272D-56CE-D1BBDEC839F5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Thinkbox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0BCB8-8B86-D7B0-5DCA-A50EA9BC2DC3}"/>
              </a:ext>
            </a:extLst>
          </p:cNvPr>
          <p:cNvSpPr/>
          <p:nvPr/>
        </p:nvSpPr>
        <p:spPr>
          <a:xfrm>
            <a:off x="2" y="-1"/>
            <a:ext cx="2644876" cy="32122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Decay in Purchase Intent by Media</a:t>
            </a:r>
          </a:p>
        </p:txBody>
      </p:sp>
    </p:spTree>
    <p:extLst>
      <p:ext uri="{BB962C8B-B14F-4D97-AF65-F5344CB8AC3E}">
        <p14:creationId xmlns:p14="http://schemas.microsoft.com/office/powerpoint/2010/main" val="2076872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AEBB107-0DA1-421E-8EB1-5D9D19CACEAF}"/>
</file>

<file path=customXml/itemProps2.xml><?xml version="1.0" encoding="utf-8"?>
<ds:datastoreItem xmlns:ds="http://schemas.openxmlformats.org/officeDocument/2006/customXml" ds:itemID="{5F1F2BD2-B31F-4AA6-9C32-2D3EA3748788}"/>
</file>

<file path=customXml/itemProps3.xml><?xml version="1.0" encoding="utf-8"?>
<ds:datastoreItem xmlns:ds="http://schemas.openxmlformats.org/officeDocument/2006/customXml" ds:itemID="{B63CC902-4BBD-41D8-BA2C-887C9574F53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2026-02-09T20:38:31Z</dcterms:created>
  <dcterms:modified xsi:type="dcterms:W3CDTF">2026-02-09T20:39:19Z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