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684645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689434-62F8-46F3-B454-4F3DABA52F84}" v="1" dt="2026-02-09T20:31:42.0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53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6-02-09T20:31:42.019" v="0"/>
      <pc:docMkLst>
        <pc:docMk/>
      </pc:docMkLst>
      <pc:sldChg chg="add">
        <pc:chgData name="Dylan Breger" userId="9b3da09f-10fe-42ec-9aa5-9fa2a3e9cc20" providerId="ADAL" clId="{D81AFA50-692E-4678-A384-3793507736DC}" dt="2026-02-09T20:31:42.019" v="0"/>
        <pc:sldMkLst>
          <pc:docMk/>
          <pc:sldMk cId="1222188711" sldId="214684645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3162699521037913E-2"/>
          <c:y val="0.32197658507242372"/>
          <c:w val="0.95683736197495173"/>
          <c:h val="0.6663047524175906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Some have ads, some are ad-free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0%</c:formatCode>
                <c:ptCount val="1"/>
                <c:pt idx="0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75-4CCE-A5A0-BB1798697E4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 have ads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8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0%</c:formatCode>
                <c:ptCount val="1"/>
                <c:pt idx="0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375-4CCE-A5A0-BB1798697E4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All ad-free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8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0%</c:formatCode>
                <c:ptCount val="1"/>
                <c:pt idx="0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375-4CCE-A5A0-BB1798697E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8"/>
        <c:overlap val="100"/>
        <c:axId val="34717935"/>
        <c:axId val="34718415"/>
      </c:barChart>
      <c:catAx>
        <c:axId val="34717935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718415"/>
        <c:crosses val="autoZero"/>
        <c:auto val="1"/>
        <c:lblAlgn val="ctr"/>
        <c:lblOffset val="100"/>
        <c:noMultiLvlLbl val="0"/>
      </c:catAx>
      <c:valAx>
        <c:axId val="34718415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34717935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1.8153186450369591E-2"/>
          <c:y val="0.21844413026303333"/>
          <c:w val="0.89999998428241113"/>
          <c:h val="5.03522360757728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27E52-6030-DC3F-9FB5-9755DA768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A42844-A50D-E091-1653-93675FFFDB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63BB6-16BE-3DAE-5FFC-42319506C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A5ED-541D-4586-B389-3782C4F9EC3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F7F0CD-ABC7-B1E7-A4A5-4FE2F9EF4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E942C7-EDEA-13C3-4FA7-01B8AD1B6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7804F-01E0-41B2-BC38-0D0F05E2A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675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BEBB5-696F-AB1C-AE24-D5CB27B85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216A56-5F8C-8EE0-D384-9A73B89F7E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24F588-900E-0142-56FD-C214D44C1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A5ED-541D-4586-B389-3782C4F9EC3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69D0AC-8519-1BFF-FF50-2583A6727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FB9099-FCC9-0CDA-08F1-F4066111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7804F-01E0-41B2-BC38-0D0F05E2A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342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15F65D-29D5-38B7-C7B4-7A1316F501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D4F0C-9700-0E8D-FE3C-64715D40A3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0F8920-96FA-74FC-8562-4AEE64B59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A5ED-541D-4586-B389-3782C4F9EC3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1BD00-2A0F-A718-25C2-0320EE630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75BA1-6DE4-D223-FC56-AD857CAE6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7804F-01E0-41B2-BC38-0D0F05E2A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342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585F2-D3EE-6295-3B51-5193C0384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DA584-9A52-7DED-6EDA-C45B23F1AD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0FA5A-60FB-F28C-77D9-7272F6CE1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A5ED-541D-4586-B389-3782C4F9EC3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64DA23-FAB8-BA0F-EAC0-0F8844047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D80D1-3643-E9F5-BDDD-DEC8EFEA3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7804F-01E0-41B2-BC38-0D0F05E2A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617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9BEB0-A2F9-BCAB-65FC-DC60B10F6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FCE5D8-74BB-9EF3-8B3D-621FB6BEAF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790640-D2A1-6960-B193-AF57E1F4D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A5ED-541D-4586-B389-3782C4F9EC3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25629-D58B-CF79-AF5C-6C477775A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AC66C6-CD0A-7DE0-1D24-F5C825169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7804F-01E0-41B2-BC38-0D0F05E2A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39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C835A-FFEC-DB5F-C5F8-32C77480F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5F5D95-BCDE-D3BC-7CD5-1DFDB942FA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A2E660-CA78-00B4-FC87-5FC170E02F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0A2CA0-3485-8691-3E5B-0442872D7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A5ED-541D-4586-B389-3782C4F9EC3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1E8651-60DC-7243-C34E-99742D1DB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7345B4-5A9A-26AC-B3CA-60F7D4F5F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7804F-01E0-41B2-BC38-0D0F05E2A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96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A5B4E-78D9-E610-6A6A-C0BE49697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BC2F6E-B8E7-8937-0BAD-51E48F5EF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A95D4C-88FC-B37C-A223-53B79A1C03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0F8DCF-982D-7CD4-BBCE-16550C7265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E8E9CA-896C-ADB0-704D-882DC9AEB6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BDADA4-15B7-88BF-D7A9-72B96722A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A5ED-541D-4586-B389-3782C4F9EC3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1D5089-AA23-9617-17CB-E4391F928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E673BC-BCFD-99A5-95D8-A128BBFDA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7804F-01E0-41B2-BC38-0D0F05E2A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974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042BD-105A-0450-CF08-C3BD69E97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FE5F48-90ED-71B3-A9AF-212DD90A8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A5ED-541D-4586-B389-3782C4F9EC3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3CB038-B1BD-1E96-893B-8E788CAE0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A6E953-C5C5-AE0F-09E3-2C9C564A0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7804F-01E0-41B2-BC38-0D0F05E2A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003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120E96-0AB5-D090-96D8-F8862E8B8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A5ED-541D-4586-B389-3782C4F9EC3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2CD955-E6AC-B697-6361-AEDC344AB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FC745F-4790-9BDE-4A82-6B1CCF071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7804F-01E0-41B2-BC38-0D0F05E2A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8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F8109-6687-9B96-C1D5-36416A100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F0140-0A40-713A-E719-3DB3EF3F8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BEDEC-DCE0-5FFF-A3FD-4D1C5B21E6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B2C4C6-31A1-7BFC-7467-5DD2D5F29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A5ED-541D-4586-B389-3782C4F9EC3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D53880-3783-47AE-F68F-DB333B986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E7F082-7B2C-AC8E-36CE-F023D9AC8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7804F-01E0-41B2-BC38-0D0F05E2A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338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4F3DE-A18C-D1F8-A83F-EA28CEE3E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1F244-1427-B7DF-5FDA-DF26003445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CD402E-7A77-3059-DD98-218EEFF908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440D00-76B7-B9B4-D78A-78B4158D8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A5ED-541D-4586-B389-3782C4F9EC3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96C813-7ABF-3451-9C96-AE563F5E0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7E02DA-8960-54FD-6A5A-22BD0C15D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7804F-01E0-41B2-BC38-0D0F05E2A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34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0AB5E2-49AB-3959-7190-0D4CEA688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B36A11-17F2-DE7C-33B4-DBA6E5A37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B60028-06CC-225B-69FE-22C5D48213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59A5ED-541D-4586-B389-3782C4F9EC3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D60EF1-4A8B-927D-AF18-50ABCFCB9B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B0AC84-E7FA-F1DD-54E6-F9CE713F25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47804F-01E0-41B2-BC38-0D0F05E2A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543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comcastadvertising.com/insights/research-reports/" TargetMode="External"/><Relationship Id="rId3" Type="http://schemas.openxmlformats.org/officeDocument/2006/relationships/hyperlink" Target="https://thevab.com/signin?utm_source=grab-and-go&amp;utm_medium=vab-insights&amp;utm_campaign=" TargetMode="External"/><Relationship Id="rId7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hevab.com/insights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33ADFA-50EE-757B-144F-82F6032516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3FD8293-7ED0-8AE3-75BC-5426FD1C39D0}"/>
              </a:ext>
            </a:extLst>
          </p:cNvPr>
          <p:cNvSpPr>
            <a:spLocks/>
          </p:cNvSpPr>
          <p:nvPr/>
        </p:nvSpPr>
        <p:spPr>
          <a:xfrm>
            <a:off x="1" y="1698993"/>
            <a:ext cx="12192000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7" name="Chart 36">
            <a:extLst>
              <a:ext uri="{FF2B5EF4-FFF2-40B4-BE49-F238E27FC236}">
                <a16:creationId xmlns:a16="http://schemas.microsoft.com/office/drawing/2014/main" id="{3259BC73-70C9-0E2F-B295-DDD22BD0A0E2}"/>
              </a:ext>
            </a:extLst>
          </p:cNvPr>
          <p:cNvGraphicFramePr/>
          <p:nvPr/>
        </p:nvGraphicFramePr>
        <p:xfrm>
          <a:off x="395237" y="1951335"/>
          <a:ext cx="6362299" cy="3750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B445AEE-EBF8-3CF2-306F-02D7EDAD1002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D4F3CB8-C8EB-B72E-C6AB-C14603742CCD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E543E9-A603-991C-D993-E97D25C71A16}"/>
              </a:ext>
            </a:extLst>
          </p:cNvPr>
          <p:cNvSpPr txBox="1"/>
          <p:nvPr/>
        </p:nvSpPr>
        <p:spPr>
          <a:xfrm>
            <a:off x="-4804" y="2164531"/>
            <a:ext cx="71623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Of the services you subscribe to or have access, do they have ads?</a:t>
            </a:r>
            <a:endParaRPr kumimoji="0" lang="en-US" sz="1400" b="0" i="1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77BE755-8084-5585-FF43-4983920057BB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4A2B37-0EFF-543C-D8A6-C763A5F3437E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Scan or click to access more media trend insights</a:t>
            </a:r>
          </a:p>
        </p:txBody>
      </p:sp>
      <p:pic>
        <p:nvPicPr>
          <p:cNvPr id="21" name="Picture 2">
            <a:hlinkClick r:id="rId3"/>
            <a:extLst>
              <a:ext uri="{FF2B5EF4-FFF2-40B4-BE49-F238E27FC236}">
                <a16:creationId xmlns:a16="http://schemas.microsoft.com/office/drawing/2014/main" id="{0FE684D1-8BCB-516C-FFDD-EAFC5ABCFA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65DE06BA-9800-91CF-5DBB-B0852FB0F456}"/>
              </a:ext>
            </a:extLst>
          </p:cNvPr>
          <p:cNvSpPr/>
          <p:nvPr/>
        </p:nvSpPr>
        <p:spPr>
          <a:xfrm>
            <a:off x="0" y="0"/>
            <a:ext cx="2908299" cy="28722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Viewers Favor Ad-Supported Streaming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B497DCE-578D-BCBD-F474-B1B7E70AF64A}"/>
              </a:ext>
            </a:extLst>
          </p:cNvPr>
          <p:cNvSpPr/>
          <p:nvPr/>
        </p:nvSpPr>
        <p:spPr>
          <a:xfrm>
            <a:off x="142240" y="440921"/>
            <a:ext cx="101257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Ad-supported streaming has become the dominant viewing model, with most viewers subscribing to tiers that include ads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7C96ECE-A818-2EC1-6DC3-557D99DB00F0}"/>
              </a:ext>
            </a:extLst>
          </p:cNvPr>
          <p:cNvSpPr/>
          <p:nvPr/>
        </p:nvSpPr>
        <p:spPr>
          <a:xfrm>
            <a:off x="7130843" y="2143213"/>
            <a:ext cx="4416621" cy="3750428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956BD66-E6A3-2AC6-5383-8FDD7FACC75D}"/>
              </a:ext>
            </a:extLst>
          </p:cNvPr>
          <p:cNvSpPr txBox="1"/>
          <p:nvPr/>
        </p:nvSpPr>
        <p:spPr>
          <a:xfrm>
            <a:off x="7122379" y="3739001"/>
            <a:ext cx="441662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89</a:t>
            </a:r>
            <a:r>
              <a:rPr kumimoji="0" lang="en-US" sz="66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br>
              <a:rPr kumimoji="0" lang="en-US" sz="36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of viewers who watch video content subscribe to ad-supported tiers</a:t>
            </a: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87AD0EDA-0E3D-7A2E-460E-21DA3507F24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BED2B688-A9E4-6218-0F0B-C8A6C2B33487}"/>
              </a:ext>
            </a:extLst>
          </p:cNvPr>
          <p:cNvSpPr txBox="1"/>
          <p:nvPr/>
        </p:nvSpPr>
        <p:spPr>
          <a:xfrm>
            <a:off x="2625616" y="6509430"/>
            <a:ext cx="72305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79DA4621-76F6-61FC-4C85-80E3A3EA647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5615" y="2319810"/>
            <a:ext cx="1447076" cy="1447076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DBC94E8D-1E66-D28B-5566-6CC11A6D1BC1}"/>
              </a:ext>
            </a:extLst>
          </p:cNvPr>
          <p:cNvSpPr txBox="1"/>
          <p:nvPr/>
        </p:nvSpPr>
        <p:spPr>
          <a:xfrm>
            <a:off x="502257" y="6049837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US" sz="800" dirty="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Comcast Advertising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i="1" dirty="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Comcast Advertising Report: Actionable Advice for the Modern TV Advertiser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kumimoji="0" lang="en-US" sz="800" b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2026.</a:t>
            </a:r>
          </a:p>
        </p:txBody>
      </p:sp>
      <p:sp>
        <p:nvSpPr>
          <p:cNvPr id="2" name="TextBox 1">
            <a:hlinkClick r:id="rId8"/>
            <a:extLst>
              <a:ext uri="{FF2B5EF4-FFF2-40B4-BE49-F238E27FC236}">
                <a16:creationId xmlns:a16="http://schemas.microsoft.com/office/drawing/2014/main" id="{18102958-AAE8-C9F1-59CD-34B50EC16F6E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Comcast Advertising</a:t>
            </a:r>
          </a:p>
        </p:txBody>
      </p:sp>
    </p:spTree>
    <p:extLst>
      <p:ext uri="{BB962C8B-B14F-4D97-AF65-F5344CB8AC3E}">
        <p14:creationId xmlns:p14="http://schemas.microsoft.com/office/powerpoint/2010/main" val="1222188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3AA5D20-434E-466A-B5AA-7105306261A7}"/>
</file>

<file path=customXml/itemProps2.xml><?xml version="1.0" encoding="utf-8"?>
<ds:datastoreItem xmlns:ds="http://schemas.openxmlformats.org/officeDocument/2006/customXml" ds:itemID="{5CA1A779-C610-41B1-8708-607637AE0DC9}"/>
</file>

<file path=customXml/itemProps3.xml><?xml version="1.0" encoding="utf-8"?>
<ds:datastoreItem xmlns:ds="http://schemas.openxmlformats.org/officeDocument/2006/customXml" ds:itemID="{8DEBBDEE-C921-4DA1-B902-69D99B4F6AD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2026-02-09T20:31:29Z</dcterms:created>
  <dcterms:modified xsi:type="dcterms:W3CDTF">2026-02-09T20:31:43Z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