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61BE7-97BB-4E9C-91F6-C129155DF920}" v="1" dt="2026-02-09T20:32:12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32:12.639" v="0"/>
      <pc:docMkLst>
        <pc:docMk/>
      </pc:docMkLst>
      <pc:sldChg chg="add">
        <pc:chgData name="Dylan Breger" userId="9b3da09f-10fe-42ec-9aa5-9fa2a3e9cc20" providerId="ADAL" clId="{D81AFA50-692E-4678-A384-3793507736DC}" dt="2026-02-09T20:32:12.639" v="0"/>
        <pc:sldMkLst>
          <pc:docMk/>
          <pc:sldMk cId="1926918420" sldId="214747437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913223140495868E-2"/>
          <c:y val="9.4225156461699835E-2"/>
          <c:w val="0.64458141930464929"/>
          <c:h val="0.759484438295934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# of connected CE devices including computing, mobile, smart speaker and entertainment devices connected to the internet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2025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7C-4341-824A-A3CD7F6DDD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Average # of connected smart home devices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2025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1.4</c:v>
                </c:pt>
                <c:pt idx="1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7C-4341-824A-A3CD7F6DDD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Average # of connected health devices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2025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1</c:v>
                </c:pt>
                <c:pt idx="1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7C-4341-824A-A3CD7F6DDD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6596352"/>
        <c:axId val="1526600192"/>
      </c:barChart>
      <c:catAx>
        <c:axId val="152659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26600192"/>
        <c:crosses val="autoZero"/>
        <c:auto val="1"/>
        <c:lblAlgn val="ctr"/>
        <c:lblOffset val="100"/>
        <c:noMultiLvlLbl val="0"/>
      </c:catAx>
      <c:valAx>
        <c:axId val="1526600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659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40786558564103"/>
          <c:y val="0.13920782382692248"/>
          <c:w val="0.32254855815590672"/>
          <c:h val="0.540381843023514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D334B-C64A-2963-BEA7-1C079C24D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3FF087-0C91-D342-4BFE-8248C3CA1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0B30E-FF01-7A5F-F109-84AD93046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107F3-D0ED-1664-9628-78A44FE79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44827-7B75-9B69-D8F5-C6BEFEC73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5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98919-8E9F-1FA4-E12D-F190BD99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511EF-9B00-2C4D-DBC6-430C10C5B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9EB17-F11C-FFCD-EB7A-1751E723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DFA6A-B6FA-71D5-DC82-0237C13A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4CE8D-ABD9-1496-0090-F20414D4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2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2A526F-7CB9-100A-B55B-7056F83BA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DBCEE-1F4E-151F-DC0A-D709AE17C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EEFC1-6821-4E16-A679-FD588DD6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AE985-05E9-9611-F399-434CE7F7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DBD16-EA01-4C2A-92A4-948CBCD5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3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028D9-0CB4-6ACF-5142-2DD4DFB5A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1CD0C-3428-2D51-6205-564F45DE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18089-858C-BB0F-09F3-36986AED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D826E-92A8-80BC-04EB-3A25031A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1EE5A-3570-0CC7-1281-22792E05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51D5A-684E-46AF-541D-53F904ED1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F7021-290C-903E-475B-32EFE682C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C7D3F-008E-6334-FDAA-9167BE71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9DD88-5A56-7385-73F3-7280EB10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65893-D86B-61C8-EE04-30E9693A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14903-B905-A026-74FC-573B13FE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B297F-E745-C7CD-64FB-4C248DE14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CD4D0-F37A-5B96-653D-18A302756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CEEAE-6AC1-83FB-F568-45B8BAC9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BFB0F-A2C7-CED0-6680-5B5B0C7E5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EC83A-7F7F-232A-A7E9-346FDE44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7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1BD23-B238-FC00-DB29-563CA562A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37B04-8082-90BF-CF66-76B67995B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0E7F6-7890-37EC-9BF7-FAA81BA3B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43DF34-6222-C3C3-6FF4-2157FF15F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F1DB10-C9D9-A526-BD2A-AC77FE569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09A24B-38A7-E412-341C-24A0290A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A3008-D2A3-1E81-FE2C-9D8B1C00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6D23F9-D0DB-6BDF-E023-F246205C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8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6838C-CE93-22C7-2917-52CD032C0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7B8148-0960-D06F-16A5-A0448630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05DE2-99EC-CA63-E918-82B194442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FA69E-F23D-27D1-82AE-EC11ED0F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6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2020FD-2F29-E56C-9990-B24D134D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8245C-47BC-AC53-85D1-59F02B96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377BB-E3A9-369D-735C-D406D06D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0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8FDC-10EF-A3F0-D327-4DF23D6B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4D53C-297E-7157-CBCB-3B364E542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4B96C-8021-7234-3E09-C78A530CD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5448E-7237-165E-5B32-92B59459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62447-FA07-D5FB-E42D-5045A3160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F23C4-60EC-7542-FAC8-A28E5434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3FD6-49C5-98F2-5F2F-9ACFE50D5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AE1163-E9E1-11EE-EA1C-5444D8440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D760B-71AD-E053-610C-646A13AB5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1993FD-4BF2-DF90-AAD7-7059D54F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4D729-7EF2-8A59-7379-F3BE66782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2217DE-17AE-2319-DA61-E82AB869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9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43965D-AB47-04A0-D59B-51B0B502B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7769C-6290-E296-22AC-A7B4AC26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653D7-FF6D-B969-AEDE-DF95780B3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EEDE2B-2E94-467C-9FD2-D24172EEB34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E8B95-B330-9D37-04EB-5AF69AC2C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F3357-6A51-548E-95E6-FA54A3397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1D06A-0FBB-41B9-89F9-7C807F91E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/left-your-own-connected-devices-2026-update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AFD22-144E-8A1D-55FE-FFC1A8E26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F4BBF1-F9D0-6093-0DB2-03E938B6ABD2}"/>
              </a:ext>
            </a:extLst>
          </p:cNvPr>
          <p:cNvSpPr>
            <a:spLocks/>
          </p:cNvSpPr>
          <p:nvPr/>
        </p:nvSpPr>
        <p:spPr>
          <a:xfrm>
            <a:off x="1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5F14F4-747D-DB6C-7B18-20A2430F1F4B}"/>
              </a:ext>
            </a:extLst>
          </p:cNvPr>
          <p:cNvSpPr/>
          <p:nvPr/>
        </p:nvSpPr>
        <p:spPr>
          <a:xfrm>
            <a:off x="311285" y="440921"/>
            <a:ext cx="991856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number of connected devices in households has more than doubled in ten years, unlocking new channels for brands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8BC13C-2B79-707B-068B-335EF3103B1A}"/>
              </a:ext>
            </a:extLst>
          </p:cNvPr>
          <p:cNvSpPr txBox="1"/>
          <p:nvPr/>
        </p:nvSpPr>
        <p:spPr>
          <a:xfrm>
            <a:off x="503714" y="5947167"/>
            <a:ext cx="11538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Parks Associates,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Parks Associates: Amazon Smart Speakers now Account for 60% of all Smart Speaker Purchases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October 1, 2025. Devices include connected health devices, connected smart home devices, computing, mobile, smart speaker and entertainment devices connected to the internet.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DFE5B1-6C46-B8E3-DE85-6FC7D2F449D6}"/>
              </a:ext>
            </a:extLst>
          </p:cNvPr>
          <p:cNvSpPr txBox="1"/>
          <p:nvPr/>
        </p:nvSpPr>
        <p:spPr>
          <a:xfrm>
            <a:off x="1762760" y="1929887"/>
            <a:ext cx="866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Average Number of Connected Devices Per U.S. Household</a:t>
            </a:r>
            <a:endParaRPr kumimoji="0" lang="en-US" sz="1600" b="0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96AEE4B-1467-D14B-98DF-89B06A431DB1}"/>
              </a:ext>
            </a:extLst>
          </p:cNvPr>
          <p:cNvGraphicFramePr/>
          <p:nvPr/>
        </p:nvGraphicFramePr>
        <p:xfrm>
          <a:off x="831698" y="2646392"/>
          <a:ext cx="10818368" cy="3504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A6B4955-EFB7-AFCF-BBF7-C0712A7FB12C}"/>
              </a:ext>
            </a:extLst>
          </p:cNvPr>
          <p:cNvSpPr/>
          <p:nvPr/>
        </p:nvSpPr>
        <p:spPr>
          <a:xfrm>
            <a:off x="2171715" y="3603027"/>
            <a:ext cx="1123189" cy="1115644"/>
          </a:xfrm>
          <a:prstGeom prst="ellipse">
            <a:avLst/>
          </a:prstGeom>
          <a:solidFill>
            <a:srgbClr val="FFFFFF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8.4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0606206-2833-2C91-C3EF-67DC1B09D0A1}"/>
              </a:ext>
            </a:extLst>
          </p:cNvPr>
          <p:cNvSpPr/>
          <p:nvPr/>
        </p:nvSpPr>
        <p:spPr>
          <a:xfrm>
            <a:off x="5679287" y="2458128"/>
            <a:ext cx="1123189" cy="1115644"/>
          </a:xfrm>
          <a:prstGeom prst="ellipse">
            <a:avLst/>
          </a:prstGeom>
          <a:solidFill>
            <a:srgbClr val="FFFFFF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17.6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E318381-B454-D0A1-36F1-6F0662686D0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F014A96-722A-FFED-2CC8-88F3AC0269A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3DE35C43-9008-277A-34DA-23BAE2918303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Left To Your Own 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(Connected) Devices’ (2026 Update)</a:t>
            </a:r>
            <a:r>
              <a:rPr lang="en-US" sz="1100" b="1" i="1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100" b="1" i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insights on 14 different connected devices</a:t>
            </a:r>
            <a:endParaRPr kumimoji="0" lang="en-US" sz="11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A65844-6F63-149F-EE58-AC9ADE442B1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12BEB2-7F07-6429-BF98-7DE5859B4A4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connected device insights</a:t>
            </a:r>
          </a:p>
        </p:txBody>
      </p:sp>
      <p:pic>
        <p:nvPicPr>
          <p:cNvPr id="22" name="Picture 2">
            <a:hlinkClick r:id="rId6"/>
            <a:extLst>
              <a:ext uri="{FF2B5EF4-FFF2-40B4-BE49-F238E27FC236}">
                <a16:creationId xmlns:a16="http://schemas.microsoft.com/office/drawing/2014/main" id="{14B1FE6C-9AD2-5550-8759-8FE397FEB7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9DCE649-0EEE-EBB5-3694-E06F9BCFA645}"/>
              </a:ext>
            </a:extLst>
          </p:cNvPr>
          <p:cNvSpPr/>
          <p:nvPr/>
        </p:nvSpPr>
        <p:spPr>
          <a:xfrm>
            <a:off x="0" y="-1"/>
            <a:ext cx="3156155" cy="31689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Average # of Connected Devices per HH</a:t>
            </a:r>
          </a:p>
        </p:txBody>
      </p:sp>
    </p:spTree>
    <p:extLst>
      <p:ext uri="{BB962C8B-B14F-4D97-AF65-F5344CB8AC3E}">
        <p14:creationId xmlns:p14="http://schemas.microsoft.com/office/powerpoint/2010/main" val="1926918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23D1CD-E81D-4240-883F-27911192800A}"/>
</file>

<file path=customXml/itemProps2.xml><?xml version="1.0" encoding="utf-8"?>
<ds:datastoreItem xmlns:ds="http://schemas.openxmlformats.org/officeDocument/2006/customXml" ds:itemID="{AFAB2E34-6536-4BD3-A28D-9E6012C5260B}"/>
</file>

<file path=customXml/itemProps3.xml><?xml version="1.0" encoding="utf-8"?>
<ds:datastoreItem xmlns:ds="http://schemas.openxmlformats.org/officeDocument/2006/customXml" ds:itemID="{1B90180F-F76F-405A-94C1-E099CD6C0D1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2026-02-09T20:31:49Z</dcterms:created>
  <dcterms:modified xsi:type="dcterms:W3CDTF">2026-02-09T20:32:22Z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