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766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25F7D4-887E-405A-9440-F0792E7558A9}" v="1" dt="2026-02-09T20:40:26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40:26.078" v="0"/>
      <pc:docMkLst>
        <pc:docMk/>
      </pc:docMkLst>
      <pc:sldChg chg="add">
        <pc:chgData name="Dylan Breger" userId="9b3da09f-10fe-42ec-9aa5-9fa2a3e9cc20" providerId="ADAL" clId="{D81AFA50-692E-4678-A384-3793507736DC}" dt="2026-02-09T20:40:26.078" v="0"/>
        <pc:sldMkLst>
          <pc:docMk/>
          <pc:sldMk cId="1311852991" sldId="214737666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E1D8-406D-8045-0DF86F75C1AE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A67-434F-8DC2-AC83974A76A0}"/>
              </c:ext>
            </c:extLst>
          </c:dPt>
          <c:dPt>
            <c:idx val="3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97E-4623-913C-397A01E6B1D0}"/>
              </c:ext>
            </c:extLst>
          </c:dPt>
          <c:dPt>
            <c:idx val="4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97E-4623-913C-397A01E6B1D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Conversion Rate</c:v>
                </c:pt>
                <c:pt idx="1">
                  <c:v>ROAS</c:v>
                </c:pt>
                <c:pt idx="2">
                  <c:v>Reach / Frequency</c:v>
                </c:pt>
                <c:pt idx="3">
                  <c:v>CTR</c:v>
                </c:pt>
                <c:pt idx="4">
                  <c:v>Social Engagement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0.62</c:v>
                </c:pt>
                <c:pt idx="1">
                  <c:v>0.47</c:v>
                </c:pt>
                <c:pt idx="2">
                  <c:v>0.46</c:v>
                </c:pt>
                <c:pt idx="3">
                  <c:v>0.39</c:v>
                </c:pt>
                <c:pt idx="4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67-434F-8DC2-AC83974A7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3"/>
        <c:axId val="872452895"/>
        <c:axId val="872449055"/>
      </c:barChart>
      <c:catAx>
        <c:axId val="87245289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72449055"/>
        <c:crosses val="autoZero"/>
        <c:auto val="1"/>
        <c:lblAlgn val="ctr"/>
        <c:lblOffset val="100"/>
        <c:noMultiLvlLbl val="0"/>
      </c:catAx>
      <c:valAx>
        <c:axId val="872449055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872452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rgbClr val="1B1464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05BB9-352C-7712-6420-0385DE54C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AA1E60-C11B-FBC9-6A95-AC4A485D6F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54D1E-7574-2875-0DDF-D977A9EAA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7F1A0-06D1-68EE-9D76-E92942C08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4FAC9-7016-6608-0D79-ACA5DC89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9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603D6-9D1E-6260-E7A9-B4140D75B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74D5A-849A-C90F-FE3D-33C0C5F1E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1358D-B9CF-52C2-17A5-A04BD800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CDA5D-2058-D2FA-67EA-B6F8917D2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D96D3-FE70-D077-4E99-D8E6976C9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65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2B4E2-7775-52E9-0FE1-E6306BB14E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DDE977-0925-918A-16BA-959856BD9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762E7-99C5-2859-C2F2-975AFBDA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83358-BE86-E418-C2A7-5515177FE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C6960-5E7C-25FC-5739-0BA42911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CA771-6925-3EE2-D118-F4E940EDD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E0715-B7B4-76C5-5C84-6CBABB910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7FD0A-B108-C90B-893A-911223FE6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34B1F-32C0-BDE8-4D45-4C558A5A8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84796-BFCB-6D0C-4EA0-040F8BEEA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1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3D6C2-2C81-28BF-67E0-9964A0244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9F00A-B15A-A4C1-F231-41B239933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5B243-C1C6-3AB2-E579-7C8878338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AF6D5-562C-66DA-DFDB-2D41A80F4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C4D0A-8B92-8C78-4702-7BC9DDE90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C0F6A-3646-AAC5-1D59-AFE588F22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645F1-BD0C-8BCB-A2AF-869AF0DD4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9CE9A-8B04-B9F3-9885-0F585E35B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85F76-C539-AF6C-97A2-3AFDDB885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EFFCF-148E-9882-371F-F35CA0F1C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92A5B-C62E-871D-5C7D-3300F40EE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92ACE-922B-B60D-7EA9-47FDE9751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1E196-1E88-1506-9508-35BE4955C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A7FFAE-3D2C-4C3E-A8B5-8258EA2BB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C30C7D-7011-A14E-2BC0-A2C10F5971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53091-4B1C-B586-7765-6CB600EF0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34147B-38C0-FCEA-5217-CC9278AAE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5AC257-FBC0-4327-CAD6-AC39BD0E1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D0A94C-7C47-CD1F-34FD-1D78A8B54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2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F240A-8AC5-342F-86A2-883FF61C3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39434E-9914-C347-2B27-F3F974F85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487B4-AE43-5B0E-6263-F039C8CE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A24B8E-BE33-51E2-5974-284DA7D43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9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C4A43B-A62D-6D8A-95C6-5295FC9F0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7F8ED9-7229-0CA0-CCBF-1FA70BEBB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A3375-E1B4-52F5-B84D-A0862040F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0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C3430-E039-4D3E-A088-EBFF0A006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F3991-8990-2DEF-B28E-1CA56650E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8459F5-44EA-AE89-DB81-2EDF3649E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F074B-B7DA-4532-204B-53398FB9A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CA4047-3EAC-9424-9171-91D032798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0BC8-6104-A47E-044E-74961FCD5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0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2462A-44BF-EB0E-479D-B963D442F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DDAC07-D78E-80C8-3C44-E5C3D683BD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46161-5C5B-C53F-CA49-5EC2EA6E1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82B4A-A7BF-D237-F10D-4050450D5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40487-047F-B8A3-10E2-16D91D031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9C926-03FD-9F22-B06A-218DD8007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2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76513-A219-A704-4EBB-44C4B8B11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C4955-76CB-D0E2-73CF-5C55D3947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41ACE-3918-1888-4930-AD3DBD2698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9B4CFA-CF50-4C24-B955-AFF6A003923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DA0D0-5847-4FF2-8296-216B6F4B09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83912-C090-CB55-357B-169E6C4E4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E6ACAB-28D9-46B0-A09D-D10190619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proximic.com/home/Resourc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92EC2-41E8-6B5A-B686-BBD74A1FA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CF3014-E9CF-074D-F4B9-A85CB6325448}"/>
              </a:ext>
            </a:extLst>
          </p:cNvPr>
          <p:cNvSpPr/>
          <p:nvPr/>
        </p:nvSpPr>
        <p:spPr>
          <a:xfrm>
            <a:off x="1" y="175408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E1C65C-338B-FFAB-F63D-606D5A62E841}"/>
              </a:ext>
            </a:extLst>
          </p:cNvPr>
          <p:cNvSpPr txBox="1"/>
          <p:nvPr/>
        </p:nvSpPr>
        <p:spPr>
          <a:xfrm>
            <a:off x="483206" y="6072392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Proximic by Comscore, </a:t>
            </a: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State of Programmatic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061ACE-E5F0-D42F-82DF-0441AAC11A30}"/>
              </a:ext>
            </a:extLst>
          </p:cNvPr>
          <p:cNvSpPr txBox="1"/>
          <p:nvPr/>
        </p:nvSpPr>
        <p:spPr>
          <a:xfrm>
            <a:off x="563963" y="1947475"/>
            <a:ext cx="110640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What metrics are you focused on for measuring the effectiveness of programmatic campaigns?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 of respondents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002B67-362A-F60D-C8B7-1653F8F83162}"/>
              </a:ext>
            </a:extLst>
          </p:cNvPr>
          <p:cNvSpPr/>
          <p:nvPr/>
        </p:nvSpPr>
        <p:spPr>
          <a:xfrm>
            <a:off x="89992" y="527717"/>
            <a:ext cx="102577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Programmatic success is judged primarily by conversion rate, over metrics like reach, frequency or engagement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133DFD-63C5-FBBA-6140-50071EDA0E8A}"/>
              </a:ext>
            </a:extLst>
          </p:cNvPr>
          <p:cNvSpPr/>
          <p:nvPr/>
        </p:nvSpPr>
        <p:spPr>
          <a:xfrm>
            <a:off x="-1" y="0"/>
            <a:ext cx="2655652" cy="276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Programmatic Campaigns: Metrics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455005-504F-CB04-4442-DF270BB1B4EC}"/>
              </a:ext>
            </a:extLst>
          </p:cNvPr>
          <p:cNvSpPr txBox="1"/>
          <p:nvPr/>
        </p:nvSpPr>
        <p:spPr>
          <a:xfrm>
            <a:off x="10267952" y="10599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more measurement 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AAAB17-4286-F161-0B14-EE985CDC3E6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4D25ACA-CECE-6989-0E19-D846C2D10E2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675F1E0-C745-DD70-F375-1B18A731444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2E81A4CE-12D5-A57D-4152-080A5EB27612}"/>
              </a:ext>
            </a:extLst>
          </p:cNvPr>
          <p:cNvGraphicFramePr/>
          <p:nvPr/>
        </p:nvGraphicFramePr>
        <p:xfrm>
          <a:off x="563963" y="2499052"/>
          <a:ext cx="9458437" cy="3639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Picture 2">
            <a:hlinkClick r:id="rId5"/>
            <a:extLst>
              <a:ext uri="{FF2B5EF4-FFF2-40B4-BE49-F238E27FC236}">
                <a16:creationId xmlns:a16="http://schemas.microsoft.com/office/drawing/2014/main" id="{202BBC12-023C-0CBE-6E26-7EF77FBD16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ounded Rectangle 19">
            <a:extLst>
              <a:ext uri="{FF2B5EF4-FFF2-40B4-BE49-F238E27FC236}">
                <a16:creationId xmlns:a16="http://schemas.microsoft.com/office/drawing/2014/main" id="{268A4412-F299-801D-52FC-B40F219AC5A3}"/>
              </a:ext>
            </a:extLst>
          </p:cNvPr>
          <p:cNvSpPr/>
          <p:nvPr/>
        </p:nvSpPr>
        <p:spPr>
          <a:xfrm>
            <a:off x="9797714" y="2647941"/>
            <a:ext cx="1830323" cy="109185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ED3C8D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62% </a:t>
            </a:r>
            <a:br>
              <a:rPr lang="en-US" sz="16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marketers list conversion rate as 1</a:t>
            </a:r>
            <a:r>
              <a:rPr lang="en-US" sz="1200" baseline="300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2</a:t>
            </a:r>
            <a:r>
              <a:rPr lang="en-US" sz="1200" baseline="300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priority</a:t>
            </a:r>
            <a:endParaRPr kumimoji="0" lang="en-US" sz="1600" i="0" u="none" strike="noStrike" kern="1200" cap="none" spc="0" normalizeH="0" baseline="0" noProof="0"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hlinkClick r:id="rId7"/>
            <a:extLst>
              <a:ext uri="{FF2B5EF4-FFF2-40B4-BE49-F238E27FC236}">
                <a16:creationId xmlns:a16="http://schemas.microsoft.com/office/drawing/2014/main" id="{D1880C2E-9D12-E251-2D44-831B1BE45814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Proximic by Comscore</a:t>
            </a:r>
          </a:p>
        </p:txBody>
      </p:sp>
    </p:spTree>
    <p:extLst>
      <p:ext uri="{BB962C8B-B14F-4D97-AF65-F5344CB8AC3E}">
        <p14:creationId xmlns:p14="http://schemas.microsoft.com/office/powerpoint/2010/main" val="131185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986782-1F55-4731-BB28-4757B9C90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AA7325-30FE-4261-8F76-3B191106DB51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B4190B27-7D5F-40EB-A854-5EE081C24C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2026-02-09T20:39:40Z</dcterms:created>
  <dcterms:modified xsi:type="dcterms:W3CDTF">2026-02-09T20:51:31Z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