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14747437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1266745-CE88-47C3-AE1B-F2667CFCABCE}" v="1" dt="2026-02-09T20:42:04.46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9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11" Type="http://schemas.openxmlformats.org/officeDocument/2006/relationships/customXml" Target="../customXml/item3.xml"/><Relationship Id="rId5" Type="http://schemas.openxmlformats.org/officeDocument/2006/relationships/theme" Target="theme/theme1.xml"/><Relationship Id="rId10" Type="http://schemas.openxmlformats.org/officeDocument/2006/relationships/customXml" Target="../customXml/item2.xml"/><Relationship Id="rId4" Type="http://schemas.openxmlformats.org/officeDocument/2006/relationships/viewProps" Target="viewProps.xml"/><Relationship Id="rId9" Type="http://schemas.openxmlformats.org/officeDocument/2006/relationships/customXml" Target="../customXml/item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ylan Breger" userId="9b3da09f-10fe-42ec-9aa5-9fa2a3e9cc20" providerId="ADAL" clId="{D81AFA50-692E-4678-A384-3793507736DC}"/>
    <pc:docChg chg="addSld modSld">
      <pc:chgData name="Dylan Breger" userId="9b3da09f-10fe-42ec-9aa5-9fa2a3e9cc20" providerId="ADAL" clId="{D81AFA50-692E-4678-A384-3793507736DC}" dt="2026-02-09T20:42:04.462" v="0"/>
      <pc:docMkLst>
        <pc:docMk/>
      </pc:docMkLst>
      <pc:sldChg chg="add">
        <pc:chgData name="Dylan Breger" userId="9b3da09f-10fe-42ec-9aa5-9fa2a3e9cc20" providerId="ADAL" clId="{D81AFA50-692E-4678-A384-3793507736DC}" dt="2026-02-09T20:42:04.462" v="0"/>
        <pc:sldMkLst>
          <pc:docMk/>
          <pc:sldMk cId="1377501610" sldId="2147474377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8506417291643006"/>
          <c:y val="4.0439717021747666E-2"/>
          <c:w val="0.39234317642238958"/>
          <c:h val="0.94419827025557901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solidFill>
              <a:srgbClr val="1B1464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00BFF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D4AA-417A-9E7F-551F2534EFC3}"/>
              </c:ext>
            </c:extLst>
          </c:dPt>
          <c:dPt>
            <c:idx val="1"/>
            <c:invertIfNegative val="0"/>
            <c:bubble3D val="0"/>
            <c:spPr>
              <a:solidFill>
                <a:srgbClr val="1B146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D4AA-417A-9E7F-551F2534EFC3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rgbClr val="1B1464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Sheet1!$A$2:$A$7</c:f>
              <c:strCache>
                <c:ptCount val="6"/>
                <c:pt idx="0">
                  <c:v>The impact of economic conditions</c:v>
                </c:pt>
                <c:pt idx="1">
                  <c:v>Data: privacy, consumers' control over their data, ethical internet</c:v>
                </c:pt>
                <c:pt idx="2">
                  <c:v>Brand safety issues</c:v>
                </c:pt>
                <c:pt idx="3">
                  <c:v>Escalating geo-political tensions</c:v>
                </c:pt>
                <c:pt idx="4">
                  <c:v>Environment: conscious consumption, sustainability and climate change</c:v>
                </c:pt>
                <c:pt idx="5">
                  <c:v>Diversity, inclusivity and social justice</c:v>
                </c:pt>
              </c:strCache>
            </c:strRef>
          </c:cat>
          <c:val>
            <c:numRef>
              <c:f>Sheet1!$B$2:$B$7</c:f>
              <c:numCache>
                <c:formatCode>0%</c:formatCode>
                <c:ptCount val="6"/>
                <c:pt idx="0">
                  <c:v>0.61</c:v>
                </c:pt>
                <c:pt idx="1">
                  <c:v>0.37</c:v>
                </c:pt>
                <c:pt idx="2">
                  <c:v>0.34</c:v>
                </c:pt>
                <c:pt idx="3">
                  <c:v>0.28000000000000003</c:v>
                </c:pt>
                <c:pt idx="4">
                  <c:v>0.2</c:v>
                </c:pt>
                <c:pt idx="5">
                  <c:v>0.15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4AA-417A-9E7F-551F2534EFC3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40"/>
        <c:axId val="34717935"/>
        <c:axId val="34718415"/>
      </c:barChart>
      <c:catAx>
        <c:axId val="34717935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rgbClr val="1B1464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rgbClr val="1B1464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34718415"/>
        <c:crosses val="autoZero"/>
        <c:auto val="1"/>
        <c:lblAlgn val="ctr"/>
        <c:lblOffset val="100"/>
        <c:noMultiLvlLbl val="0"/>
      </c:catAx>
      <c:valAx>
        <c:axId val="34718415"/>
        <c:scaling>
          <c:orientation val="minMax"/>
        </c:scaling>
        <c:delete val="1"/>
        <c:axPos val="t"/>
        <c:numFmt formatCode="0%" sourceLinked="1"/>
        <c:majorTickMark val="out"/>
        <c:minorTickMark val="none"/>
        <c:tickLblPos val="nextTo"/>
        <c:crossAx val="34717935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9B3E95-A7D8-2049-8340-A6E087B4F2C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616CDBF-CF01-2423-7377-CE024A0ABEA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8888A0-99F4-A9C7-9CBA-49B128FDC2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AA8BE-C5D5-4FD9-9F75-6B685FE6BF19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A8B948-7FFA-FDD6-9898-646B83532C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52C4F9-C2FE-7CE8-B00F-EDF509BBFE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3F52AB-6514-4159-8C7D-25736A567A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19319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10AA9D-610B-501C-73F2-A01B14B1FC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51EA082-56C2-2E47-051D-CB7CF95F0A9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4E824C-E4E7-D889-4224-40467F1201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AA8BE-C5D5-4FD9-9F75-6B685FE6BF19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0A9996-F0E3-AD07-E5A9-01A9AA8D2F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FBAB43-A3B0-83E8-9375-E515E4B50D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3F52AB-6514-4159-8C7D-25736A567A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07156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A5A3776-F2DF-E63E-8C36-DB66CCBE023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A49C889-A2EE-04DA-E3B6-2D4BD1FC071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5DEAC4-FDB5-4FD3-A485-C575AA629A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AA8BE-C5D5-4FD9-9F75-6B685FE6BF19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3FBCCD-D87C-8777-67BE-DF9C4C8ECF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6A9E0A-C7D8-EE2E-622A-528596AAA7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3F52AB-6514-4159-8C7D-25736A567A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8762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F660B2-F17B-F6BC-65D9-89C4D39F14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9EA948-4F83-7449-76A7-9D63021E55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F0AEE4-CE17-5D45-D4AD-14C9B09BDF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AA8BE-C5D5-4FD9-9F75-6B685FE6BF19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35BE3D-1D4D-2FCC-8C74-FC0F9B9D09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44F7F4-9614-B685-274F-116D1D519B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3F52AB-6514-4159-8C7D-25736A567A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2913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49C933-5B58-6A45-E891-3766DE0324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424B21A-3D20-F4A1-177E-8585AC3B02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C918CB-CBFF-17EC-9BEB-D6D2C4551E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AA8BE-C5D5-4FD9-9F75-6B685FE6BF19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418F79-7F96-3EB3-CE9F-AAE6C7782E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D106B5-7EDE-6CF7-09B1-577641C1A2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3F52AB-6514-4159-8C7D-25736A567A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316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4DF958-83F3-E249-0F80-F480AE673A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DC2675-3A57-6466-5BD6-D816EAFDEBB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E3F64D3-9075-2724-3635-DC250AFF7E6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F0FFE03-9CEB-15D3-6082-1C394E098E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AA8BE-C5D5-4FD9-9F75-6B685FE6BF19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DC80184-10A5-C65A-B767-05E7BE0D2A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CA88844-DA65-D8BF-6397-B8BE0DADA9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3F52AB-6514-4159-8C7D-25736A567A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50353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1B54B5-8B75-0E4E-F1AB-EDDEB85845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314A60F-E0EA-5695-C5B9-B1E98383C7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92B1639-1E4C-15CC-7B3F-3443AFEA298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9827A86-BDFB-6502-CD9B-89C44116D4B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867A35D-403A-7C42-FFDB-F2544DD91CC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EDF4536-FF8D-1520-9A21-1E59C31768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AA8BE-C5D5-4FD9-9F75-6B685FE6BF19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6F73E21-4650-1C8B-3203-85FA15FB77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E6D0B7B-EFA5-173C-3FDA-623EBD20CC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3F52AB-6514-4159-8C7D-25736A567A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21010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9B009D-478E-8CF4-75FF-5574B19AE6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E2A8084-4944-4E2F-244B-A5FF081112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AA8BE-C5D5-4FD9-9F75-6B685FE6BF19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D0942A3-C26B-5072-D502-882354D297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7B132F-0ACA-B971-9053-CD663578FE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3F52AB-6514-4159-8C7D-25736A567A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4356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8711DF4-BB8C-754B-3BDB-9229530F1E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AA8BE-C5D5-4FD9-9F75-6B685FE6BF19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1D5D1FF-4C46-5194-E165-3ABF576213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229D331-5D04-3A86-9230-249C201F22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3F52AB-6514-4159-8C7D-25736A567A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94659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64179F-13D3-79DF-4ADD-9E4F06B3E0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CFDF43-8093-54F7-A67D-3A96A32D85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84F8090-5683-6219-159B-EB5EB50C7F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9F12E3C-F943-90DB-B012-B494EEF841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AA8BE-C5D5-4FD9-9F75-6B685FE6BF19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CA24731-F276-B74B-3638-6284B9864C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FB5BE93-CF6C-1F48-6DFF-5C234074A4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3F52AB-6514-4159-8C7D-25736A567A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55793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5D6006-08DF-9202-F4DE-183495F96E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97B53EC-AA54-9591-7B33-0ED391EDE71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170D04D-F10C-5D32-3972-0B4556CC51A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2603B95-2DFA-42F4-6C7E-6A346654E0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AA8BE-C5D5-4FD9-9F75-6B685FE6BF19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EA11D1F-0994-796F-C263-C98FD14F9B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870EC2A-35CF-9D94-B8C5-92771CF2B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3F52AB-6514-4159-8C7D-25736A567A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08068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83B16D1-6277-F47B-D2A1-DE629A14FC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E722267-409C-3BD9-9025-0C604A1F6B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319F47-ADDD-034D-A7B3-5690491F211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8AAA8BE-C5D5-4FD9-9F75-6B685FE6BF19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B37B6C-A5D0-C7D2-3C94-09F95AB2BB1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AC307E-0B69-E36A-E414-FE5069F7FC8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23F52AB-6514-4159-8C7D-25736A567A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5826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thevab.com/insights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chart" Target="../charts/chart1.xml"/><Relationship Id="rId5" Type="http://schemas.openxmlformats.org/officeDocument/2006/relationships/image" Target="../media/image2.png"/><Relationship Id="rId4" Type="http://schemas.openxmlformats.org/officeDocument/2006/relationships/hyperlink" Target="https://thevab.com/signin?utm_source=grab-and-go&amp;utm_medium=vab-insights&amp;utm_campaign=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8E5003-ED35-293B-E109-72C271505B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7726632-5A5E-91F8-63FF-2428B01BD337}"/>
              </a:ext>
            </a:extLst>
          </p:cNvPr>
          <p:cNvSpPr>
            <a:spLocks/>
          </p:cNvSpPr>
          <p:nvPr/>
        </p:nvSpPr>
        <p:spPr>
          <a:xfrm>
            <a:off x="0" y="1698993"/>
            <a:ext cx="12191999" cy="5170157"/>
          </a:xfrm>
          <a:prstGeom prst="rect">
            <a:avLst/>
          </a:prstGeom>
          <a:solidFill>
            <a:srgbClr val="E2E8F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82E67E1-15BA-3BD9-AF22-77FE7294B453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3737AE4B-412B-1041-33F4-B1B5B03EFDA5}"/>
              </a:ext>
            </a:extLst>
          </p:cNvPr>
          <p:cNvSpPr/>
          <p:nvPr/>
        </p:nvSpPr>
        <p:spPr>
          <a:xfrm>
            <a:off x="483207" y="6533170"/>
            <a:ext cx="116872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sng" strike="noStrike" kern="1200" cap="none" spc="15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theVAB.com/insights</a:t>
            </a:r>
            <a:endParaRPr kumimoji="0" lang="en-US" sz="1800" b="1" i="0" u="sng" strike="noStrike" kern="1200" cap="none" spc="150" normalizeH="0" baseline="0" noProof="0">
              <a:ln>
                <a:noFill/>
              </a:ln>
              <a:solidFill>
                <a:srgbClr val="00BFF2"/>
              </a:solidFill>
              <a:effectLst/>
              <a:uLnTx/>
              <a:uFillTx/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0257595-E03E-4238-D99C-FBDDE5ABDB0F}"/>
              </a:ext>
            </a:extLst>
          </p:cNvPr>
          <p:cNvSpPr txBox="1"/>
          <p:nvPr/>
        </p:nvSpPr>
        <p:spPr>
          <a:xfrm>
            <a:off x="483207" y="6330235"/>
            <a:ext cx="1168727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Source: WARC, The Voice of the Marketer, December 2025. </a:t>
            </a:r>
            <a:endParaRPr kumimoji="0" lang="en-US" sz="1050" b="0" i="0" u="none" strike="noStrike" kern="1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A552ACB-74B3-2117-9E78-B7292FED3550}"/>
              </a:ext>
            </a:extLst>
          </p:cNvPr>
          <p:cNvSpPr/>
          <p:nvPr/>
        </p:nvSpPr>
        <p:spPr>
          <a:xfrm>
            <a:off x="10267952" y="0"/>
            <a:ext cx="1924048" cy="1671565"/>
          </a:xfrm>
          <a:prstGeom prst="rect">
            <a:avLst/>
          </a:prstGeom>
          <a:noFill/>
          <a:ln w="28575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99BFD9E-1C36-F17D-A683-C62D7B2902DC}"/>
              </a:ext>
            </a:extLst>
          </p:cNvPr>
          <p:cNvSpPr txBox="1"/>
          <p:nvPr/>
        </p:nvSpPr>
        <p:spPr>
          <a:xfrm>
            <a:off x="10233660" y="26057"/>
            <a:ext cx="1996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Scan or click to access more trends &amp; insights</a:t>
            </a:r>
          </a:p>
        </p:txBody>
      </p:sp>
      <p:pic>
        <p:nvPicPr>
          <p:cNvPr id="11" name="Picture 2">
            <a:hlinkClick r:id="rId4"/>
            <a:extLst>
              <a:ext uri="{FF2B5EF4-FFF2-40B4-BE49-F238E27FC236}">
                <a16:creationId xmlns:a16="http://schemas.microsoft.com/office/drawing/2014/main" id="{E359701B-D82F-E8E2-7DFB-4CFF64B6F91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627" t="8925" r="8225" b="7734"/>
          <a:stretch/>
        </p:blipFill>
        <p:spPr bwMode="auto">
          <a:xfrm>
            <a:off x="10676741" y="521763"/>
            <a:ext cx="1106470" cy="1109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EAD55BEF-5CED-2942-A93F-A6A166DC9C67}"/>
              </a:ext>
            </a:extLst>
          </p:cNvPr>
          <p:cNvSpPr/>
          <p:nvPr/>
        </p:nvSpPr>
        <p:spPr>
          <a:xfrm>
            <a:off x="1" y="-1"/>
            <a:ext cx="3451122" cy="312322"/>
          </a:xfrm>
          <a:prstGeom prst="rect">
            <a:avLst/>
          </a:prstGeom>
          <a:solidFill>
            <a:srgbClr val="1B1464"/>
          </a:solidFill>
          <a:ln>
            <a:solidFill>
              <a:srgbClr val="1B146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 Issues That Are Impacting Marketing Plans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A24EEB1-53A9-81EB-7E14-BA915470FB64}"/>
              </a:ext>
            </a:extLst>
          </p:cNvPr>
          <p:cNvSpPr/>
          <p:nvPr/>
        </p:nvSpPr>
        <p:spPr>
          <a:xfrm>
            <a:off x="142240" y="440921"/>
            <a:ext cx="10125712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Marketers believe that current economic conditions will have the greatest impact on their strategic plans this year</a:t>
            </a:r>
          </a:p>
        </p:txBody>
      </p:sp>
      <p:graphicFrame>
        <p:nvGraphicFramePr>
          <p:cNvPr id="16" name="Chart 15">
            <a:extLst>
              <a:ext uri="{FF2B5EF4-FFF2-40B4-BE49-F238E27FC236}">
                <a16:creationId xmlns:a16="http://schemas.microsoft.com/office/drawing/2014/main" id="{797DFDBD-0B58-813B-90A7-0A11C46F1A28}"/>
              </a:ext>
            </a:extLst>
          </p:cNvPr>
          <p:cNvGraphicFramePr/>
          <p:nvPr/>
        </p:nvGraphicFramePr>
        <p:xfrm>
          <a:off x="973667" y="2476499"/>
          <a:ext cx="10549466" cy="37378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17" name="TextBox 16">
            <a:extLst>
              <a:ext uri="{FF2B5EF4-FFF2-40B4-BE49-F238E27FC236}">
                <a16:creationId xmlns:a16="http://schemas.microsoft.com/office/drawing/2014/main" id="{7998F523-D8AE-1821-A2B2-11163E536EBE}"/>
              </a:ext>
            </a:extLst>
          </p:cNvPr>
          <p:cNvSpPr txBox="1"/>
          <p:nvPr/>
        </p:nvSpPr>
        <p:spPr>
          <a:xfrm>
            <a:off x="-10271" y="2075546"/>
            <a:ext cx="1220227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sng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% of respondents who expect a significant impact from the following issues on marketing strategies next year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551182C6-2D79-E084-B502-67974B6DCCE1}"/>
              </a:ext>
            </a:extLst>
          </p:cNvPr>
          <p:cNvSpPr txBox="1"/>
          <p:nvPr/>
        </p:nvSpPr>
        <p:spPr>
          <a:xfrm>
            <a:off x="3871039" y="2992199"/>
            <a:ext cx="221489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">
                <a:solidFill>
                  <a:srgbClr val="1B14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(tariffs, trade wars, inflation, recession, etc.)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223D0D46-0679-EA37-003B-7FA58B303100}"/>
              </a:ext>
            </a:extLst>
          </p:cNvPr>
          <p:cNvSpPr txBox="1"/>
          <p:nvPr/>
        </p:nvSpPr>
        <p:spPr>
          <a:xfrm>
            <a:off x="2607843" y="4163702"/>
            <a:ext cx="346921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">
                <a:solidFill>
                  <a:srgbClr val="1B14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(i.e., avoiding political controversies, disinformation and hate speech)</a:t>
            </a:r>
          </a:p>
        </p:txBody>
      </p:sp>
    </p:spTree>
    <p:extLst>
      <p:ext uri="{BB962C8B-B14F-4D97-AF65-F5344CB8AC3E}">
        <p14:creationId xmlns:p14="http://schemas.microsoft.com/office/powerpoint/2010/main" val="1377501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4291D3CFFFB3468A8BEBC160241642" ma:contentTypeVersion="19" ma:contentTypeDescription="Create a new document." ma:contentTypeScope="" ma:versionID="ca9a50b37f8fd7aa2bb61aaf8ef7694c">
  <xsd:schema xmlns:xsd="http://www.w3.org/2001/XMLSchema" xmlns:xs="http://www.w3.org/2001/XMLSchema" xmlns:p="http://schemas.microsoft.com/office/2006/metadata/properties" xmlns:ns2="97cdb7a3-d8d8-4d5a-8559-ae518cf29f49" xmlns:ns3="8ffbcc2d-a520-42b9-8ca7-e090664160a6" targetNamespace="http://schemas.microsoft.com/office/2006/metadata/properties" ma:root="true" ma:fieldsID="157455a0c779238415b359be0495f7ed" ns2:_="" ns3:_="">
    <xsd:import namespace="97cdb7a3-d8d8-4d5a-8559-ae518cf29f49"/>
    <xsd:import namespace="8ffbcc2d-a520-42b9-8ca7-e090664160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cdb7a3-d8d8-4d5a-8559-ae518cf29f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c637ead-fd64-45b4-abde-ec2d09ec10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fbcc2d-a520-42b9-8ca7-e090664160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92ae5e6-0bf7-4809-94d2-b453c12df252}" ma:internalName="TaxCatchAll" ma:showField="CatchAllData" ma:web="8ffbcc2d-a520-42b9-8ca7-e090664160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ffbcc2d-a520-42b9-8ca7-e090664160a6" xsi:nil="true"/>
    <lcf76f155ced4ddcb4097134ff3c332f xmlns="97cdb7a3-d8d8-4d5a-8559-ae518cf29f4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4E5BF35D-AEA2-4146-A260-F187A96A72E3}"/>
</file>

<file path=customXml/itemProps2.xml><?xml version="1.0" encoding="utf-8"?>
<ds:datastoreItem xmlns:ds="http://schemas.openxmlformats.org/officeDocument/2006/customXml" ds:itemID="{554BDFA1-B2AE-44B9-BCFB-63761CD5C419}"/>
</file>

<file path=customXml/itemProps3.xml><?xml version="1.0" encoding="utf-8"?>
<ds:datastoreItem xmlns:ds="http://schemas.openxmlformats.org/officeDocument/2006/customXml" ds:itemID="{3E0A8A72-28EA-494D-A4D4-1C860AC82804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94</Words>
  <Application>Microsoft Office PowerPoint</Application>
  <PresentationFormat>Widescreen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Dylan Breger</dc:creator>
  <cp:lastModifiedBy>Dylan Breger</cp:lastModifiedBy>
  <cp:revision>1</cp:revision>
  <dcterms:created xsi:type="dcterms:W3CDTF">2026-02-09T20:41:45Z</dcterms:created>
  <dcterms:modified xsi:type="dcterms:W3CDTF">2026-02-09T20:42:15Z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0x010100C24291D3CFFFB3468A8BEBC160241642</vt:lpwstr>
  </property>
</Properties>
</file>