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B056AF-9E7A-435E-A70A-4F901B8E4528}" v="1" dt="2026-02-09T20:44:31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44:31.226" v="0"/>
      <pc:docMkLst>
        <pc:docMk/>
      </pc:docMkLst>
      <pc:sldChg chg="add">
        <pc:chgData name="Dylan Breger" userId="9b3da09f-10fe-42ec-9aa5-9fa2a3e9cc20" providerId="ADAL" clId="{D81AFA50-692E-4678-A384-3793507736DC}" dt="2026-02-09T20:44:31.226" v="0"/>
        <pc:sldMkLst>
          <pc:docMk/>
          <pc:sldMk cId="2378660321" sldId="21474743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01210936755254"/>
          <c:y val="8.5517349527475292E-2"/>
          <c:w val="0.67147870688006928"/>
          <c:h val="0.9095272275935778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 '25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6437220791820992E-16"/>
                  <c:y val="1.161275604137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AB2-4A49-8799-7632D4BC9EDF}"/>
                </c:ext>
              </c:extLst>
            </c:dLbl>
            <c:dLbl>
              <c:idx val="3"/>
              <c:layout>
                <c:manualLayout>
                  <c:x val="1.1207325460907878E-3"/>
                  <c:y val="2.90313186207797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B2-4A49-8799-7632D4BC9EDF}"/>
                </c:ext>
              </c:extLst>
            </c:dLbl>
            <c:dLbl>
              <c:idx val="7"/>
              <c:layout>
                <c:manualLayout>
                  <c:x val="-6.7243952765447266E-3"/>
                  <c:y val="2.0321923034545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B2-4A49-8799-7632D4BC9E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Generative AI</c:v>
                </c:pt>
                <c:pt idx="1">
                  <c:v>Connected TV (CTV) / Streaming</c:v>
                </c:pt>
                <c:pt idx="2">
                  <c:v>TikTok / Social Video</c:v>
                </c:pt>
                <c:pt idx="3">
                  <c:v>Consumer Privacy</c:v>
                </c:pt>
                <c:pt idx="4">
                  <c:v>E-comerce Everywhere</c:v>
                </c:pt>
                <c:pt idx="5">
                  <c:v>Political &amp; Advocacy Trends</c:v>
                </c:pt>
                <c:pt idx="6">
                  <c:v>Sustainability / Carbon Impact</c:v>
                </c:pt>
                <c:pt idx="7">
                  <c:v>Gaming</c:v>
                </c:pt>
                <c:pt idx="8">
                  <c:v>Metaverse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0.7</c:v>
                </c:pt>
                <c:pt idx="1">
                  <c:v>0.63</c:v>
                </c:pt>
                <c:pt idx="2">
                  <c:v>0.43</c:v>
                </c:pt>
                <c:pt idx="3">
                  <c:v>0.28000000000000003</c:v>
                </c:pt>
                <c:pt idx="4">
                  <c:v>0.27</c:v>
                </c:pt>
                <c:pt idx="5">
                  <c:v>0.18</c:v>
                </c:pt>
                <c:pt idx="6">
                  <c:v>0.17</c:v>
                </c:pt>
                <c:pt idx="7">
                  <c:v>0.13</c:v>
                </c:pt>
                <c:pt idx="8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C4-4E23-A4DD-3A472F6E2E8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May '25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1.1207325460908699E-3"/>
                  <c:y val="4.5718612006549432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B2-4A49-8799-7632D4BC9ED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AC4-4E23-A4DD-3A472F6E2E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Generative AI</c:v>
                </c:pt>
                <c:pt idx="1">
                  <c:v>Connected TV (CTV) / Streaming</c:v>
                </c:pt>
                <c:pt idx="2">
                  <c:v>TikTok / Social Video</c:v>
                </c:pt>
                <c:pt idx="3">
                  <c:v>Consumer Privacy</c:v>
                </c:pt>
                <c:pt idx="4">
                  <c:v>E-comerce Everywhere</c:v>
                </c:pt>
                <c:pt idx="5">
                  <c:v>Political &amp; Advocacy Trends</c:v>
                </c:pt>
                <c:pt idx="6">
                  <c:v>Sustainability / Carbon Impact</c:v>
                </c:pt>
                <c:pt idx="7">
                  <c:v>Gaming</c:v>
                </c:pt>
                <c:pt idx="8">
                  <c:v>Metaverse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0.72</c:v>
                </c:pt>
                <c:pt idx="1">
                  <c:v>0.51</c:v>
                </c:pt>
                <c:pt idx="2">
                  <c:v>0.32</c:v>
                </c:pt>
                <c:pt idx="3">
                  <c:v>0.26</c:v>
                </c:pt>
                <c:pt idx="4">
                  <c:v>0.36</c:v>
                </c:pt>
                <c:pt idx="5">
                  <c:v>0.2</c:v>
                </c:pt>
                <c:pt idx="6">
                  <c:v>0</c:v>
                </c:pt>
                <c:pt idx="7">
                  <c:v>0.14000000000000001</c:v>
                </c:pt>
                <c:pt idx="8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C4-4E23-A4DD-3A472F6E2E8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Nov '24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-1.4515659310389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B2-4A49-8799-7632D4BC9EDF}"/>
                </c:ext>
              </c:extLst>
            </c:dLbl>
            <c:dLbl>
              <c:idx val="4"/>
              <c:layout>
                <c:manualLayout>
                  <c:x val="-4.4829301843632334E-3"/>
                  <c:y val="-8.70939558623375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B2-4A49-8799-7632D4BC9EDF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AC4-4E23-A4DD-3A472F6E2E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1B1464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Generative AI</c:v>
                </c:pt>
                <c:pt idx="1">
                  <c:v>Connected TV (CTV) / Streaming</c:v>
                </c:pt>
                <c:pt idx="2">
                  <c:v>TikTok / Social Video</c:v>
                </c:pt>
                <c:pt idx="3">
                  <c:v>Consumer Privacy</c:v>
                </c:pt>
                <c:pt idx="4">
                  <c:v>E-comerce Everywhere</c:v>
                </c:pt>
                <c:pt idx="5">
                  <c:v>Political &amp; Advocacy Trends</c:v>
                </c:pt>
                <c:pt idx="6">
                  <c:v>Sustainability / Carbon Impact</c:v>
                </c:pt>
                <c:pt idx="7">
                  <c:v>Gaming</c:v>
                </c:pt>
                <c:pt idx="8">
                  <c:v>Metaverse</c:v>
                </c:pt>
              </c:strCache>
            </c:strRef>
          </c:cat>
          <c:val>
            <c:numRef>
              <c:f>Sheet1!$D$2:$D$10</c:f>
              <c:numCache>
                <c:formatCode>0%</c:formatCode>
                <c:ptCount val="9"/>
                <c:pt idx="0">
                  <c:v>0.63</c:v>
                </c:pt>
                <c:pt idx="1">
                  <c:v>0.56000000000000005</c:v>
                </c:pt>
                <c:pt idx="2">
                  <c:v>0.51</c:v>
                </c:pt>
                <c:pt idx="3">
                  <c:v>0.24</c:v>
                </c:pt>
                <c:pt idx="4">
                  <c:v>0.35</c:v>
                </c:pt>
                <c:pt idx="5">
                  <c:v>0.11</c:v>
                </c:pt>
                <c:pt idx="6">
                  <c:v>0</c:v>
                </c:pt>
                <c:pt idx="7">
                  <c:v>0.18</c:v>
                </c:pt>
                <c:pt idx="8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C4-4E23-A4DD-3A472F6E2E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464528223"/>
        <c:axId val="464523903"/>
      </c:barChart>
      <c:catAx>
        <c:axId val="46452822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64523903"/>
        <c:crosses val="autoZero"/>
        <c:auto val="1"/>
        <c:lblAlgn val="ctr"/>
        <c:lblOffset val="100"/>
        <c:noMultiLvlLbl val="0"/>
      </c:catAx>
      <c:valAx>
        <c:axId val="464523903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645282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295481400516802"/>
          <c:y val="1.3509164067182588E-2"/>
          <c:w val="0.34826366759813948"/>
          <c:h val="5.5845741745618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BEE19-9485-8D7E-AE76-7FF5A6AB3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2E83D-9B26-0560-4DEA-CBD38677B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E3A0E-8A4F-CA79-CD6E-CE4D95F69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BD58F-9ED8-8D53-82B3-D9D58A826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4A9B8-2665-9EBB-0BBE-D8783362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8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E6A1D-F3A1-4813-7882-3FE5B9223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815BB4-4B30-685F-1A55-844AA82AC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2BCD8-F1F3-D1E8-2E0C-D452DD597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949E1-745E-5639-7B86-E9E2DADAD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470C5-620B-162B-E6F7-ADB3D70A3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3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1DE5E0-A602-50CC-2ACA-551B0EE6BC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7FB144-7EB4-4922-9CF8-DC187FFCB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6CA67-C1BC-C796-AC35-9B81F4AAC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F271F-B1FB-8F31-AC1E-C31ABD0B2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BEACA-08CC-2F0D-C9B0-CD1B44C81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2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8E341-9AD3-F84D-84FA-FAEF5A31D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FE16F-1D90-D087-A9BF-1C9602828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46AAB-83B4-9371-7740-4654D519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A8344-B391-2042-9426-20567571E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CCB8C-1966-E5D4-7FEA-5ED49D67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6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480CD-BA3E-25D7-0380-EF9193E9F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0D518-CA38-24D3-44EA-EC7B3B923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BD02D-824E-31D2-0811-88DC4A3C4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2D19E-5898-A1F0-B122-9EEA6CE7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55A7E-CEE2-479E-E8BA-AE97ACCC3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78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22567-202D-311A-5C04-94D9B6E33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11551-A20C-E8C2-59DB-9ABB2847A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59300-E6D4-ADEB-6ABD-1F3E06B55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69744-20A2-2EC4-C97D-B09CB67AA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684FB1-CDC4-7805-B348-4AAAA1A3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0AAF8B-20F3-A101-9220-6AB7BD1CB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8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436C3-2B93-0E65-A921-DA23545D5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2B0BD-1CDE-BFBD-CEDB-86DF5B56A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0DB1B-2164-B9B0-73AD-0813CA6DB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62714E-B1E4-C987-B4C1-D330111BF7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FD30C1-5E36-B9D9-BD85-96F9A3605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737DC-2B3E-355D-BB1F-A5683C702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6C6774-380F-F4DD-C03B-5428794BD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EEF16E-4217-129E-4C22-689AE0A14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2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08384-1055-408E-B51A-20E3226E9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74EF5D-C992-612A-6488-EB82710B3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AEAE7-C97D-C628-8342-9F9AEDE3C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F65470-2F19-F063-C469-129EA768F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7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8B859C-F20D-61E8-FC45-B9CC365DD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6FAB03-F012-69C1-420A-6F8E66A54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09853-B498-36ED-8A37-AB463A4BB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33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D30A2-0209-8A90-6DB9-4F24AA45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F211A-55CE-D733-F7B6-545120604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AC318-5930-B5F7-3C1E-DF9DC6F87F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66FCBD-F3E8-D3AE-6E27-91DDADD73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125A30-C32C-2ED8-F965-9E9BD96A7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8E5DD-6AEC-E5D4-F9D2-2FB322E5B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2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7CCB9-6343-D10C-296B-19E77C14F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6FFE3B-33FB-334B-371A-32DAC52819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99BF69-595C-B176-C229-49A3852D1A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2EB39A-D7E3-5AD9-01F7-C854C3C7C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048D96-7C2C-B4DF-33FB-0887B8152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8F119-BDA0-1F87-88AC-368A4384D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8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D1881F-5A52-A12B-1403-B5B1E43E6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387E5-076E-C055-60FB-191D73FB7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297C4-FDB0-F44C-2A2D-A05F15FC4A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31F505-2DC0-4EA3-B099-8C3021D2876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BA5B23-97A7-6CF0-7C45-E9A3CC337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DA249-F07F-9A28-C240-2BBA168FC5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A8EDDF-267A-4E15-8DEE-EA3B4E55F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70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F215C-4EBC-68FA-2510-99FCC5F41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322A9E-CC2E-364C-38B9-C5F432DF324B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96D80C-A637-F8B9-7FCC-E353530A73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EAF0BBA-AD04-2BDA-B651-77DDAA0B2981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4A731F-CF59-11BB-0327-EC6133BB4FA6}"/>
              </a:ext>
            </a:extLst>
          </p:cNvPr>
          <p:cNvSpPr txBox="1"/>
          <p:nvPr/>
        </p:nvSpPr>
        <p:spPr>
          <a:xfrm>
            <a:off x="483207" y="6324208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Source: </a:t>
            </a:r>
            <a:r>
              <a:rPr kumimoji="0" lang="en-US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Mediaocean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2026 H1 Advertising Outlook Report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January 2026. </a:t>
            </a:r>
            <a:r>
              <a:rPr lang="en-US" sz="8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Methodology: Three surveys of 1,472 total marketing professionals conducted through SurveyMonkey and </a:t>
            </a:r>
            <a:r>
              <a:rPr lang="en-US" sz="800" dirty="0" err="1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TechValidate</a:t>
            </a:r>
            <a:r>
              <a:rPr lang="en-US" sz="800" dirty="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between November 2024 and November 2025.</a:t>
            </a: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D58BEF0-9649-014C-7C7E-9BF25FE7A16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5CF845-6A7D-2C21-6174-664DFF1049B9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trends &amp; insights</a:t>
            </a:r>
          </a:p>
        </p:txBody>
      </p:sp>
      <p:pic>
        <p:nvPicPr>
          <p:cNvPr id="16" name="Picture 2">
            <a:hlinkClick r:id="rId4"/>
            <a:extLst>
              <a:ext uri="{FF2B5EF4-FFF2-40B4-BE49-F238E27FC236}">
                <a16:creationId xmlns:a16="http://schemas.microsoft.com/office/drawing/2014/main" id="{9AF849D2-2AFD-DB40-9F3C-1137587A47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091EAB45-8CB6-DB30-E0B6-D243083A7BEE}"/>
              </a:ext>
            </a:extLst>
          </p:cNvPr>
          <p:cNvSpPr/>
          <p:nvPr/>
        </p:nvSpPr>
        <p:spPr>
          <a:xfrm>
            <a:off x="0" y="0"/>
            <a:ext cx="2833635" cy="31834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Consumer Trends for Marketers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444DE1-263F-CA20-C16F-F33868CB15DF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Generative AI and CTV are the </a:t>
            </a:r>
            <a:r>
              <a:rPr lang="en-US" sz="2600" b="1" dirty="0">
                <a:solidFill>
                  <a:srgbClr val="1B1464"/>
                </a:solidFill>
                <a:latin typeface="Arial" panose="020B0604020202020204" pitchFamily="34" charset="0"/>
              </a:rPr>
              <a:t>most important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consumer trends that marketers are following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5303E2-8A64-6F21-90EA-9F9A5DFB8EBC}"/>
              </a:ext>
            </a:extLst>
          </p:cNvPr>
          <p:cNvSpPr txBox="1"/>
          <p:nvPr/>
        </p:nvSpPr>
        <p:spPr>
          <a:xfrm>
            <a:off x="-10271" y="1693298"/>
            <a:ext cx="12202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What are the most important consumer trends you’re watching for?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3C21BC3F-9BEE-4910-C118-54C72DFCAA82}"/>
              </a:ext>
            </a:extLst>
          </p:cNvPr>
          <p:cNvGraphicFramePr/>
          <p:nvPr/>
        </p:nvGraphicFramePr>
        <p:xfrm>
          <a:off x="324320" y="1961651"/>
          <a:ext cx="11331874" cy="4374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E21028A-3027-E92E-39C6-5A74275829F8}"/>
              </a:ext>
            </a:extLst>
          </p:cNvPr>
          <p:cNvSpPr txBox="1"/>
          <p:nvPr/>
        </p:nvSpPr>
        <p:spPr>
          <a:xfrm>
            <a:off x="4000501" y="5159007"/>
            <a:ext cx="5143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kern="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N/A</a:t>
            </a:r>
          </a:p>
        </p:txBody>
      </p:sp>
    </p:spTree>
    <p:extLst>
      <p:ext uri="{BB962C8B-B14F-4D97-AF65-F5344CB8AC3E}">
        <p14:creationId xmlns:p14="http://schemas.microsoft.com/office/powerpoint/2010/main" val="2378660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8998C24-C4D0-4456-8854-CD1BCBADADE1}"/>
</file>

<file path=customXml/itemProps2.xml><?xml version="1.0" encoding="utf-8"?>
<ds:datastoreItem xmlns:ds="http://schemas.openxmlformats.org/officeDocument/2006/customXml" ds:itemID="{5171A5C2-F1BD-4836-8C38-B5495E4F5D7E}"/>
</file>

<file path=customXml/itemProps3.xml><?xml version="1.0" encoding="utf-8"?>
<ds:datastoreItem xmlns:ds="http://schemas.openxmlformats.org/officeDocument/2006/customXml" ds:itemID="{CEB54307-32A1-491C-B249-230D06FDC1C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2026-02-09T20:44:23Z</dcterms:created>
  <dcterms:modified xsi:type="dcterms:W3CDTF">2026-02-09T20:44:32Z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