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3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54E900-6CC7-4B12-9EAA-D6DD22AA0C44}" v="1" dt="2026-02-09T20:43:48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3:48.895" v="0"/>
      <pc:docMkLst>
        <pc:docMk/>
      </pc:docMkLst>
      <pc:sldChg chg="add">
        <pc:chgData name="Dylan Breger" userId="9b3da09f-10fe-42ec-9aa5-9fa2a3e9cc20" providerId="ADAL" clId="{D81AFA50-692E-4678-A384-3793507736DC}" dt="2026-02-09T20:43:48.895" v="0"/>
        <pc:sldMkLst>
          <pc:docMk/>
          <pc:sldMk cId="554024187" sldId="21474743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891106050060368"/>
          <c:y val="3.4702754723244106E-2"/>
          <c:w val="0.55281598592950176"/>
          <c:h val="0.965297245276755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 '25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380-4FD5-B012-A26EB020DD6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EF1-4A75-931B-46BA0484806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380-4FD5-B012-A26EB020DD6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EF1-4A75-931B-46BA0484806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FCC-40F8-B911-E70E82A85FAF}"/>
              </c:ext>
            </c:extLst>
          </c:dPt>
          <c:dLbls>
            <c:dLbl>
              <c:idx val="0"/>
              <c:layout>
                <c:manualLayout>
                  <c:x val="0"/>
                  <c:y val="6.2904935040748351E-3"/>
                </c:manualLayout>
              </c:layout>
              <c:tx>
                <c:rich>
                  <a:bodyPr/>
                  <a:lstStyle/>
                  <a:p>
                    <a:fld id="{82C2382C-0F3B-4ADF-A37F-CD69B9C90CC6}" type="VALUE">
                      <a:rPr lang="en-US">
                        <a:latin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380-4FD5-B012-A26EB020DD6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A56CE83-43BC-4E2C-AAC5-9704D5ECE4A4}" type="VALUE">
                      <a:rPr lang="en-US" sz="900">
                        <a:solidFill>
                          <a:srgbClr val="1B14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380-4FD5-B012-A26EB020DD61}"/>
                </c:ext>
              </c:extLst>
            </c:dLbl>
            <c:dLbl>
              <c:idx val="10"/>
              <c:layout>
                <c:manualLayout>
                  <c:x val="0"/>
                  <c:y val="9.43574025611224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FCC-40F8-B911-E70E82A85FAF}"/>
                </c:ext>
              </c:extLst>
            </c:dLbl>
            <c:dLbl>
              <c:idx val="11"/>
              <c:layout>
                <c:manualLayout>
                  <c:x val="-5.6366498345354786E-3"/>
                  <c:y val="1.5726481417411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CC-40F8-B911-E70E82A85F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Fragmentation across platforms and publishers</c:v>
                </c:pt>
                <c:pt idx="1">
                  <c:v>Complexity of cross-channel measurement and optimization</c:v>
                </c:pt>
                <c:pt idx="2">
                  <c:v>Balancing AI adoption with brand safety, accuracy and creative control</c:v>
                </c:pt>
                <c:pt idx="3">
                  <c:v>Managing AI-driven automation without losing human oversight or quality</c:v>
                </c:pt>
                <c:pt idx="4">
                  <c:v>Uncertainty around AI governance, compliance and data ethics</c:v>
                </c:pt>
                <c:pt idx="5">
                  <c:v>Brand safety and control</c:v>
                </c:pt>
                <c:pt idx="6">
                  <c:v>Ensuring responsible and transparent use of AI in advertising and creative workflows</c:v>
                </c:pt>
                <c:pt idx="7">
                  <c:v>Poor ability to manage reach and / or frequency across CTV and digital channels</c:v>
                </c:pt>
                <c:pt idx="8">
                  <c:v>Interoperability gaps across the ad tech stack</c:v>
                </c:pt>
                <c:pt idx="9">
                  <c:v>Consumer ad avoidance /Ad blindness</c:v>
                </c:pt>
                <c:pt idx="10">
                  <c:v>Lack of preparedness for a cookieless, privacy-restricted future</c:v>
                </c:pt>
                <c:pt idx="11">
                  <c:v>Talent retention/Access to expertise</c:v>
                </c:pt>
                <c:pt idx="12">
                  <c:v>Loss of access to third-party data</c:v>
                </c:pt>
                <c:pt idx="13">
                  <c:v>Leveraging advanced creative at scale</c:v>
                </c:pt>
                <c:pt idx="14">
                  <c:v>Other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0.56000000000000005</c:v>
                </c:pt>
                <c:pt idx="1">
                  <c:v>0.49</c:v>
                </c:pt>
                <c:pt idx="2">
                  <c:v>0.43</c:v>
                </c:pt>
                <c:pt idx="3">
                  <c:v>0.42</c:v>
                </c:pt>
                <c:pt idx="4">
                  <c:v>0.38</c:v>
                </c:pt>
                <c:pt idx="5">
                  <c:v>0.32</c:v>
                </c:pt>
                <c:pt idx="6">
                  <c:v>0.3</c:v>
                </c:pt>
                <c:pt idx="7">
                  <c:v>0.3</c:v>
                </c:pt>
                <c:pt idx="8">
                  <c:v>0.28999999999999998</c:v>
                </c:pt>
                <c:pt idx="9">
                  <c:v>0.24</c:v>
                </c:pt>
                <c:pt idx="10">
                  <c:v>0.23</c:v>
                </c:pt>
                <c:pt idx="11">
                  <c:v>0.22</c:v>
                </c:pt>
                <c:pt idx="12">
                  <c:v>0.21</c:v>
                </c:pt>
                <c:pt idx="13">
                  <c:v>0.18</c:v>
                </c:pt>
                <c:pt idx="1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80-4FD5-B012-A26EB020D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0"/>
        <c:axId val="270594176"/>
        <c:axId val="270590432"/>
      </c:barChart>
      <c:catAx>
        <c:axId val="270594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0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6C167-CDE2-4D41-A917-A6F56CD6198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DFC25-2B92-499C-A9F1-FF9A6A07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3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5D3F4-7C1F-121C-00A7-4E7F23698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096789-40E7-4E1F-89AA-7FC770858D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AA02C7-51B6-57EE-F42A-0000DDDCAA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80DF3-D329-A124-7B2B-7C3F7C3D4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03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A7A4-38FB-B057-A2E0-9FE24D627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CC756-9B80-F0C8-30D1-DEC1B3533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F1B85-84D9-624E-0521-C8EFB1A1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25886-E791-4325-221C-B3820171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A0942-4F26-0662-0886-6954E84E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2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46DD-6AE2-69F8-1904-4A55D70C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8F660F-5AA2-20AC-2ABD-B2D17F58F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71073-53A8-C7E9-D0E6-AE39925C1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CB9C1-74FE-A1FF-23D2-83F0AEBF0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9AE65-3275-C4A8-D726-56487A60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3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6B244D-72E2-06EF-1C95-12B1FD97EF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86636D-7B5C-766C-AAB5-36B9761C0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44F25-B39B-796A-8DFC-07CC62974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61B7E-EB4B-CC0C-924E-06049FAA7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24979-81FF-3B04-1E85-D3E664C4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5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2BC6D-648C-25E7-11DD-C9C7D8284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95BE7-0FE5-0ABB-A26D-CCF88A371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B8DE9-0B29-98E6-30E9-AA68994F2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0795F-FCB2-E113-50BB-AA0E1E9F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DF109-A7CA-40BC-8607-A36654D4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1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AFCA9-5F97-32CF-2A30-5DA5E8C0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D268-A25F-A577-5B94-83815350A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A4DE1-7201-237E-5DCF-A73C75ACC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10DA-92B7-C39E-B9C9-287298B4A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64A6D-115D-300C-3A04-268ACEF41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5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AA773-0CA3-2B51-62C4-F938A20C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064C1-7E07-3139-E61A-15569CBF4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80922-4DDA-67F0-1D97-B67113C14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E5CB0-AE9E-122F-0B3F-15820730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2BF88-741A-09ED-9F72-B1AD6694E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12ECE-6C1E-D290-B49E-CF21E22A3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8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9C671-A781-A407-C78B-BEA294A2C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F5AA7-E12B-9BE9-AC39-78F854338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5C79C-8BFD-8BE1-BB3A-61530A078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59D4D1-2CBB-73F5-A9EA-5DF25E714B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F70B6-469C-2230-5F7C-2A21319F4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0A69A-14DC-D6DC-6DD9-617EA61F7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B4BD1-B46E-4A8C-209C-928EA13FB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757685-F7E2-5F5A-A38B-7D9933B61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0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C93AE-A07C-96D4-24D3-1EC07A42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BF51B-9BDB-AFE1-01F0-9F65DF307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4D6E7E-5C1F-C65C-B68D-AF276573B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B7B16-71F8-1874-FCFB-6FF8580E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5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C74678-2AFF-EC5C-7873-925623D6D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72F0BE-D9CF-646E-0CC4-D4360193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EB427-A62F-8F97-034F-C75CF36D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3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3DC66-879F-6130-1692-931F3D81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2A8C9-4525-18D0-54AD-61E50FF99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7B5DE-5AEE-AB7C-EF9A-29B9C75A2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3A0F1-534F-0C11-48A3-F332FA985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C5DC5-0FE6-EFA4-48C3-CD764962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E35B0-4334-CC4C-7604-EEF056D4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3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8DF40-5F54-EE26-9CF1-216CC38D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E52E-8869-F038-C613-6C5ACE773C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CA5F2-A023-7D43-296B-52CADD5EF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BC7D9C-74ED-A1D8-F1E5-9A4947DF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03C67-F1D0-BF68-9A2D-7B7A8C6A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7888F-B29E-8ACC-E06B-7B56CDD7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4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6726CB-93AA-7987-1911-255C54884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0B0E4-5A33-1D16-ED44-95178E8DF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5F1C-F215-3936-A678-3D36966DB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EFF3EE-1074-4156-9C52-7C1783E67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C4920-2F34-3BC8-4075-01AE342DE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94811-5972-9328-C8FA-939CDAC0F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71501-297C-484D-ADFB-CA637096D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26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CBFEB-D80A-594E-30BA-4B21B1762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E50B761-B07A-6AE3-3C7A-70E6B32C14E0}"/>
              </a:ext>
            </a:extLst>
          </p:cNvPr>
          <p:cNvSpPr/>
          <p:nvPr/>
        </p:nvSpPr>
        <p:spPr>
          <a:xfrm>
            <a:off x="0" y="1790411"/>
            <a:ext cx="12192002" cy="5088072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A8CB02B-C7F4-05AB-3BC6-0AC9337278B2}"/>
              </a:ext>
            </a:extLst>
          </p:cNvPr>
          <p:cNvGraphicFramePr/>
          <p:nvPr/>
        </p:nvGraphicFramePr>
        <p:xfrm>
          <a:off x="101600" y="2120858"/>
          <a:ext cx="11623807" cy="4187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CED7DC-F80B-ADA1-2016-5A87F694EC6C}"/>
              </a:ext>
            </a:extLst>
          </p:cNvPr>
          <p:cNvSpPr txBox="1"/>
          <p:nvPr/>
        </p:nvSpPr>
        <p:spPr>
          <a:xfrm>
            <a:off x="-10271" y="1812810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What are your largest areas of concern in your media and marketing initiatives?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6F7520-300B-203D-E464-14A09EA2EFE8}"/>
              </a:ext>
            </a:extLst>
          </p:cNvPr>
          <p:cNvSpPr/>
          <p:nvPr/>
        </p:nvSpPr>
        <p:spPr>
          <a:xfrm>
            <a:off x="101600" y="448566"/>
            <a:ext cx="102045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Marketers are concerned about fragmentation across platforms and the complexity of cross-channel optimization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3132EF-EC1F-683B-CCCF-4916511B537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trends &amp; 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D3FBBE5A-E7C4-E3F8-E638-977A0164C0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D1F5FD3-8096-7EF9-906F-943B6D3D6F4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9A05B2E-D5AC-069E-B02D-F1514BA6126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1E85170-A804-ED11-BE00-10995440F98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31A3B0-6894-E5B8-0B92-BF92378A7A79}"/>
              </a:ext>
            </a:extLst>
          </p:cNvPr>
          <p:cNvSpPr txBox="1"/>
          <p:nvPr/>
        </p:nvSpPr>
        <p:spPr>
          <a:xfrm>
            <a:off x="459850" y="63083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Mediaocean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 H1 Advertising Outlook Report, 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January 2026.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83089F-E7BA-1FB5-AA00-9CB18AFEB160}"/>
              </a:ext>
            </a:extLst>
          </p:cNvPr>
          <p:cNvSpPr/>
          <p:nvPr/>
        </p:nvSpPr>
        <p:spPr>
          <a:xfrm>
            <a:off x="-4" y="1"/>
            <a:ext cx="4377451" cy="233464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Marketers’ Concerns With Their Media &amp; Marketing Initiatives</a:t>
            </a:r>
          </a:p>
        </p:txBody>
      </p:sp>
    </p:spTree>
    <p:extLst>
      <p:ext uri="{BB962C8B-B14F-4D97-AF65-F5344CB8AC3E}">
        <p14:creationId xmlns:p14="http://schemas.microsoft.com/office/powerpoint/2010/main" val="55402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F7D18B-DBC6-4009-9A96-0F9111CAD42C}"/>
</file>

<file path=customXml/itemProps2.xml><?xml version="1.0" encoding="utf-8"?>
<ds:datastoreItem xmlns:ds="http://schemas.openxmlformats.org/officeDocument/2006/customXml" ds:itemID="{4314FF37-940F-4E4F-9212-B2394EFDE6F0}"/>
</file>

<file path=customXml/itemProps3.xml><?xml version="1.0" encoding="utf-8"?>
<ds:datastoreItem xmlns:ds="http://schemas.openxmlformats.org/officeDocument/2006/customXml" ds:itemID="{75E22D89-A873-4D77-8549-DA9B1E1ECF1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2026-02-09T20:43:42Z</dcterms:created>
  <dcterms:modified xsi:type="dcterms:W3CDTF">2026-02-09T20:44:16Z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