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013A96-F367-47D0-B188-24A997B45922}" v="1" dt="2026-02-09T20:42:29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2:29.865" v="0"/>
      <pc:docMkLst>
        <pc:docMk/>
      </pc:docMkLst>
      <pc:sldChg chg="add">
        <pc:chgData name="Dylan Breger" userId="9b3da09f-10fe-42ec-9aa5-9fa2a3e9cc20" providerId="ADAL" clId="{D81AFA50-692E-4678-A384-3793507736DC}" dt="2026-02-09T20:42:29.865" v="0"/>
        <pc:sldMkLst>
          <pc:docMk/>
          <pc:sldMk cId="4062087327" sldId="21474743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 b="1"/>
              <a:t>What are the main strategies your brand is adopting to deal with the impact of geopolitical and economic uncertainty?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Economic conditions will have some impact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We are not adopting any new strategies</c:v>
                </c:pt>
                <c:pt idx="1">
                  <c:v>Other</c:v>
                </c:pt>
                <c:pt idx="2">
                  <c:v>Lowering our prices</c:v>
                </c:pt>
                <c:pt idx="3">
                  <c:v>Lowering profit margins to absorb costs</c:v>
                </c:pt>
                <c:pt idx="4">
                  <c:v>Broadening our supplier base to address potential shortages</c:v>
                </c:pt>
                <c:pt idx="5">
                  <c:v>Negotiating with suppliers to lower their prices</c:v>
                </c:pt>
                <c:pt idx="6">
                  <c:v>Expanding our customer base to address flagging demand</c:v>
                </c:pt>
                <c:pt idx="7">
                  <c:v>Investing in our brand to cope with price / demand fluctuations</c:v>
                </c:pt>
                <c:pt idx="8">
                  <c:v>Restructuring marketing teams to be more agile and responsive to macro changes</c:v>
                </c:pt>
                <c:pt idx="9">
                  <c:v>Scenario planning so we can strategise around all eventualities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0.18</c:v>
                </c:pt>
                <c:pt idx="1">
                  <c:v>0.04</c:v>
                </c:pt>
                <c:pt idx="2">
                  <c:v>0.06</c:v>
                </c:pt>
                <c:pt idx="3">
                  <c:v>0.1</c:v>
                </c:pt>
                <c:pt idx="4">
                  <c:v>0.13</c:v>
                </c:pt>
                <c:pt idx="5">
                  <c:v>0.15</c:v>
                </c:pt>
                <c:pt idx="6">
                  <c:v>0.28999999999999998</c:v>
                </c:pt>
                <c:pt idx="7">
                  <c:v>0.28000000000000003</c:v>
                </c:pt>
                <c:pt idx="8">
                  <c:v>0.25</c:v>
                </c:pt>
                <c:pt idx="9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A8-4777-8BA5-3CF62E71F6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Economic conditions will have a significant impact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We are not adopting any new strategies</c:v>
                </c:pt>
                <c:pt idx="1">
                  <c:v>Other</c:v>
                </c:pt>
                <c:pt idx="2">
                  <c:v>Lowering our prices</c:v>
                </c:pt>
                <c:pt idx="3">
                  <c:v>Lowering profit margins to absorb costs</c:v>
                </c:pt>
                <c:pt idx="4">
                  <c:v>Broadening our supplier base to address potential shortages</c:v>
                </c:pt>
                <c:pt idx="5">
                  <c:v>Negotiating with suppliers to lower their prices</c:v>
                </c:pt>
                <c:pt idx="6">
                  <c:v>Expanding our customer base to address flagging demand</c:v>
                </c:pt>
                <c:pt idx="7">
                  <c:v>Investing in our brand to cope with price / demand fluctuations</c:v>
                </c:pt>
                <c:pt idx="8">
                  <c:v>Restructuring marketing teams to be more agile and responsive to macro changes</c:v>
                </c:pt>
                <c:pt idx="9">
                  <c:v>Scenario planning so we can strategise around all eventualities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0.11</c:v>
                </c:pt>
                <c:pt idx="1">
                  <c:v>0.04</c:v>
                </c:pt>
                <c:pt idx="2">
                  <c:v>0.09</c:v>
                </c:pt>
                <c:pt idx="3">
                  <c:v>0.15</c:v>
                </c:pt>
                <c:pt idx="4">
                  <c:v>0.16</c:v>
                </c:pt>
                <c:pt idx="5">
                  <c:v>0.2</c:v>
                </c:pt>
                <c:pt idx="6">
                  <c:v>0.33</c:v>
                </c:pt>
                <c:pt idx="7">
                  <c:v>0.34</c:v>
                </c:pt>
                <c:pt idx="8">
                  <c:v>0.35</c:v>
                </c:pt>
                <c:pt idx="9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A8-4777-8BA5-3CF62E71F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5"/>
        <c:axId val="1685412463"/>
        <c:axId val="1685385583"/>
      </c:barChart>
      <c:catAx>
        <c:axId val="16854124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85385583"/>
        <c:crosses val="autoZero"/>
        <c:auto val="1"/>
        <c:lblAlgn val="ctr"/>
        <c:lblOffset val="100"/>
        <c:noMultiLvlLbl val="0"/>
      </c:catAx>
      <c:valAx>
        <c:axId val="168538558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85412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9DC69-F11A-5F3A-A8B6-AAA9AA8C4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65D75-419A-F3D6-A5F6-EE60D1C05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10194-1078-8F4D-7430-B53DF5F5D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CA79B-F2DC-BF78-D95A-870C407F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B1495-0227-56AE-2F6B-5B7732EC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7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B863-C0F1-2679-AD88-727B321D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C7BEF1-51E4-93F0-57DD-8DEA3D42B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BAC3B-7ABC-DA06-7A9D-D9ECFF379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9A41A-0EA1-D02C-F47B-06CBC51B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C97CD-F5BE-F2F9-8E5A-61A08ABFD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1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75E5C-AD5A-7EC4-575A-7DBC93CBC2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1828A-AFD5-2C16-B665-A57CE33FF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224D2-280C-FAAD-8DA6-AB69E1AA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7D76C-D5CE-FA62-E920-36B412959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188C2-FC46-D6B4-A0A9-E837DA1B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93A7-3CD5-446D-E013-01C2A04CD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3F92F-570F-1281-AC9A-C329C90D7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87CAF-6679-ADEF-8841-A246387E8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B7A20-3027-4830-2A5F-C86AB76F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0C1D1-B884-6E75-36F7-C3AAFACCC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9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6719E-5E1D-E842-C7AD-D372571E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F266A-87BE-4196-31E3-BBFE94859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AA2F0-EA71-64BB-5F71-9DC6B97F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99CF3-95AC-7DDE-BEBD-9B013480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0058E-36C1-7A13-4C01-3BF000F1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4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A8D19-B3EE-9122-06A4-E184E6FC7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CAE0B-BFEE-2EB0-E6EF-7EFB7E5C8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9D2CF-8288-C8BF-1857-2447BD6D0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AF84-514D-24C7-48D2-F0652522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28223-EA71-B23B-8F6F-8B40E9A31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AFCA6-5EC6-BC7E-3811-1EDB451F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6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D8BAB-4193-8BF7-D76D-0F1B0B31F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07A8A-7A02-3FDB-E926-2045C4021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5567C-8C11-96CF-4AA8-19A9BCA3C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5DFDA-0A5A-4BBC-60AD-CEC3F5708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8F0FF-2E9C-DB2E-B4F1-CECDBDE15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D9C6FD-7396-0137-880D-0A35FAC1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97B14-E29C-8F7C-DD9A-AC2B7A2BA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5A1FF-CB1C-E758-7874-902F0FA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2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575C-E6B5-28E2-C4E2-0A506896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9A7AF3-6647-D17B-C58E-F00401A0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AD325-ACA2-A3FD-A568-E1B50EA7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A66008-19CD-E4B8-7C49-87218082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11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846F7F-8788-624F-386F-0CFAA00FC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C724F3-D6B7-3C84-1CC8-37866D89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4F810-3805-C5DB-4D4C-66ADF275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3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224E-D595-DFA3-CAB0-3A347745D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D57E5-5337-1158-5D62-BBF21B2B3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04588-E2A8-E995-2B2E-FF58B534B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05227-8AF2-2793-0F14-71C54396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90F0A-85E6-1B52-7661-54D01963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B8B6E-F831-139A-264A-1DD65D323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5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8E63-B3D9-AF82-BF80-5C2E96441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95FEA-DD80-4358-8BB9-6EDD9460C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5B188-65EB-D86D-CE62-D1A6BF7C5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F0BC4-54C2-C075-507C-0441FD0D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E48D9-CC20-4142-C099-36D01693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ACCFB-EBEC-1D4A-81DD-DB48753E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1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2D380C-63E7-FA5B-A6F3-F78D5B43F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3EE6C-21C3-0D45-D765-63905A477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0EB7B-9518-EEB9-16F4-8F3C8E309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7CF1B7-6432-4568-8447-6D1D1086E4F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0D00D-9DD3-E776-BE2C-C6AD932E7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5B6F-F5E7-D258-9FB2-231775D2A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CAD16-06AD-4A40-8C50-F049DCD4B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4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B9913-99A7-1FF0-DDF5-C6073A4BD785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89AC6-E86F-363E-7125-3EE9360604E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11FD8C8-2985-BC07-741B-6B2BC226987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151C3A-2F60-9298-BE7B-64F5A431BB5D}"/>
              </a:ext>
            </a:extLst>
          </p:cNvPr>
          <p:cNvSpPr txBox="1"/>
          <p:nvPr/>
        </p:nvSpPr>
        <p:spPr>
          <a:xfrm>
            <a:off x="483207" y="633023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WARC,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Voice of the Marketer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2026. Note: Based on responses from those who said economic conditions will have significant or some impact on their marketing strategies next year.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7E7EDA-DC7A-2BED-F9BD-5A98931B91E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F16174-9C1C-878F-D189-6B3F632C323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</a:t>
            </a:r>
            <a:r>
              <a:rPr lang="en-US" sz="1000" b="1" dirty="0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 &amp;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32266C11-641E-6D30-B674-788783C4F6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9AFB4F3-8294-7517-8D54-3701924F87F0}"/>
              </a:ext>
            </a:extLst>
          </p:cNvPr>
          <p:cNvSpPr/>
          <p:nvPr/>
        </p:nvSpPr>
        <p:spPr>
          <a:xfrm>
            <a:off x="0" y="-1"/>
            <a:ext cx="3510116" cy="31232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Economic Uncertainty Is Impacting Strategy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2BF2A6-D3BB-AE65-99C2-1DACB853AFEB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Facing economic uncertainty, marketers favor scenario planning, agility and brand investment over price cuts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218EC852-5F18-F3C7-3CB8-9683F8187C90}"/>
              </a:ext>
            </a:extLst>
          </p:cNvPr>
          <p:cNvGraphicFramePr/>
          <p:nvPr/>
        </p:nvGraphicFramePr>
        <p:xfrm>
          <a:off x="686816" y="1767162"/>
          <a:ext cx="10818368" cy="4529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62087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1F1B2B-022D-4384-9765-D2D889C691CC}"/>
</file>

<file path=customXml/itemProps2.xml><?xml version="1.0" encoding="utf-8"?>
<ds:datastoreItem xmlns:ds="http://schemas.openxmlformats.org/officeDocument/2006/customXml" ds:itemID="{5379BEEE-D7DE-4DF7-9705-EC5FB93F9831}"/>
</file>

<file path=customXml/itemProps3.xml><?xml version="1.0" encoding="utf-8"?>
<ds:datastoreItem xmlns:ds="http://schemas.openxmlformats.org/officeDocument/2006/customXml" ds:itemID="{DE1B8782-D408-452E-B2FB-21A213FB7E2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2026-02-09T20:42:26Z</dcterms:created>
  <dcterms:modified xsi:type="dcterms:W3CDTF">2026-02-09T20:42:37Z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