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0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BC3587-F60C-4177-AA48-41CD800DF8C8}" v="1" dt="2026-02-09T20:42:56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42:56.861" v="0"/>
      <pc:docMkLst>
        <pc:docMk/>
      </pc:docMkLst>
      <pc:sldChg chg="add">
        <pc:chgData name="Dylan Breger" userId="9b3da09f-10fe-42ec-9aa5-9fa2a3e9cc20" providerId="ADAL" clId="{D81AFA50-692E-4678-A384-3793507736DC}" dt="2026-02-09T20:42:56.861" v="0"/>
        <pc:sldMkLst>
          <pc:docMk/>
          <pc:sldMk cId="2724155285" sldId="214747407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891106050060368"/>
          <c:y val="6.5030889324816196E-2"/>
          <c:w val="0.55281598592950176"/>
          <c:h val="0.934969110675183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 '25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380-4FD5-B012-A26EB020DD6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EF1-4A75-931B-46BA0484806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380-4FD5-B012-A26EB020DD6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EF1-4A75-931B-46BA0484806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FCC-40F8-B911-E70E82A85FAF}"/>
              </c:ext>
            </c:extLst>
          </c:dPt>
          <c:dLbls>
            <c:dLbl>
              <c:idx val="0"/>
              <c:layout>
                <c:manualLayout>
                  <c:x val="0"/>
                  <c:y val="6.2904935040748351E-3"/>
                </c:manualLayout>
              </c:layout>
              <c:tx>
                <c:rich>
                  <a:bodyPr/>
                  <a:lstStyle/>
                  <a:p>
                    <a:fld id="{82C2382C-0F3B-4ADF-A37F-CD69B9C90CC6}" type="VALUE">
                      <a:rPr lang="en-US">
                        <a:latin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380-4FD5-B012-A26EB020DD61}"/>
                </c:ext>
              </c:extLst>
            </c:dLbl>
            <c:dLbl>
              <c:idx val="2"/>
              <c:layout>
                <c:manualLayout>
                  <c:x val="0"/>
                  <c:y val="9.4357402561122423E-3"/>
                </c:manualLayout>
              </c:layout>
              <c:tx>
                <c:rich>
                  <a:bodyPr/>
                  <a:lstStyle/>
                  <a:p>
                    <a:fld id="{9A56CE83-43BC-4E2C-AAC5-9704D5ECE4A4}" type="VALUE">
                      <a:rPr lang="en-US" sz="900">
                        <a:solidFill>
                          <a:srgbClr val="ED3C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380-4FD5-B012-A26EB020DD61}"/>
                </c:ext>
              </c:extLst>
            </c:dLbl>
            <c:dLbl>
              <c:idx val="10"/>
              <c:layout>
                <c:manualLayout>
                  <c:x val="0"/>
                  <c:y val="9.43574025611224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FCC-40F8-B911-E70E82A85FAF}"/>
                </c:ext>
              </c:extLst>
            </c:dLbl>
            <c:dLbl>
              <c:idx val="11"/>
              <c:layout>
                <c:manualLayout>
                  <c:x val="-5.6366498345354786E-3"/>
                  <c:y val="1.5726481417411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FCC-40F8-B911-E70E82A85F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ED3C8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Performance-driven paid media</c:v>
                </c:pt>
                <c:pt idx="1">
                  <c:v>Brand advertising</c:v>
                </c:pt>
                <c:pt idx="2">
                  <c:v>Measurement &amp; attribution capabilities</c:v>
                </c:pt>
                <c:pt idx="3">
                  <c:v>AI</c:v>
                </c:pt>
                <c:pt idx="4">
                  <c:v>Cross-platform orchestration</c:v>
                </c:pt>
                <c:pt idx="5">
                  <c:v>Automation</c:v>
                </c:pt>
                <c:pt idx="6">
                  <c:v>Demand generation</c:v>
                </c:pt>
                <c:pt idx="7">
                  <c:v>Privacy</c:v>
                </c:pt>
                <c:pt idx="8">
                  <c:v>Creative testing &amp; analysis</c:v>
                </c:pt>
                <c:pt idx="9">
                  <c:v>First-party data mastery</c:v>
                </c:pt>
                <c:pt idx="10">
                  <c:v>Experimental / innovation budgets</c:v>
                </c:pt>
                <c:pt idx="11">
                  <c:v>Identity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0.51</c:v>
                </c:pt>
                <c:pt idx="1">
                  <c:v>0.48</c:v>
                </c:pt>
                <c:pt idx="2">
                  <c:v>0.48</c:v>
                </c:pt>
                <c:pt idx="3">
                  <c:v>0.39</c:v>
                </c:pt>
                <c:pt idx="4">
                  <c:v>0.39</c:v>
                </c:pt>
                <c:pt idx="5">
                  <c:v>0.3</c:v>
                </c:pt>
                <c:pt idx="6">
                  <c:v>0.28999999999999998</c:v>
                </c:pt>
                <c:pt idx="7">
                  <c:v>0.24</c:v>
                </c:pt>
                <c:pt idx="8">
                  <c:v>0.21</c:v>
                </c:pt>
                <c:pt idx="9">
                  <c:v>0.19</c:v>
                </c:pt>
                <c:pt idx="10">
                  <c:v>0.13</c:v>
                </c:pt>
                <c:pt idx="1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80-4FD5-B012-A26EB020DD6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May '25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2.2546599338142742E-3"/>
                  <c:y val="-3.14499909481284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BD-4988-A4C5-2183F351B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BFF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Performance-driven paid media</c:v>
                </c:pt>
                <c:pt idx="1">
                  <c:v>Brand advertising</c:v>
                </c:pt>
                <c:pt idx="2">
                  <c:v>Measurement &amp; attribution capabilities</c:v>
                </c:pt>
                <c:pt idx="3">
                  <c:v>AI</c:v>
                </c:pt>
                <c:pt idx="4">
                  <c:v>Cross-platform orchestration</c:v>
                </c:pt>
                <c:pt idx="5">
                  <c:v>Automation</c:v>
                </c:pt>
                <c:pt idx="6">
                  <c:v>Demand generation</c:v>
                </c:pt>
                <c:pt idx="7">
                  <c:v>Privacy</c:v>
                </c:pt>
                <c:pt idx="8">
                  <c:v>Creative testing &amp; analysis</c:v>
                </c:pt>
                <c:pt idx="9">
                  <c:v>First-party data mastery</c:v>
                </c:pt>
                <c:pt idx="10">
                  <c:v>Experimental / innovation budgets</c:v>
                </c:pt>
                <c:pt idx="11">
                  <c:v>Identity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0.6</c:v>
                </c:pt>
                <c:pt idx="1">
                  <c:v>0.51</c:v>
                </c:pt>
                <c:pt idx="2">
                  <c:v>0.5</c:v>
                </c:pt>
                <c:pt idx="5">
                  <c:v>0.28000000000000003</c:v>
                </c:pt>
                <c:pt idx="6">
                  <c:v>0.33</c:v>
                </c:pt>
                <c:pt idx="7">
                  <c:v>0.18</c:v>
                </c:pt>
                <c:pt idx="8">
                  <c:v>0.32</c:v>
                </c:pt>
                <c:pt idx="9">
                  <c:v>0.36</c:v>
                </c:pt>
                <c:pt idx="10">
                  <c:v>0.22</c:v>
                </c:pt>
                <c:pt idx="1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BD-4988-A4C5-2183F351B02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Nov '24</c:v>
                </c:pt>
              </c:strCache>
            </c:strRef>
          </c:tx>
          <c:spPr>
            <a:solidFill>
              <a:srgbClr val="4EBEA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rgbClr val="4EBEA4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Sheet1!$A$2:$A$13</c:f>
              <c:strCache>
                <c:ptCount val="12"/>
                <c:pt idx="0">
                  <c:v>Performance-driven paid media</c:v>
                </c:pt>
                <c:pt idx="1">
                  <c:v>Brand advertising</c:v>
                </c:pt>
                <c:pt idx="2">
                  <c:v>Measurement &amp; attribution capabilities</c:v>
                </c:pt>
                <c:pt idx="3">
                  <c:v>AI</c:v>
                </c:pt>
                <c:pt idx="4">
                  <c:v>Cross-platform orchestration</c:v>
                </c:pt>
                <c:pt idx="5">
                  <c:v>Automation</c:v>
                </c:pt>
                <c:pt idx="6">
                  <c:v>Demand generation</c:v>
                </c:pt>
                <c:pt idx="7">
                  <c:v>Privacy</c:v>
                </c:pt>
                <c:pt idx="8">
                  <c:v>Creative testing &amp; analysis</c:v>
                </c:pt>
                <c:pt idx="9">
                  <c:v>First-party data mastery</c:v>
                </c:pt>
                <c:pt idx="10">
                  <c:v>Experimental / innovation budgets</c:v>
                </c:pt>
                <c:pt idx="11">
                  <c:v>Identity</c:v>
                </c:pt>
              </c:strCache>
            </c:strRef>
          </c:cat>
          <c:val>
            <c:numRef>
              <c:f>Sheet1!$D$2:$D$13</c:f>
              <c:numCache>
                <c:formatCode>0%</c:formatCode>
                <c:ptCount val="12"/>
                <c:pt idx="0">
                  <c:v>0.62</c:v>
                </c:pt>
                <c:pt idx="1">
                  <c:v>0.45</c:v>
                </c:pt>
                <c:pt idx="2">
                  <c:v>0.5</c:v>
                </c:pt>
                <c:pt idx="5">
                  <c:v>0.28000000000000003</c:v>
                </c:pt>
                <c:pt idx="6">
                  <c:v>0.25</c:v>
                </c:pt>
                <c:pt idx="7">
                  <c:v>0.24</c:v>
                </c:pt>
                <c:pt idx="8">
                  <c:v>0.27</c:v>
                </c:pt>
                <c:pt idx="9">
                  <c:v>0.28999999999999998</c:v>
                </c:pt>
                <c:pt idx="10">
                  <c:v>0.22</c:v>
                </c:pt>
                <c:pt idx="1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79-45A7-880F-68A91C3E84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10"/>
        <c:axId val="270594176"/>
        <c:axId val="270590432"/>
      </c:barChart>
      <c:catAx>
        <c:axId val="270594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8545763871240457"/>
          <c:y val="0"/>
          <c:w val="0.22906208720971363"/>
          <c:h val="6.05031552768696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DDDCA-51DE-41F6-B5F5-1952B6D5ED2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611DC-50C9-45CE-8062-B492C6892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43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8BB51-588E-3608-D8D0-7DE64569B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C41DD6-6D4F-D1DF-3F9B-C86E8BEEE4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E1CEFE-1376-6FB7-1662-96863E718F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D211C-9036-68A7-1AAF-53E4F89228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010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403B-BEB6-3645-3CAB-1B02F84C4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EF21F-50A0-D6A4-3E23-F5437A59B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E145E-D97F-D317-B05F-51C0056D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47253-181B-6962-62A9-38E1DA184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E200E-CB4A-E128-3033-674688AD9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94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5F32A-920E-96A3-0F33-801DA35F8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47E6F8-184B-A5DC-8909-89B063A88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D1AB3-5903-AA67-2459-70CC3326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51C97-E854-C985-FC07-652A3A07C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1E265-5B0C-C67E-32F3-7695206F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6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C7E29D-BCFE-2856-0A8A-59779DD637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DFA7A-E8E6-5F36-BE03-E18135DCE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51FE4-8D0E-8655-113F-BC3B54C0B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49338-F1B9-BC06-3619-3CDD09767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4EA75-1D14-0D40-5C6C-2CDC93821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06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20B15-AB6A-78CD-40D0-EE6300FE8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38E10-47AB-4883-AB86-C4E895BA7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DD914-DF7E-08F1-8DF2-43301FB61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5FA23-214B-893E-AD8D-E0E22C466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A87CA-9F6C-4050-0F5A-4AC2D6B0F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8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F74FB-DCB2-EE87-0DCB-C1D3C5E77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B81F4-3507-01BE-A735-BE9ABE59F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9FBA7-7374-677B-B7E9-0A6B47CCA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D0E21-A08D-B7AE-E951-D64131516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861BC-C254-5EA6-B447-A5B3CD9F7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82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79E6E-4B77-9098-C076-EDE7836C5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E7FF4-50A6-C054-FEA7-CBDAFA1DC4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919F0-9ED7-61A3-8CD6-62E49B039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216AE-3A8E-E804-270E-C986F0117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C44A9-B8ED-C441-DFA3-BB3A5EDA2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16F4D-B5D6-EC5C-7429-CE36CB05B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8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652DE-B254-CE33-0C19-9260080E0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B1E86-5111-A82C-A49D-6611D31DB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362E35-9756-F840-4191-596D568F8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A42957-B6DB-2912-1085-3E6D686A09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86330-4191-44E5-8A30-6177FFDA39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7F1D62-4572-E7D7-2999-DBD88C33C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9794-FA49-4DF7-070A-A036DDA04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DCA4CD-75FD-288D-01F5-6AEA3AB5B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28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877E4-4F39-F5AB-6D95-B28577060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5AA73E-950B-B0F0-E105-688E7B29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4AD9A0-7A5D-CADE-0C13-5D87D8986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3681B7-5289-9618-E3AC-B74075F81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44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F1E6CE-D3A4-E4DE-CD07-0BC7F9E64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1EE836-84FE-3EED-EA90-C8B026A81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1C4D5-12BA-7948-85C5-1898B4C22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4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F7B59-6789-1936-14DC-42F6A8374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D321A-A765-303B-5F06-A0D1C53EC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FB00D-4741-B13A-E777-934317E3B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5A3A85-8876-BB66-BE3F-96AD3811F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BB51B-BE1B-C3BE-7E49-D25B8F46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72EAE-F5CC-CB8D-3F12-5B7B9CABD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9E800-AE62-C3C4-AC04-FE925215C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38B66B-7B8F-15BA-9D28-359BAEE684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C5CD9C-541B-4FCE-7E59-DCFAF3E3C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50224-1B72-57A1-3A3D-308170672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F5615-2DF1-064E-6B45-653D236FB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85AEC-A66A-99A7-A868-93AC11F9C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08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F05667-90C6-C615-55BA-2AF4F2A7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B376D-26C2-F2D6-8FF9-A8054311B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66895-0C90-DDBA-AC4A-10FBB81C6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6A2E16-861D-4B03-BD84-9EA0AD4C2CF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47EF1-1CEE-60E9-7538-E121965500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D36D8-ED52-98DE-B44B-ACB222E0D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BA1B35-E62D-41BC-862B-3002EFBF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26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434E9-F2FB-CF6D-F37D-D7A76EBB3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8D2FE95-404A-B39D-2EC7-883427FC1292}"/>
              </a:ext>
            </a:extLst>
          </p:cNvPr>
          <p:cNvSpPr/>
          <p:nvPr/>
        </p:nvSpPr>
        <p:spPr>
          <a:xfrm>
            <a:off x="0" y="1790411"/>
            <a:ext cx="12192002" cy="5088072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3A0E242-4AA1-9962-7CA8-4C8382ECD7FF}"/>
              </a:ext>
            </a:extLst>
          </p:cNvPr>
          <p:cNvGraphicFramePr/>
          <p:nvPr/>
        </p:nvGraphicFramePr>
        <p:xfrm>
          <a:off x="459850" y="2120858"/>
          <a:ext cx="11265557" cy="4187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C5CA60F-C521-4757-DBD0-AB24327249E5}"/>
              </a:ext>
            </a:extLst>
          </p:cNvPr>
          <p:cNvSpPr txBox="1"/>
          <p:nvPr/>
        </p:nvSpPr>
        <p:spPr>
          <a:xfrm>
            <a:off x="-10271" y="1812810"/>
            <a:ext cx="12202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Given current macroeconomic conditions, which advertising capabilities and media investments are most critical?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1BE712-4966-A808-A60D-E202A9464B19}"/>
              </a:ext>
            </a:extLst>
          </p:cNvPr>
          <p:cNvSpPr/>
          <p:nvPr/>
        </p:nvSpPr>
        <p:spPr>
          <a:xfrm>
            <a:off x="101600" y="448566"/>
            <a:ext cx="102045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Marketers are balancing performance, branding and attribution within current macroeconomic conditions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6C5F30-7F3F-82C2-1B1A-09EB66022DB9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trends &amp; insights</a:t>
            </a:r>
          </a:p>
        </p:txBody>
      </p:sp>
      <p:pic>
        <p:nvPicPr>
          <p:cNvPr id="14" name="Picture 2">
            <a:hlinkClick r:id="rId4"/>
            <a:extLst>
              <a:ext uri="{FF2B5EF4-FFF2-40B4-BE49-F238E27FC236}">
                <a16:creationId xmlns:a16="http://schemas.microsoft.com/office/drawing/2014/main" id="{211237F8-30FB-1AC7-F430-CB879EDF29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E4462EB-BA6D-B8D6-0710-05B747DD2EF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558E912-259B-F155-F227-CE042E828AE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F4FC0B0-8FF6-DE57-5EBB-A5C3F455EB1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E41390-F86D-260F-3E3D-3B642A5DF60D}"/>
              </a:ext>
            </a:extLst>
          </p:cNvPr>
          <p:cNvSpPr/>
          <p:nvPr/>
        </p:nvSpPr>
        <p:spPr>
          <a:xfrm>
            <a:off x="-3" y="-1"/>
            <a:ext cx="4883288" cy="251671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 Economic Conditions: Ad Capabilities &amp; Media Investments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4C09E5-C5C0-0C48-0715-8C74FA69E622}"/>
              </a:ext>
            </a:extLst>
          </p:cNvPr>
          <p:cNvSpPr txBox="1"/>
          <p:nvPr/>
        </p:nvSpPr>
        <p:spPr>
          <a:xfrm>
            <a:off x="459850" y="6308393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Mediaocean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2026 H1 Advertising Outlook Report, 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January 2026. </a:t>
            </a:r>
            <a:r>
              <a:rPr lang="en-US" sz="8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Methodology: Three surveys of 1,472 total marketing professionals conducted through SurveyMonkey and </a:t>
            </a:r>
            <a:r>
              <a:rPr lang="en-US" sz="800" dirty="0" err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TechValidate</a:t>
            </a:r>
            <a:r>
              <a:rPr lang="en-US" sz="8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between November 2024 and November 2025.</a:t>
            </a:r>
            <a:endParaRPr kumimoji="0" lang="en-US" sz="800" b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2D62AC-8935-502F-917C-D9D87D8643D5}"/>
              </a:ext>
            </a:extLst>
          </p:cNvPr>
          <p:cNvSpPr txBox="1"/>
          <p:nvPr/>
        </p:nvSpPr>
        <p:spPr>
          <a:xfrm>
            <a:off x="5250657" y="3489960"/>
            <a:ext cx="34051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i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N/A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1C516C-F0ED-1066-38B4-A2E81C61057F}"/>
              </a:ext>
            </a:extLst>
          </p:cNvPr>
          <p:cNvSpPr txBox="1"/>
          <p:nvPr/>
        </p:nvSpPr>
        <p:spPr>
          <a:xfrm>
            <a:off x="5250657" y="3809231"/>
            <a:ext cx="34051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i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2724155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1D9A1E-C9AF-4507-B5BA-0A267412D798}"/>
</file>

<file path=customXml/itemProps2.xml><?xml version="1.0" encoding="utf-8"?>
<ds:datastoreItem xmlns:ds="http://schemas.openxmlformats.org/officeDocument/2006/customXml" ds:itemID="{01B999D5-11CE-436F-A272-B337166BAECB}"/>
</file>

<file path=customXml/itemProps3.xml><?xml version="1.0" encoding="utf-8"?>
<ds:datastoreItem xmlns:ds="http://schemas.openxmlformats.org/officeDocument/2006/customXml" ds:itemID="{3B43F817-C23F-4B21-9690-A5562DB9C97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2026-02-09T20:42:47Z</dcterms:created>
  <dcterms:modified xsi:type="dcterms:W3CDTF">2026-02-09T20:43:36Z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