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147474379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127BBF6-29CC-4D55-8F4E-F21CD402A4E9}" v="1" dt="2026-02-09T20:50:29.77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7" d="100"/>
          <a:sy n="67" d="100"/>
        </p:scale>
        <p:origin x="204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11" Type="http://schemas.openxmlformats.org/officeDocument/2006/relationships/customXml" Target="../customXml/item3.xml"/><Relationship Id="rId5" Type="http://schemas.openxmlformats.org/officeDocument/2006/relationships/theme" Target="theme/theme1.xml"/><Relationship Id="rId10" Type="http://schemas.openxmlformats.org/officeDocument/2006/relationships/customXml" Target="../customXml/item2.xml"/><Relationship Id="rId4" Type="http://schemas.openxmlformats.org/officeDocument/2006/relationships/viewProps" Target="viewProps.xml"/><Relationship Id="rId9" Type="http://schemas.openxmlformats.org/officeDocument/2006/relationships/customXml" Target="../customXml/item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ylan Breger" userId="9b3da09f-10fe-42ec-9aa5-9fa2a3e9cc20" providerId="ADAL" clId="{D81AFA50-692E-4678-A384-3793507736DC}"/>
    <pc:docChg chg="addSld modSld">
      <pc:chgData name="Dylan Breger" userId="9b3da09f-10fe-42ec-9aa5-9fa2a3e9cc20" providerId="ADAL" clId="{D81AFA50-692E-4678-A384-3793507736DC}" dt="2026-02-09T20:50:29.772" v="0"/>
      <pc:docMkLst>
        <pc:docMk/>
      </pc:docMkLst>
      <pc:sldChg chg="add">
        <pc:chgData name="Dylan Breger" userId="9b3da09f-10fe-42ec-9aa5-9fa2a3e9cc20" providerId="ADAL" clId="{D81AFA50-692E-4678-A384-3793507736DC}" dt="2026-02-09T20:50:29.772" v="0"/>
        <pc:sldMkLst>
          <pc:docMk/>
          <pc:sldMk cId="409646845" sldId="2147474379"/>
        </pc:sldMkLst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7405422824068054"/>
          <c:y val="3.1887108407575222E-3"/>
          <c:w val="0.72552180808347544"/>
          <c:h val="0.99681140793781942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spPr>
            <a:solidFill>
              <a:srgbClr val="00BFF2"/>
            </a:solidFill>
            <a:ln>
              <a:solidFill>
                <a:srgbClr val="4EBEA4"/>
              </a:solidFill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4EBEA4"/>
              </a:solidFill>
              <a:ln>
                <a:solidFill>
                  <a:srgbClr val="4EBEA4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1AF9-43C1-9637-F9336643B35B}"/>
              </c:ext>
            </c:extLst>
          </c:dPt>
          <c:dPt>
            <c:idx val="3"/>
            <c:invertIfNegative val="0"/>
            <c:bubble3D val="0"/>
            <c:spPr>
              <a:solidFill>
                <a:srgbClr val="4EBEA4"/>
              </a:solidFill>
              <a:ln>
                <a:solidFill>
                  <a:srgbClr val="4EBEA4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CA48-4008-A00C-8D6846CEB98F}"/>
              </c:ext>
            </c:extLst>
          </c:dPt>
          <c:dPt>
            <c:idx val="6"/>
            <c:invertIfNegative val="0"/>
            <c:bubble3D val="0"/>
            <c:spPr>
              <a:solidFill>
                <a:srgbClr val="4EBEA4"/>
              </a:solidFill>
              <a:ln>
                <a:solidFill>
                  <a:srgbClr val="4EBEA4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2-1AF9-43C1-9637-F9336643B35B}"/>
              </c:ext>
            </c:extLst>
          </c:dPt>
          <c:dLbls>
            <c:dLbl>
              <c:idx val="3"/>
              <c:tx>
                <c:rich>
                  <a:bodyPr/>
                  <a:lstStyle/>
                  <a:p>
                    <a:fld id="{FB5EDAA2-6528-40C5-9527-134D1E61B94F}" type="VALUE">
                      <a:rPr lang="en-US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rPr>
                      <a:pPr/>
                      <a:t>[VALUE]</a:t>
                    </a:fld>
                    <a:endParaRPr lang="en-US"/>
                  </a:p>
                </c:rich>
              </c:tx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CA48-4008-A00C-8D6846CEB98F}"/>
                </c:ext>
              </c:extLst>
            </c:dLbl>
            <c:dLbl>
              <c:idx val="5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1AF9-43C1-9637-F9336643B35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bg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Sheet1!$A$2:$A$9</c:f>
              <c:strCache>
                <c:ptCount val="8"/>
                <c:pt idx="0">
                  <c:v>Black urban</c:v>
                </c:pt>
                <c:pt idx="1">
                  <c:v>Urban total</c:v>
                </c:pt>
                <c:pt idx="3">
                  <c:v>Black rural</c:v>
                </c:pt>
                <c:pt idx="4">
                  <c:v>Rural total</c:v>
                </c:pt>
                <c:pt idx="6">
                  <c:v>Black suburban</c:v>
                </c:pt>
                <c:pt idx="7">
                  <c:v>Suburban total</c:v>
                </c:pt>
              </c:strCache>
            </c:strRef>
          </c:cat>
          <c:val>
            <c:numRef>
              <c:f>Sheet1!$B$2:$B$9</c:f>
              <c:numCache>
                <c:formatCode>0%</c:formatCode>
                <c:ptCount val="8"/>
                <c:pt idx="0">
                  <c:v>0.55900000000000005</c:v>
                </c:pt>
                <c:pt idx="1">
                  <c:v>0.53600000000000003</c:v>
                </c:pt>
                <c:pt idx="3">
                  <c:v>0.5</c:v>
                </c:pt>
                <c:pt idx="4">
                  <c:v>0.438</c:v>
                </c:pt>
                <c:pt idx="5">
                  <c:v>0</c:v>
                </c:pt>
                <c:pt idx="6">
                  <c:v>0.59</c:v>
                </c:pt>
                <c:pt idx="7">
                  <c:v>0.51200000000000001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CA48-4008-A00C-8D6846CEB98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1327369759"/>
        <c:axId val="1327366399"/>
      </c:barChart>
      <c:catAx>
        <c:axId val="1327369759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rgbClr val="1B1464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rgbClr val="1B1464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1327366399"/>
        <c:crosses val="autoZero"/>
        <c:auto val="1"/>
        <c:lblAlgn val="ctr"/>
        <c:lblOffset val="100"/>
        <c:noMultiLvlLbl val="0"/>
      </c:catAx>
      <c:valAx>
        <c:axId val="1327366399"/>
        <c:scaling>
          <c:orientation val="minMax"/>
        </c:scaling>
        <c:delete val="1"/>
        <c:axPos val="t"/>
        <c:numFmt formatCode="0%" sourceLinked="1"/>
        <c:majorTickMark val="none"/>
        <c:minorTickMark val="none"/>
        <c:tickLblPos val="nextTo"/>
        <c:crossAx val="1327369759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88572C-294B-E2AF-C6EF-F830A2C28A4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F9B4D82-894B-57BB-CC20-7481AC67FDB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95C7631-455B-680D-F485-C5E826B85D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67F534-C6CD-4E72-AFE1-26644CDB9749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E72B2D2-08E4-9AA4-2A48-083A5FA34E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1F6F52-5A70-DD74-5246-7F5B7E140F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908FA3-B1D5-44FB-9645-F1325AE20B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93653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8B5BCF-B9EF-8360-8860-C5FDFA5473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49A200B-E5B8-B8FE-95E6-ED6272E7BFB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113257A-CA31-AFF2-B3FE-E7CFF792ED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67F534-C6CD-4E72-AFE1-26644CDB9749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4CED162-4E55-3FB0-4E60-D2A0898023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06DD1C3-A526-D9CC-2A42-7E9BC5B0D9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908FA3-B1D5-44FB-9645-F1325AE20B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17980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F50977A-F8BC-712D-CC2F-72EAE95C7E9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E0014F8-B084-D030-32EA-8C79ABBA768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963639-5E1F-AB6A-9364-3A3C75A541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67F534-C6CD-4E72-AFE1-26644CDB9749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56154F0-674F-FD9D-B34E-75B0808351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28FDF9-7707-F9E9-355E-82BCDCAEDE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908FA3-B1D5-44FB-9645-F1325AE20B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92443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D56F8B-3409-EE53-4BC3-B12E6FE0BE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B0485A-D7BD-5859-00B2-CE0545B564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6B6CBA6-0612-37A2-8760-074BADAE08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67F534-C6CD-4E72-AFE1-26644CDB9749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6403719-7ACD-E00B-988F-E1452F84A3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1171D8-1697-3057-A867-64F996FBC7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908FA3-B1D5-44FB-9645-F1325AE20B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10635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0CE498-5C05-D891-1E49-1881D1B5D2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1966FCB-1B52-CBC3-D8A0-31012E011A9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8C80E7-3A68-3D07-6DE3-373504A31F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67F534-C6CD-4E72-AFE1-26644CDB9749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4C672BC-0F89-193F-24EE-EFCF90BDA0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A6FC52F-2B16-7718-62E6-5F7952B554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908FA3-B1D5-44FB-9645-F1325AE20B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69557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85273C-C21E-B65B-9B1A-214C82EB0A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1E8807-FADC-A31E-91FB-FF97F9EEC5E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FF63FAB-8568-FFF3-6860-8250AA26D5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6EF26AD-B008-7531-1136-31B602DAEB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67F534-C6CD-4E72-AFE1-26644CDB9749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065A4ED-60B6-ECD0-CDBD-79D81DB96C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24C882C-17D7-2D34-442F-84AF287B7B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908FA3-B1D5-44FB-9645-F1325AE20B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40940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F482BD-3613-F469-E17C-991652C37A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8474C39-EB38-FA9B-A307-F1015C082B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D34061D-E8D4-757F-1697-4E3DAEF94CF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7D35CB6-206A-835C-1B57-C4092B8B293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F441365-1200-047C-8BCC-E6124FD2CBB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0558504-3B75-DCB8-2176-C6E7D3C318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67F534-C6CD-4E72-AFE1-26644CDB9749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6BFCE11-A47B-5162-C334-D3D6656E08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861CFE1-AA1D-E31A-72D8-A3E9A00292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908FA3-B1D5-44FB-9645-F1325AE20B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14851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103C25-A144-EC75-F318-FDE1B111D9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5182286-5A66-E546-75BA-659E08D578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67F534-C6CD-4E72-AFE1-26644CDB9749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0D8DB8B-914D-E703-28CE-E8F2017A9E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63C98AD-5AF2-6E3A-17BF-C4DAC5C723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908FA3-B1D5-44FB-9645-F1325AE20B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01054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0E75CED-9940-BC83-60D9-97B726457F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67F534-C6CD-4E72-AFE1-26644CDB9749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D3C6798-EF0E-2F00-2C7C-B16387A43A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98FCDD3-B62D-5D7B-9361-DA1A6EDAFD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908FA3-B1D5-44FB-9645-F1325AE20B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38453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DBF770-1664-8AA8-DBB4-BFC004307D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7D342F-9A35-58B9-BA59-39160C0C2F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6759A8D-0467-F48C-03D9-93B6038F6CD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5FBE4E3-036F-4EFD-1AAF-F983BD3B5D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67F534-C6CD-4E72-AFE1-26644CDB9749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30DCF08-3BA9-C5DE-6ABE-806840286F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FF30C25-2914-0BFB-5AF5-C9C81F4169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908FA3-B1D5-44FB-9645-F1325AE20B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26671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6EB264-3DDD-2A1B-1917-589A691089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2CFAF12-16E1-E1B0-8036-BC753EB65A1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3225C37-4243-A578-EE2F-0015C88EAB2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887022A-6351-43C0-C7E8-FE871D81F4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67F534-C6CD-4E72-AFE1-26644CDB9749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3BD16F4-AB1A-76F3-87F8-84D8F727FA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3BF5820-6594-B709-E6FD-1B28015B2D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908FA3-B1D5-44FB-9645-F1325AE20B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07649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612094C-22E9-7903-6019-AF875EF89D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2A61D51-3ED5-A4FB-01BB-B78BE279FA3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6F5A11-9C5D-388E-A2F8-EB611D8E4F9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A67F534-C6CD-4E72-AFE1-26644CDB9749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358E683-7566-036D-8E80-EBC59F9D5E8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363BF6-A6FF-56B8-D0F1-7A13D7866AB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E908FA3-B1D5-44FB-9645-F1325AE20B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7014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.png"/><Relationship Id="rId5" Type="http://schemas.openxmlformats.org/officeDocument/2006/relationships/hyperlink" Target="https://thevab.com/signin?utm_source=grab-and-go&amp;utm_medium=vab-insights&amp;utm_campaign=" TargetMode="External"/><Relationship Id="rId4" Type="http://schemas.openxmlformats.org/officeDocument/2006/relationships/hyperlink" Target="https://thevab.com/insights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235E0B0-A5C7-8ACD-FAE0-51EE5280A5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20">
            <a:extLst>
              <a:ext uri="{FF2B5EF4-FFF2-40B4-BE49-F238E27FC236}">
                <a16:creationId xmlns:a16="http://schemas.microsoft.com/office/drawing/2014/main" id="{FF669CA1-3326-8F0E-7B9A-E5761D6610C1}"/>
              </a:ext>
            </a:extLst>
          </p:cNvPr>
          <p:cNvSpPr>
            <a:spLocks/>
          </p:cNvSpPr>
          <p:nvPr/>
        </p:nvSpPr>
        <p:spPr>
          <a:xfrm>
            <a:off x="0" y="1686000"/>
            <a:ext cx="5579456" cy="5172987"/>
          </a:xfrm>
          <a:prstGeom prst="rect">
            <a:avLst/>
          </a:prstGeom>
          <a:solidFill>
            <a:srgbClr val="1B14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84FDE047-47B9-88BB-9D38-DCB2067E5C03}"/>
              </a:ext>
            </a:extLst>
          </p:cNvPr>
          <p:cNvSpPr>
            <a:spLocks/>
          </p:cNvSpPr>
          <p:nvPr/>
        </p:nvSpPr>
        <p:spPr>
          <a:xfrm>
            <a:off x="5575799" y="1686000"/>
            <a:ext cx="6616202" cy="5172987"/>
          </a:xfrm>
          <a:prstGeom prst="rect">
            <a:avLst/>
          </a:prstGeom>
          <a:solidFill>
            <a:srgbClr val="E2E8F1"/>
          </a:solidFill>
          <a:ln>
            <a:solidFill>
              <a:srgbClr val="E2E8F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EB2FC76E-995B-BA29-9670-1DFBFD523F4A}"/>
              </a:ext>
            </a:extLst>
          </p:cNvPr>
          <p:cNvSpPr/>
          <p:nvPr/>
        </p:nvSpPr>
        <p:spPr>
          <a:xfrm>
            <a:off x="156676" y="2533252"/>
            <a:ext cx="2541706" cy="1497210"/>
          </a:xfrm>
          <a:prstGeom prst="roundRect">
            <a:avLst/>
          </a:prstGeom>
          <a:solidFill>
            <a:schemeClr val="bg1"/>
          </a:solidFill>
          <a:ln w="28575">
            <a:solidFill>
              <a:srgbClr val="4EBEA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: Rounded Corners 15">
            <a:extLst>
              <a:ext uri="{FF2B5EF4-FFF2-40B4-BE49-F238E27FC236}">
                <a16:creationId xmlns:a16="http://schemas.microsoft.com/office/drawing/2014/main" id="{CFDD8FF1-70FF-EB04-9944-3AC7ABEDA230}"/>
              </a:ext>
            </a:extLst>
          </p:cNvPr>
          <p:cNvSpPr/>
          <p:nvPr/>
        </p:nvSpPr>
        <p:spPr>
          <a:xfrm>
            <a:off x="156676" y="4113656"/>
            <a:ext cx="2541706" cy="1497210"/>
          </a:xfrm>
          <a:prstGeom prst="roundRect">
            <a:avLst/>
          </a:prstGeom>
          <a:solidFill>
            <a:schemeClr val="bg1"/>
          </a:solidFill>
          <a:ln w="28575">
            <a:solidFill>
              <a:srgbClr val="4EBEA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: Rounded Corners 16">
            <a:extLst>
              <a:ext uri="{FF2B5EF4-FFF2-40B4-BE49-F238E27FC236}">
                <a16:creationId xmlns:a16="http://schemas.microsoft.com/office/drawing/2014/main" id="{C94F3F74-2876-D560-C304-ED9627A83C59}"/>
              </a:ext>
            </a:extLst>
          </p:cNvPr>
          <p:cNvSpPr/>
          <p:nvPr/>
        </p:nvSpPr>
        <p:spPr>
          <a:xfrm>
            <a:off x="2798699" y="2533252"/>
            <a:ext cx="2541706" cy="1497210"/>
          </a:xfrm>
          <a:prstGeom prst="roundRect">
            <a:avLst/>
          </a:prstGeom>
          <a:solidFill>
            <a:schemeClr val="bg1"/>
          </a:solidFill>
          <a:ln w="28575">
            <a:solidFill>
              <a:srgbClr val="4EBEA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: Rounded Corners 17">
            <a:extLst>
              <a:ext uri="{FF2B5EF4-FFF2-40B4-BE49-F238E27FC236}">
                <a16:creationId xmlns:a16="http://schemas.microsoft.com/office/drawing/2014/main" id="{6D3F8B8E-31FC-C02A-FB3C-CB0FCA12F294}"/>
              </a:ext>
            </a:extLst>
          </p:cNvPr>
          <p:cNvSpPr/>
          <p:nvPr/>
        </p:nvSpPr>
        <p:spPr>
          <a:xfrm>
            <a:off x="2798699" y="4113656"/>
            <a:ext cx="2541706" cy="1497210"/>
          </a:xfrm>
          <a:prstGeom prst="roundRect">
            <a:avLst/>
          </a:prstGeom>
          <a:solidFill>
            <a:schemeClr val="bg1"/>
          </a:solidFill>
          <a:ln w="28575">
            <a:solidFill>
              <a:srgbClr val="4EBEA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3" name="Chart 2">
            <a:extLst>
              <a:ext uri="{FF2B5EF4-FFF2-40B4-BE49-F238E27FC236}">
                <a16:creationId xmlns:a16="http://schemas.microsoft.com/office/drawing/2014/main" id="{B2B8D8A6-954C-69E5-5FFC-FCD5F3FD9A0F}"/>
              </a:ext>
            </a:extLst>
          </p:cNvPr>
          <p:cNvGraphicFramePr/>
          <p:nvPr/>
        </p:nvGraphicFramePr>
        <p:xfrm>
          <a:off x="5678914" y="2777050"/>
          <a:ext cx="6434451" cy="349106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0" name="Text Placeholder 24">
            <a:extLst>
              <a:ext uri="{FF2B5EF4-FFF2-40B4-BE49-F238E27FC236}">
                <a16:creationId xmlns:a16="http://schemas.microsoft.com/office/drawing/2014/main" id="{BF078FD1-C325-B830-4571-0FF21C36D4DE}"/>
              </a:ext>
            </a:extLst>
          </p:cNvPr>
          <p:cNvSpPr txBox="1">
            <a:spLocks/>
          </p:cNvSpPr>
          <p:nvPr/>
        </p:nvSpPr>
        <p:spPr>
          <a:xfrm>
            <a:off x="395695" y="6325881"/>
            <a:ext cx="11664402" cy="203489"/>
          </a:xfrm>
          <a:prstGeom prst="rect">
            <a:avLst/>
          </a:prstGeom>
        </p:spPr>
        <p:txBody>
          <a:bodyPr vert="horz"/>
          <a:lstStyle>
            <a:lvl1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>
              <a:defRPr/>
            </a:pPr>
            <a:r>
              <a: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Source: </a:t>
            </a:r>
            <a:r>
              <a: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Times New Roman"/>
              </a:rPr>
              <a:t>Nielsen, </a:t>
            </a:r>
            <a:r>
              <a:rPr kumimoji="0" lang="en-US" sz="800" b="0" i="1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Times New Roman"/>
              </a:rPr>
              <a:t>The Black </a:t>
            </a:r>
            <a:r>
              <a:rPr kumimoji="0" lang="en-US" sz="800" b="0" i="1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Influence: </a:t>
            </a:r>
            <a:r>
              <a:rPr lang="en-US" sz="800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How Black Culture &amp; Identity Drive the Market</a:t>
            </a:r>
            <a:r>
              <a: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Times New Roman"/>
              </a:rPr>
              <a:t>, January 2026.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16FFF80F-0B0C-F8B6-ABB9-C96FF16BC44F}"/>
              </a:ext>
            </a:extLst>
          </p:cNvPr>
          <p:cNvSpPr txBox="1"/>
          <p:nvPr/>
        </p:nvSpPr>
        <p:spPr>
          <a:xfrm>
            <a:off x="5761608" y="1825202"/>
            <a:ext cx="6430392" cy="80021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strike="noStrike" kern="1200" cap="none" spc="0" normalizeH="0" baseline="0" noProof="0" dirty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Heebo" pitchFamily="2" charset="-79"/>
              </a:rPr>
              <a:t>% more likely to agree that a brand’s stance on social issues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strike="noStrike" kern="1200" cap="none" spc="0" normalizeH="0" baseline="0" noProof="0" dirty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Heebo" pitchFamily="2" charset="-79"/>
              </a:rPr>
              <a:t>is a major factor in purchasing decisions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i="0" strike="noStrike" kern="1200" cap="none" spc="0" normalizeH="0" baseline="0" noProof="0" dirty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Heebo" pitchFamily="2" charset="-79"/>
              </a:rPr>
              <a:t>Black consumers, by respondent community type</a:t>
            </a:r>
          </a:p>
        </p:txBody>
      </p:sp>
      <p:pic>
        <p:nvPicPr>
          <p:cNvPr id="22" name="Picture 21">
            <a:extLst>
              <a:ext uri="{FF2B5EF4-FFF2-40B4-BE49-F238E27FC236}">
                <a16:creationId xmlns:a16="http://schemas.microsoft.com/office/drawing/2014/main" id="{C79268CD-3F25-4C49-824E-66099570A8ED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"/>
          <a:stretch/>
        </p:blipFill>
        <p:spPr>
          <a:xfrm>
            <a:off x="483207" y="6519043"/>
            <a:ext cx="11708793" cy="350107"/>
          </a:xfrm>
          <a:prstGeom prst="rect">
            <a:avLst/>
          </a:prstGeom>
        </p:spPr>
      </p:pic>
      <p:sp>
        <p:nvSpPr>
          <p:cNvPr id="24" name="Rectangle 23">
            <a:extLst>
              <a:ext uri="{FF2B5EF4-FFF2-40B4-BE49-F238E27FC236}">
                <a16:creationId xmlns:a16="http://schemas.microsoft.com/office/drawing/2014/main" id="{BB4EC7F8-8F49-D07D-28E1-ACD99AF31995}"/>
              </a:ext>
            </a:extLst>
          </p:cNvPr>
          <p:cNvSpPr/>
          <p:nvPr/>
        </p:nvSpPr>
        <p:spPr>
          <a:xfrm>
            <a:off x="483207" y="6533170"/>
            <a:ext cx="1168727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sng" strike="noStrike" kern="1200" cap="none" spc="150" normalizeH="0" baseline="0" noProof="0">
                <a:ln>
                  <a:noFill/>
                </a:ln>
                <a:solidFill>
                  <a:srgbClr val="00BFF2"/>
                </a:solidFill>
                <a:effectLst/>
                <a:uLnTx/>
                <a:uFillTx/>
                <a:latin typeface="Arial" panose="020B0604020202020204" pitchFamily="34" charset="0"/>
                <a:ea typeface="Open Sans" panose="020B0606030504020204" pitchFamily="34" charset="0"/>
                <a:cs typeface="Open Sans" panose="020B0606030504020204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theVAB.com/insights</a:t>
            </a:r>
            <a:endParaRPr kumimoji="0" lang="en-US" sz="1800" b="1" i="0" u="sng" strike="noStrike" kern="1200" cap="none" spc="150" normalizeH="0" baseline="0" noProof="0">
              <a:ln>
                <a:noFill/>
              </a:ln>
              <a:solidFill>
                <a:srgbClr val="00BFF2"/>
              </a:solidFill>
              <a:effectLst/>
              <a:uLnTx/>
              <a:uFillTx/>
              <a:latin typeface="Arial" panose="020B0604020202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590D9E83-9B1A-73CB-A3F3-732A335A06B8}"/>
              </a:ext>
            </a:extLst>
          </p:cNvPr>
          <p:cNvSpPr/>
          <p:nvPr/>
        </p:nvSpPr>
        <p:spPr>
          <a:xfrm>
            <a:off x="182879" y="440921"/>
            <a:ext cx="10085073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1" i="0" u="none" strike="noStrike" kern="1200" cap="none" spc="0" normalizeH="0" baseline="0" noProof="0" dirty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 brand’s stance on social issues is a key driver of trust and purchase decisions among Black consumers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FBEDED32-5810-579D-A66D-9F8DA831D959}"/>
              </a:ext>
            </a:extLst>
          </p:cNvPr>
          <p:cNvSpPr/>
          <p:nvPr/>
        </p:nvSpPr>
        <p:spPr>
          <a:xfrm>
            <a:off x="10267952" y="0"/>
            <a:ext cx="1924048" cy="1671565"/>
          </a:xfrm>
          <a:prstGeom prst="rect">
            <a:avLst/>
          </a:prstGeom>
          <a:noFill/>
          <a:ln w="28575">
            <a:solidFill>
              <a:srgbClr val="ED3C8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DC02CBC0-1F29-B2F7-AFDB-ABDC6429651D}"/>
              </a:ext>
            </a:extLst>
          </p:cNvPr>
          <p:cNvSpPr txBox="1"/>
          <p:nvPr/>
        </p:nvSpPr>
        <p:spPr>
          <a:xfrm>
            <a:off x="10233660" y="26057"/>
            <a:ext cx="19964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Scan or click to access more multicultural insights</a:t>
            </a:r>
          </a:p>
        </p:txBody>
      </p:sp>
      <p:pic>
        <p:nvPicPr>
          <p:cNvPr id="28" name="Picture 2">
            <a:hlinkClick r:id="rId5"/>
            <a:extLst>
              <a:ext uri="{FF2B5EF4-FFF2-40B4-BE49-F238E27FC236}">
                <a16:creationId xmlns:a16="http://schemas.microsoft.com/office/drawing/2014/main" id="{AB11C151-15AE-25C4-6D67-EDF88B9588FD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6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8627" t="8925" r="8225" b="7734"/>
          <a:stretch/>
        </p:blipFill>
        <p:spPr bwMode="auto">
          <a:xfrm>
            <a:off x="10676741" y="521763"/>
            <a:ext cx="1106470" cy="11090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9" name="Rectangle 28">
            <a:extLst>
              <a:ext uri="{FF2B5EF4-FFF2-40B4-BE49-F238E27FC236}">
                <a16:creationId xmlns:a16="http://schemas.microsoft.com/office/drawing/2014/main" id="{BD927245-3616-8B85-24E7-749399DE8C04}"/>
              </a:ext>
            </a:extLst>
          </p:cNvPr>
          <p:cNvSpPr/>
          <p:nvPr/>
        </p:nvSpPr>
        <p:spPr>
          <a:xfrm>
            <a:off x="-1" y="-1"/>
            <a:ext cx="4514249" cy="352520"/>
          </a:xfrm>
          <a:prstGeom prst="rect">
            <a:avLst/>
          </a:prstGeom>
          <a:solidFill>
            <a:srgbClr val="1B1464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Black Consumers: How Social Issues Affect Purchase Decisions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B4705E81-ABC0-B156-7F60-28BF1206C7D2}"/>
              </a:ext>
            </a:extLst>
          </p:cNvPr>
          <p:cNvSpPr txBox="1"/>
          <p:nvPr/>
        </p:nvSpPr>
        <p:spPr>
          <a:xfrm>
            <a:off x="156247" y="2612443"/>
            <a:ext cx="2542565" cy="13388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>
                <a:ln>
                  <a:solidFill>
                    <a:srgbClr val="1B1464"/>
                  </a:solidFill>
                </a:ln>
                <a:solidFill>
                  <a:srgbClr val="4EBEA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70%</a:t>
            </a:r>
          </a:p>
          <a:p>
            <a:pPr algn="ctr"/>
            <a:r>
              <a:rPr lang="en-US" sz="1200" b="1">
                <a:solidFill>
                  <a:srgbClr val="1B14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will stop buying from brands </a:t>
            </a:r>
            <a:r>
              <a:rPr lang="en-US" sz="1200">
                <a:solidFill>
                  <a:srgbClr val="1B14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perceived as devaluing their community</a:t>
            </a:r>
          </a:p>
          <a:p>
            <a:pPr algn="ctr"/>
            <a:r>
              <a:rPr lang="en-US" sz="900">
                <a:solidFill>
                  <a:srgbClr val="1B14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(vs. 66% in 2023)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EBCED61B-68E9-4D76-79F4-2BD1E4A7CC45}"/>
              </a:ext>
            </a:extLst>
          </p:cNvPr>
          <p:cNvSpPr txBox="1"/>
          <p:nvPr/>
        </p:nvSpPr>
        <p:spPr>
          <a:xfrm>
            <a:off x="2798270" y="2704776"/>
            <a:ext cx="2542565" cy="11541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>
                <a:ln>
                  <a:solidFill>
                    <a:srgbClr val="1B1464"/>
                  </a:solidFill>
                </a:ln>
                <a:solidFill>
                  <a:srgbClr val="4EBEA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63%</a:t>
            </a:r>
          </a:p>
          <a:p>
            <a:pPr algn="ctr"/>
            <a:r>
              <a:rPr lang="en-US" sz="1200" b="1">
                <a:solidFill>
                  <a:srgbClr val="1B14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expect brands to support causes </a:t>
            </a:r>
            <a:r>
              <a:rPr lang="en-US" sz="1200">
                <a:solidFill>
                  <a:srgbClr val="1B14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they care about</a:t>
            </a:r>
          </a:p>
          <a:p>
            <a:pPr algn="ctr"/>
            <a:r>
              <a:rPr lang="en-US" sz="900">
                <a:solidFill>
                  <a:srgbClr val="1B14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(vs. 59% in 2023)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ECFB0EBA-466C-7F0F-33E4-18D6AE036133}"/>
              </a:ext>
            </a:extLst>
          </p:cNvPr>
          <p:cNvSpPr txBox="1"/>
          <p:nvPr/>
        </p:nvSpPr>
        <p:spPr>
          <a:xfrm>
            <a:off x="2798270" y="4192847"/>
            <a:ext cx="254256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ln>
                  <a:solidFill>
                    <a:srgbClr val="1B1464"/>
                  </a:solidFill>
                </a:ln>
                <a:solidFill>
                  <a:srgbClr val="4EBEA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55%</a:t>
            </a:r>
          </a:p>
          <a:p>
            <a:pPr algn="ctr"/>
            <a:r>
              <a:rPr lang="en-US" sz="1200" dirty="0">
                <a:solidFill>
                  <a:srgbClr val="1B14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agree they </a:t>
            </a:r>
            <a:r>
              <a:rPr lang="en-US" sz="1200" b="1" dirty="0">
                <a:solidFill>
                  <a:srgbClr val="1B14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will no longer use a brand </a:t>
            </a:r>
            <a:r>
              <a:rPr lang="en-US" sz="1200" dirty="0">
                <a:solidFill>
                  <a:srgbClr val="1B14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if the company mistreats employees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F42F6EE3-668F-9500-59A1-503507D94CE2}"/>
              </a:ext>
            </a:extLst>
          </p:cNvPr>
          <p:cNvSpPr txBox="1"/>
          <p:nvPr/>
        </p:nvSpPr>
        <p:spPr>
          <a:xfrm>
            <a:off x="156676" y="4192847"/>
            <a:ext cx="2541706" cy="13388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>
                <a:ln>
                  <a:solidFill>
                    <a:srgbClr val="1B1464"/>
                  </a:solidFill>
                </a:ln>
                <a:solidFill>
                  <a:srgbClr val="4EBEA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56%</a:t>
            </a:r>
          </a:p>
          <a:p>
            <a:pPr algn="ctr"/>
            <a:r>
              <a:rPr lang="en-US" sz="1200">
                <a:solidFill>
                  <a:srgbClr val="1B14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prefer to </a:t>
            </a:r>
            <a:r>
              <a:rPr lang="en-US" sz="1200" b="1">
                <a:solidFill>
                  <a:srgbClr val="1B14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buy based on ads </a:t>
            </a:r>
            <a:br>
              <a:rPr lang="en-US" sz="1200" b="1">
                <a:solidFill>
                  <a:srgbClr val="1B1464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200">
                <a:solidFill>
                  <a:srgbClr val="1B14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that show up in </a:t>
            </a:r>
            <a:r>
              <a:rPr lang="en-US" sz="1200" b="1">
                <a:solidFill>
                  <a:srgbClr val="1B14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culturally relevant content </a:t>
            </a:r>
          </a:p>
          <a:p>
            <a:pPr algn="ctr"/>
            <a:r>
              <a:rPr lang="en-US" sz="900">
                <a:solidFill>
                  <a:srgbClr val="1B14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(vs. 35% overall)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7CE87185-2242-8EAD-18A5-AA2D29A1A388}"/>
              </a:ext>
            </a:extLst>
          </p:cNvPr>
          <p:cNvSpPr txBox="1"/>
          <p:nvPr/>
        </p:nvSpPr>
        <p:spPr>
          <a:xfrm>
            <a:off x="0" y="2019205"/>
            <a:ext cx="5453121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sng" strike="noStrike" kern="1200" cap="none" spc="0" normalizeH="0" baseline="0" noProof="0" dirty="0">
                <a:ln>
                  <a:noFill/>
                </a:ln>
                <a:solidFill>
                  <a:srgbClr val="4EBEA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Heebo" pitchFamily="2" charset="-79"/>
              </a:rPr>
              <a:t>Black Consumer Sentiments</a:t>
            </a:r>
          </a:p>
        </p:txBody>
      </p:sp>
    </p:spTree>
    <p:extLst>
      <p:ext uri="{BB962C8B-B14F-4D97-AF65-F5344CB8AC3E}">
        <p14:creationId xmlns:p14="http://schemas.microsoft.com/office/powerpoint/2010/main" val="4096468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24291D3CFFFB3468A8BEBC160241642" ma:contentTypeVersion="19" ma:contentTypeDescription="Create a new document." ma:contentTypeScope="" ma:versionID="ca9a50b37f8fd7aa2bb61aaf8ef7694c">
  <xsd:schema xmlns:xsd="http://www.w3.org/2001/XMLSchema" xmlns:xs="http://www.w3.org/2001/XMLSchema" xmlns:p="http://schemas.microsoft.com/office/2006/metadata/properties" xmlns:ns2="97cdb7a3-d8d8-4d5a-8559-ae518cf29f49" xmlns:ns3="8ffbcc2d-a520-42b9-8ca7-e090664160a6" targetNamespace="http://schemas.microsoft.com/office/2006/metadata/properties" ma:root="true" ma:fieldsID="157455a0c779238415b359be0495f7ed" ns2:_="" ns3:_="">
    <xsd:import namespace="97cdb7a3-d8d8-4d5a-8559-ae518cf29f49"/>
    <xsd:import namespace="8ffbcc2d-a520-42b9-8ca7-e090664160a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LengthInSecond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7cdb7a3-d8d8-4d5a-8559-ae518cf29f4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8c637ead-fd64-45b4-abde-ec2d09ec102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ffbcc2d-a520-42b9-8ca7-e090664160a6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192ae5e6-0bf7-4809-94d2-b453c12df252}" ma:internalName="TaxCatchAll" ma:showField="CatchAllData" ma:web="8ffbcc2d-a520-42b9-8ca7-e090664160a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8ffbcc2d-a520-42b9-8ca7-e090664160a6" xsi:nil="true"/>
    <lcf76f155ced4ddcb4097134ff3c332f xmlns="97cdb7a3-d8d8-4d5a-8559-ae518cf29f49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A2BC95BE-6FB0-41D2-806C-530016CF254E}"/>
</file>

<file path=customXml/itemProps2.xml><?xml version="1.0" encoding="utf-8"?>
<ds:datastoreItem xmlns:ds="http://schemas.openxmlformats.org/officeDocument/2006/customXml" ds:itemID="{B5106DB3-E20E-4BBC-9373-957234F30122}"/>
</file>

<file path=customXml/itemProps3.xml><?xml version="1.0" encoding="utf-8"?>
<ds:datastoreItem xmlns:ds="http://schemas.openxmlformats.org/officeDocument/2006/customXml" ds:itemID="{CD728DD3-E582-4550-97A3-28107787B296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166</Words>
  <Application>Microsoft Office PowerPoint</Application>
  <PresentationFormat>Widescreen</PresentationFormat>
  <Paragraphs>21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Calibri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Dylan Breger</dc:creator>
  <cp:lastModifiedBy>Dylan Breger</cp:lastModifiedBy>
  <cp:revision>1</cp:revision>
  <dcterms:created xsi:type="dcterms:W3CDTF">2026-02-09T20:50:18Z</dcterms:created>
  <dcterms:modified xsi:type="dcterms:W3CDTF">2026-02-09T20:50:40Z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0x010100C24291D3CFFFB3468A8BEBC160241642</vt:lpwstr>
  </property>
</Properties>
</file>