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14747438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ABA18D4-AF34-4C5D-AE5A-D32294902387}" v="1" dt="2026-02-09T20:49:53.43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ylan Breger" userId="9b3da09f-10fe-42ec-9aa5-9fa2a3e9cc20" providerId="ADAL" clId="{D81AFA50-692E-4678-A384-3793507736DC}"/>
    <pc:docChg chg="addSld modSld">
      <pc:chgData name="Dylan Breger" userId="9b3da09f-10fe-42ec-9aa5-9fa2a3e9cc20" providerId="ADAL" clId="{D81AFA50-692E-4678-A384-3793507736DC}" dt="2026-02-09T20:49:53.434" v="0"/>
      <pc:docMkLst>
        <pc:docMk/>
      </pc:docMkLst>
      <pc:sldChg chg="add">
        <pc:chgData name="Dylan Breger" userId="9b3da09f-10fe-42ec-9aa5-9fa2a3e9cc20" providerId="ADAL" clId="{D81AFA50-692E-4678-A384-3793507736DC}" dt="2026-02-09T20:49:53.434" v="0"/>
        <pc:sldMkLst>
          <pc:docMk/>
          <pc:sldMk cId="3722195218" sldId="2147474380"/>
        </pc:sldMkLst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solidFill>
              <a:srgbClr val="4EBEA4"/>
            </a:solidFill>
            <a:ln w="9525">
              <a:solidFill>
                <a:schemeClr val="bg1"/>
              </a:solidFill>
            </a:ln>
          </c:spPr>
          <c:dPt>
            <c:idx val="0"/>
            <c:bubble3D val="0"/>
            <c:spPr>
              <a:solidFill>
                <a:srgbClr val="00BFF2"/>
              </a:solidFill>
              <a:ln w="952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2-EC3A-4BDD-85E2-F32048A12744}"/>
              </c:ext>
            </c:extLst>
          </c:dPt>
          <c:dPt>
            <c:idx val="1"/>
            <c:bubble3D val="0"/>
            <c:spPr>
              <a:solidFill>
                <a:srgbClr val="ED3C8D"/>
              </a:solidFill>
              <a:ln w="952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EC3A-4BDD-85E2-F32048A12744}"/>
              </c:ext>
            </c:extLst>
          </c:dPt>
          <c:dPt>
            <c:idx val="2"/>
            <c:bubble3D val="0"/>
            <c:spPr>
              <a:solidFill>
                <a:srgbClr val="4EBEA4"/>
              </a:solidFill>
              <a:ln w="9525">
                <a:solidFill>
                  <a:schemeClr val="bg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EC3A-4BDD-85E2-F32048A12744}"/>
              </c:ext>
            </c:extLst>
          </c:dPt>
          <c:dLbls>
            <c:dLbl>
              <c:idx val="0"/>
              <c:layout>
                <c:manualLayout>
                  <c:x val="-0.18415378937007873"/>
                  <c:y val="-6.9882350129565575E-3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C3A-4BDD-85E2-F32048A12744}"/>
                </c:ext>
              </c:extLst>
            </c:dLbl>
            <c:dLbl>
              <c:idx val="1"/>
              <c:layout>
                <c:manualLayout>
                  <c:x val="0.15665625"/>
                  <c:y val="-0.13199997098015384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C3A-4BDD-85E2-F32048A12744}"/>
                </c:ext>
              </c:extLst>
            </c:dLbl>
            <c:dLbl>
              <c:idx val="2"/>
              <c:layout>
                <c:manualLayout>
                  <c:x val="0.10188927165354331"/>
                  <c:y val="0.18205685841387759"/>
                </c:manualLayout>
              </c:layout>
              <c:showLegendKey val="0"/>
              <c:showVal val="1"/>
              <c:showCatName val="1"/>
              <c:showSerName val="0"/>
              <c:showPercent val="0"/>
              <c:showBubbleSize val="0"/>
              <c:separator>
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EC3A-4BDD-85E2-F32048A1274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chemeClr val="bg1"/>
                    </a:solidFill>
                    <a:latin typeface="Arial" panose="020B0604020202020204" pitchFamily="34" charset="0"/>
                    <a:ea typeface="+mn-ea"/>
                    <a:cs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Contextual</c:v>
                </c:pt>
                <c:pt idx="1">
                  <c:v>ID-Based Audiences</c:v>
                </c:pt>
                <c:pt idx="2">
                  <c:v>ID-Free Audiences</c:v>
                </c:pt>
              </c:strCache>
            </c:strRef>
          </c:cat>
          <c:val>
            <c:numRef>
              <c:f>Sheet1!$B$2:$B$4</c:f>
              <c:numCache>
                <c:formatCode>0%</c:formatCode>
                <c:ptCount val="3"/>
                <c:pt idx="0">
                  <c:v>0.5</c:v>
                </c:pt>
                <c:pt idx="1">
                  <c:v>0.34</c:v>
                </c:pt>
                <c:pt idx="2">
                  <c:v>0.16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C3A-4BDD-85E2-F32048A1274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72637C-E1C5-1DAC-D8E1-853C2EF728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9206BFB-04C7-ABC1-2168-4ED982A9B1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465AD6-8EC1-00EA-95B1-B1B006009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1C8F9-1C76-45F3-9915-30B81EDAFD0E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48AC1E-53A4-D72F-D927-D87E868203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AD38F4-6F3B-23EA-CAEF-AD50A7E910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4CD1-9B5E-4FB7-9C2A-8DC5F2AAC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9108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39B718-B2E3-0344-785D-3CC4342C1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06447C7-1BC6-2EB7-C545-2FEE062EC1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3520D3-6B5E-92BE-F2C1-E4B5571F50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1C8F9-1C76-45F3-9915-30B81EDAFD0E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E2A3B9-FE1E-8BD9-1FE0-DA8648F763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14B298-BB23-0A5A-83BA-002233225E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4CD1-9B5E-4FB7-9C2A-8DC5F2AAC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94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64678A1-9B99-2BF0-FF74-64257490A0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B24942-8AB7-0980-4131-5FAC16434F7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21F5C2-6C7C-DBB5-4872-8CB4464481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1C8F9-1C76-45F3-9915-30B81EDAFD0E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C181F5-4C74-2FBD-F678-9BE2C2478E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84A620-C6F9-482B-404A-A7D8F770AB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4CD1-9B5E-4FB7-9C2A-8DC5F2AAC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1668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254741-D48C-F437-9E54-AEDB82EC27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99CA5C-5F31-FC9A-10A8-53BA0A29EB2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C9B3A7-297A-B9A0-8361-071D2BF469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1C8F9-1C76-45F3-9915-30B81EDAFD0E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6FA762-B932-9B84-00C3-C0A72BC5A1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F312EB-DB32-4720-DC12-5A3FC0786F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4CD1-9B5E-4FB7-9C2A-8DC5F2AAC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43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8B66F-4F2B-AABD-39A2-49A3B8228F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C99C91-EE8B-69AC-8F3D-4EAFBDC60E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C2C30EE-8D3F-1918-00E1-7FB4851458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1C8F9-1C76-45F3-9915-30B81EDAFD0E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722D6AD-C959-86D9-95B1-473505CAF1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9A1188-1E99-D98B-15E5-D2A53A265E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4CD1-9B5E-4FB7-9C2A-8DC5F2AAC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061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C65D5-A568-B56A-EC7C-A76B27DBFE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418AA0-385A-FAF0-A407-0F54F6D3D51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FCDFDF-7C42-7E27-4B06-D8CF4DDE42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EB05A55-E684-2611-F78E-C64A708BA6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1C8F9-1C76-45F3-9915-30B81EDAFD0E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45BECE-9BFF-B090-7D86-B07A4B49AB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FA1F8EA-87AF-3A6F-F48E-0095C2F08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4CD1-9B5E-4FB7-9C2A-8DC5F2AAC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440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25619-34E8-5A83-36A0-F4E5F4E5A1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9BCFD9-0E82-1A62-2833-AD4DAAFBCA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320C042-5D2B-70DC-9AE2-02418CCDBE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4F8E14-55F0-CEB3-6495-AD237E6118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7FE14EB-5C51-00CB-AA74-40DC02F30D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4C5D1ED-1782-AD88-AEAD-787BAEA53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1C8F9-1C76-45F3-9915-30B81EDAFD0E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AEE957-4817-D9C1-EA38-7596DDE14D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B34200B-72CD-FADE-581A-CCFC79551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4CD1-9B5E-4FB7-9C2A-8DC5F2AAC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4381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B69F08-BAEB-17E1-0C93-7BD13C5F02B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88A92C6-314A-A818-BFF1-F39042F6B6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1C8F9-1C76-45F3-9915-30B81EDAFD0E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CC9EEB0-8DCB-B369-7D54-3E4895D901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05C91D0-DF1E-CF7B-8EF0-E061ADC8D9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4CD1-9B5E-4FB7-9C2A-8DC5F2AAC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4526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92A5610-F1FA-518B-8A30-145D3DA6D4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1C8F9-1C76-45F3-9915-30B81EDAFD0E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884B31F-F875-7F7D-EEBA-B2463681C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4702A65-2B40-078D-E23F-F8E1E677D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4CD1-9B5E-4FB7-9C2A-8DC5F2AAC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1560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4B9F89-3FEA-2565-0418-1CE355E4C5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E6C15C-0A8E-B6BC-7C81-075844182F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09E2466-823D-CD79-041D-C73B1BFF49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F3552C-AA45-DFBF-DEA5-4D862223E3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1C8F9-1C76-45F3-9915-30B81EDAFD0E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6D9A9F-332C-FB5F-F8F3-3A71AA106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122B69-AB5A-170A-EE93-5F06F551A1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4CD1-9B5E-4FB7-9C2A-8DC5F2AAC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4962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FDD4B0-2D10-E18A-CD41-D2EA01A424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3E04F48-9AED-99FD-B979-F4247D43070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07ED5E-CDB6-E3DD-B24E-DE14FB089F5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A407A5-172B-28FE-D8C7-33233F8D0E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D1C8F9-1C76-45F3-9915-30B81EDAFD0E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FB540E-D3D2-CFE5-3765-F5EE4310A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A788A4-BEF6-399F-0D0E-A3F3F7655A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A4CD1-9B5E-4FB7-9C2A-8DC5F2AAC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2955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42BB3F7-495E-979B-7A94-F4B0F854CB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BA13E88-30C5-6AB3-051F-84CA2EB1C3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0CA4C5-306A-8DAF-203C-09E7E4C7A2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FD1C8F9-1C76-45F3-9915-30B81EDAFD0E}" type="datetimeFigureOut">
              <a:rPr lang="en-US" smtClean="0"/>
              <a:t>2/9/2026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B8824E-5DE8-6AE6-FF18-6BA8EEDBD19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1637D2-1107-0B05-ED04-E466C5CDB7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2A4CD1-9B5E-4FB7-9C2A-8DC5F2AAC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608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hyperlink" Target="https://www.proximic.com/home/Resources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5" Type="http://schemas.openxmlformats.org/officeDocument/2006/relationships/hyperlink" Target="https://thevab.com/signin?utm_source=grab-and-go&amp;utm_medium=vab-insights&amp;utm_campaign=" TargetMode="External"/><Relationship Id="rId4" Type="http://schemas.openxmlformats.org/officeDocument/2006/relationships/hyperlink" Target="https://thevab.com/insights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883674-20FA-885C-4E58-B094E36C83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6C409FD3-6BF9-8168-993B-BB79A1889D8A}"/>
              </a:ext>
            </a:extLst>
          </p:cNvPr>
          <p:cNvSpPr>
            <a:spLocks/>
          </p:cNvSpPr>
          <p:nvPr/>
        </p:nvSpPr>
        <p:spPr>
          <a:xfrm>
            <a:off x="0" y="1698993"/>
            <a:ext cx="12191999" cy="5170157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20" name="Chart 19">
            <a:extLst>
              <a:ext uri="{FF2B5EF4-FFF2-40B4-BE49-F238E27FC236}">
                <a16:creationId xmlns:a16="http://schemas.microsoft.com/office/drawing/2014/main" id="{92983CB0-D3E0-1BCC-E05D-6336A916C599}"/>
              </a:ext>
            </a:extLst>
          </p:cNvPr>
          <p:cNvGraphicFramePr/>
          <p:nvPr/>
        </p:nvGraphicFramePr>
        <p:xfrm>
          <a:off x="2026865" y="1742484"/>
          <a:ext cx="8128000" cy="468644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3">
            <a:extLst>
              <a:ext uri="{FF2B5EF4-FFF2-40B4-BE49-F238E27FC236}">
                <a16:creationId xmlns:a16="http://schemas.microsoft.com/office/drawing/2014/main" id="{0F09428D-0AD8-DFFA-DDA2-BD281754C970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7" y="6519043"/>
            <a:ext cx="11708793" cy="35010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A7B6E049-E43B-4967-C1D0-C373D9A50454}"/>
              </a:ext>
            </a:extLst>
          </p:cNvPr>
          <p:cNvSpPr/>
          <p:nvPr/>
        </p:nvSpPr>
        <p:spPr>
          <a:xfrm>
            <a:off x="483207" y="6533170"/>
            <a:ext cx="1168727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150" normalizeH="0" baseline="0" noProof="0" dirty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Open Sans" panose="020B060603050402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theVAB.com/insights</a:t>
            </a:r>
            <a:endParaRPr kumimoji="0" lang="en-US" sz="1800" b="1" i="0" u="sng" strike="noStrike" kern="1200" cap="none" spc="150" normalizeH="0" baseline="0" noProof="0" dirty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Arial" panose="020B0604020202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F3784C35-3586-920E-ED90-AF7C0F9C2CCB}"/>
              </a:ext>
            </a:extLst>
          </p:cNvPr>
          <p:cNvSpPr/>
          <p:nvPr/>
        </p:nvSpPr>
        <p:spPr>
          <a:xfrm>
            <a:off x="10267952" y="0"/>
            <a:ext cx="1924048" cy="1671565"/>
          </a:xfrm>
          <a:prstGeom prst="rect">
            <a:avLst/>
          </a:prstGeom>
          <a:noFill/>
          <a:ln w="28575">
            <a:solidFill>
              <a:srgbClr val="ED3C8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2D0E20F0-46BD-DBC3-8DAA-FF3C8BCEB5F0}"/>
              </a:ext>
            </a:extLst>
          </p:cNvPr>
          <p:cNvSpPr txBox="1"/>
          <p:nvPr/>
        </p:nvSpPr>
        <p:spPr>
          <a:xfrm>
            <a:off x="10233660" y="26057"/>
            <a:ext cx="199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Scan or click to access more data </a:t>
            </a:r>
            <a:r>
              <a:rPr lang="en-US" sz="1000" b="1" dirty="0">
                <a:solidFill>
                  <a:srgbClr val="ED3C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privacy </a:t>
            </a:r>
            <a:r>
              <a:rPr kumimoji="0" lang="en-US" sz="1000" b="1" i="0" u="none" strike="noStrike" kern="1200" cap="none" spc="0" normalizeH="0" baseline="0" noProof="0" dirty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insights</a:t>
            </a:r>
          </a:p>
        </p:txBody>
      </p:sp>
      <p:pic>
        <p:nvPicPr>
          <p:cNvPr id="16" name="Picture 2">
            <a:hlinkClick r:id="rId5"/>
            <a:extLst>
              <a:ext uri="{FF2B5EF4-FFF2-40B4-BE49-F238E27FC236}">
                <a16:creationId xmlns:a16="http://schemas.microsoft.com/office/drawing/2014/main" id="{DEA01F1E-4588-878A-53B3-B6AD25BD36D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6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8627" t="8925" r="8225" b="7734"/>
          <a:stretch/>
        </p:blipFill>
        <p:spPr bwMode="auto">
          <a:xfrm>
            <a:off x="10676741" y="521763"/>
            <a:ext cx="1106470" cy="11090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id="{131EF8E1-428D-7F84-9B00-3FA56CA21C98}"/>
              </a:ext>
            </a:extLst>
          </p:cNvPr>
          <p:cNvSpPr/>
          <p:nvPr/>
        </p:nvSpPr>
        <p:spPr>
          <a:xfrm>
            <a:off x="0" y="0"/>
            <a:ext cx="3439159" cy="287228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Targeting Tactics for Privacy Regulated Verticals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52D73069-8AA2-5B77-0001-3251931FE003}"/>
              </a:ext>
            </a:extLst>
          </p:cNvPr>
          <p:cNvSpPr/>
          <p:nvPr/>
        </p:nvSpPr>
        <p:spPr>
          <a:xfrm>
            <a:off x="142240" y="440921"/>
            <a:ext cx="10125712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+mn-cs"/>
              </a:rPr>
              <a:t>As privacy constraints rise, marketers in regulated verticals lean most on contextual targeting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19DABB7-D64D-BB1C-C73C-816A254A11FF}"/>
              </a:ext>
            </a:extLst>
          </p:cNvPr>
          <p:cNvSpPr txBox="1"/>
          <p:nvPr/>
        </p:nvSpPr>
        <p:spPr>
          <a:xfrm>
            <a:off x="-10271" y="1718698"/>
            <a:ext cx="1220227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600" b="1" u="sng">
                <a:solidFill>
                  <a:srgbClr val="1B1464"/>
                </a:solidFill>
                <a:latin typeface="Arial" panose="020B0604020202020204" pitchFamily="34" charset="0"/>
              </a:rPr>
              <a:t>For those in privacy regulated verticals, what is your main targeting tactic?</a:t>
            </a:r>
            <a:endParaRPr kumimoji="0" lang="en-US" sz="1600" b="1" i="0" u="sng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+mn-cs"/>
            </a:endParaRPr>
          </a:p>
        </p:txBody>
      </p:sp>
      <p:sp>
        <p:nvSpPr>
          <p:cNvPr id="13" name="Text Placeholder 24">
            <a:extLst>
              <a:ext uri="{FF2B5EF4-FFF2-40B4-BE49-F238E27FC236}">
                <a16:creationId xmlns:a16="http://schemas.microsoft.com/office/drawing/2014/main" id="{77D0CBA6-1C6E-43A7-06F0-25276A16EDD3}"/>
              </a:ext>
            </a:extLst>
          </p:cNvPr>
          <p:cNvSpPr txBox="1">
            <a:spLocks/>
          </p:cNvSpPr>
          <p:nvPr/>
        </p:nvSpPr>
        <p:spPr>
          <a:xfrm>
            <a:off x="395695" y="6067091"/>
            <a:ext cx="11664402" cy="203489"/>
          </a:xfrm>
          <a:prstGeom prst="rect">
            <a:avLst/>
          </a:prstGeom>
        </p:spPr>
        <p:txBody>
          <a:bodyPr vert="horz"/>
          <a:lstStyle>
            <a:lvl1pPr marL="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9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Arial" panose="020B0604020202020204" pitchFamily="34" charset="0"/>
                <a:ea typeface="Open Sans" panose="020B0606030504020204" pitchFamily="34" charset="0"/>
                <a:cs typeface="Arial" panose="020B0604020202020204" pitchFamily="34" charset="0"/>
              </a:rPr>
              <a:t>Source: </a:t>
            </a:r>
            <a:r>
              <a:rPr kumimoji="0" lang="en-US" sz="800" b="0" i="0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Proximic by Comscore, </a:t>
            </a:r>
            <a:r>
              <a:rPr kumimoji="0" lang="en-US" sz="800" b="0" i="1" u="none" strike="noStrike" kern="1200" cap="none" spc="0" normalizeH="0" baseline="0" noProof="0" dirty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State of Programmatic</a:t>
            </a:r>
            <a:r>
              <a:rPr lang="en-US" sz="800" i="1" dirty="0">
                <a:solidFill>
                  <a:srgbClr val="1B146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2026</a:t>
            </a:r>
            <a:r>
              <a:rPr lang="en-US" sz="800" dirty="0">
                <a:solidFill>
                  <a:srgbClr val="1B1464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.</a:t>
            </a:r>
            <a:endParaRPr kumimoji="0" lang="en-US" sz="800" b="0" i="0" u="none" strike="noStrike" kern="1200" cap="none" spc="0" normalizeH="0" baseline="0" noProof="0" dirty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hlinkClick r:id="rId7"/>
            <a:extLst>
              <a:ext uri="{FF2B5EF4-FFF2-40B4-BE49-F238E27FC236}">
                <a16:creationId xmlns:a16="http://schemas.microsoft.com/office/drawing/2014/main" id="{E762AC8B-EFC0-F1D5-BCB3-5323EC533F6C}"/>
              </a:ext>
            </a:extLst>
          </p:cNvPr>
          <p:cNvSpPr txBox="1">
            <a:spLocks/>
          </p:cNvSpPr>
          <p:nvPr/>
        </p:nvSpPr>
        <p:spPr>
          <a:xfrm>
            <a:off x="-3" y="6259773"/>
            <a:ext cx="12202272" cy="276999"/>
          </a:xfrm>
          <a:prstGeom prst="rect">
            <a:avLst/>
          </a:prstGeom>
          <a:solidFill>
            <a:srgbClr val="ED3C8D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Click here for more insights from </a:t>
            </a:r>
            <a:r>
              <a:rPr kumimoji="0" lang="en-US" sz="1200" b="1" i="1" u="sng" strike="noStrike" kern="1200" cap="none" spc="0" normalizeH="0" baseline="0" noProof="0" dirty="0">
                <a:ln>
                  <a:noFill/>
                </a:ln>
                <a:solidFill>
                  <a:srgbClr val="FFE600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Proximic by Comscore</a:t>
            </a:r>
          </a:p>
        </p:txBody>
      </p:sp>
    </p:spTree>
    <p:extLst>
      <p:ext uri="{BB962C8B-B14F-4D97-AF65-F5344CB8AC3E}">
        <p14:creationId xmlns:p14="http://schemas.microsoft.com/office/powerpoint/2010/main" val="37221952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24291D3CFFFB3468A8BEBC160241642" ma:contentTypeVersion="19" ma:contentTypeDescription="Create a new document." ma:contentTypeScope="" ma:versionID="ca9a50b37f8fd7aa2bb61aaf8ef7694c">
  <xsd:schema xmlns:xsd="http://www.w3.org/2001/XMLSchema" xmlns:xs="http://www.w3.org/2001/XMLSchema" xmlns:p="http://schemas.microsoft.com/office/2006/metadata/properties" xmlns:ns2="97cdb7a3-d8d8-4d5a-8559-ae518cf29f49" xmlns:ns3="8ffbcc2d-a520-42b9-8ca7-e090664160a6" targetNamespace="http://schemas.microsoft.com/office/2006/metadata/properties" ma:root="true" ma:fieldsID="157455a0c779238415b359be0495f7ed" ns2:_="" ns3:_="">
    <xsd:import namespace="97cdb7a3-d8d8-4d5a-8559-ae518cf29f49"/>
    <xsd:import namespace="8ffbcc2d-a520-42b9-8ca7-e090664160a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7cdb7a3-d8d8-4d5a-8559-ae518cf29f4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fbcc2d-a520-42b9-8ca7-e090664160a6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92ae5e6-0bf7-4809-94d2-b453c12df252}" ma:internalName="TaxCatchAll" ma:showField="CatchAllData" ma:web="8ffbcc2d-a520-42b9-8ca7-e090664160a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ffbcc2d-a520-42b9-8ca7-e090664160a6" xsi:nil="true"/>
    <lcf76f155ced4ddcb4097134ff3c332f xmlns="97cdb7a3-d8d8-4d5a-8559-ae518cf29f4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98708DD-5894-40DB-9453-3930CFFB5CA4}"/>
</file>

<file path=customXml/itemProps2.xml><?xml version="1.0" encoding="utf-8"?>
<ds:datastoreItem xmlns:ds="http://schemas.openxmlformats.org/officeDocument/2006/customXml" ds:itemID="{91885E34-5144-499F-AE7C-B4E620E4FC3D}"/>
</file>

<file path=customXml/itemProps3.xml><?xml version="1.0" encoding="utf-8"?>
<ds:datastoreItem xmlns:ds="http://schemas.openxmlformats.org/officeDocument/2006/customXml" ds:itemID="{683C1ACA-77D0-4B7A-AA1E-57EC4681C53B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Dylan Breger</dc:creator>
  <cp:lastModifiedBy>Dylan Breger</cp:lastModifiedBy>
  <cp:revision>1</cp:revision>
  <dcterms:created xsi:type="dcterms:W3CDTF">2026-02-09T20:49:47Z</dcterms:created>
  <dcterms:modified xsi:type="dcterms:W3CDTF">2026-02-09T20:49:59Z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0x010100C24291D3CFFFB3468A8BEBC160241642</vt:lpwstr>
  </property>
</Properties>
</file>